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360" r:id="rId2"/>
    <p:sldId id="304" r:id="rId3"/>
    <p:sldId id="306" r:id="rId4"/>
    <p:sldId id="384" r:id="rId5"/>
    <p:sldId id="368" r:id="rId6"/>
    <p:sldId id="420" r:id="rId7"/>
    <p:sldId id="413" r:id="rId8"/>
    <p:sldId id="418" r:id="rId9"/>
    <p:sldId id="403" r:id="rId10"/>
    <p:sldId id="415" r:id="rId11"/>
    <p:sldId id="387" r:id="rId12"/>
    <p:sldId id="411" r:id="rId13"/>
    <p:sldId id="422" r:id="rId14"/>
    <p:sldId id="276" r:id="rId15"/>
    <p:sldId id="275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00CC99"/>
    <a:srgbClr val="00FF99"/>
    <a:srgbClr val="192246"/>
    <a:srgbClr val="1A2343"/>
    <a:srgbClr val="011D5F"/>
    <a:srgbClr val="E71B1B"/>
    <a:srgbClr val="7E7E82"/>
    <a:srgbClr val="C8141E"/>
    <a:srgbClr val="514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D9239E-6743-410C-B93E-6C9609579A73}" v="1" dt="2021-11-18T14:42:54.9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3792" autoAdjust="0"/>
  </p:normalViewPr>
  <p:slideViewPr>
    <p:cSldViewPr>
      <p:cViewPr varScale="1">
        <p:scale>
          <a:sx n="100" d="100"/>
          <a:sy n="100" d="100"/>
        </p:scale>
        <p:origin x="15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44"/>
    </p:cViewPr>
  </p:sorterViewPr>
  <p:notesViewPr>
    <p:cSldViewPr>
      <p:cViewPr varScale="1">
        <p:scale>
          <a:sx n="50" d="100"/>
          <a:sy n="50" d="100"/>
        </p:scale>
        <p:origin x="2684" y="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igh Ray" userId="bf2acc6e-5396-4dd5-8ea2-c665ecbd59db" providerId="ADAL" clId="{88D9239E-6743-410C-B93E-6C9609579A73}"/>
    <pc:docChg chg="undo custSel modSld">
      <pc:chgData name="Leigh Ray" userId="bf2acc6e-5396-4dd5-8ea2-c665ecbd59db" providerId="ADAL" clId="{88D9239E-6743-410C-B93E-6C9609579A73}" dt="2021-11-19T14:30:27.465" v="142" actId="1076"/>
      <pc:docMkLst>
        <pc:docMk/>
      </pc:docMkLst>
      <pc:sldChg chg="addSp delSp modSp mod">
        <pc:chgData name="Leigh Ray" userId="bf2acc6e-5396-4dd5-8ea2-c665ecbd59db" providerId="ADAL" clId="{88D9239E-6743-410C-B93E-6C9609579A73}" dt="2021-11-19T14:30:27.465" v="142" actId="1076"/>
        <pc:sldMkLst>
          <pc:docMk/>
          <pc:sldMk cId="3455970608" sldId="420"/>
        </pc:sldMkLst>
        <pc:spChg chg="add del mod">
          <ac:chgData name="Leigh Ray" userId="bf2acc6e-5396-4dd5-8ea2-c665ecbd59db" providerId="ADAL" clId="{88D9239E-6743-410C-B93E-6C9609579A73}" dt="2021-11-19T14:25:30.441" v="29" actId="478"/>
          <ac:spMkLst>
            <pc:docMk/>
            <pc:sldMk cId="3455970608" sldId="420"/>
            <ac:spMk id="6" creationId="{42A5EFE8-2C0C-47BB-A823-7E1C4FCE3A7B}"/>
          </ac:spMkLst>
        </pc:spChg>
        <pc:spChg chg="add del mod">
          <ac:chgData name="Leigh Ray" userId="bf2acc6e-5396-4dd5-8ea2-c665ecbd59db" providerId="ADAL" clId="{88D9239E-6743-410C-B93E-6C9609579A73}" dt="2021-11-18T14:43:02.364" v="1" actId="478"/>
          <ac:spMkLst>
            <pc:docMk/>
            <pc:sldMk cId="3455970608" sldId="420"/>
            <ac:spMk id="6" creationId="{7C40A50E-9D38-4DDD-A74E-8335B2356F65}"/>
          </ac:spMkLst>
        </pc:spChg>
        <pc:spChg chg="add del mod">
          <ac:chgData name="Leigh Ray" userId="bf2acc6e-5396-4dd5-8ea2-c665ecbd59db" providerId="ADAL" clId="{88D9239E-6743-410C-B93E-6C9609579A73}" dt="2021-11-18T14:50:04.899" v="22" actId="478"/>
          <ac:spMkLst>
            <pc:docMk/>
            <pc:sldMk cId="3455970608" sldId="420"/>
            <ac:spMk id="8" creationId="{1D5DBE76-93B6-4676-A2CB-1D5B8B3C2234}"/>
          </ac:spMkLst>
        </pc:spChg>
        <pc:spChg chg="add del mod">
          <ac:chgData name="Leigh Ray" userId="bf2acc6e-5396-4dd5-8ea2-c665ecbd59db" providerId="ADAL" clId="{88D9239E-6743-410C-B93E-6C9609579A73}" dt="2021-11-19T14:25:33.441" v="30" actId="478"/>
          <ac:spMkLst>
            <pc:docMk/>
            <pc:sldMk cId="3455970608" sldId="420"/>
            <ac:spMk id="9" creationId="{E76B9C66-81BB-490D-BBB0-475B8E6E189A}"/>
          </ac:spMkLst>
        </pc:spChg>
        <pc:picChg chg="add del mod">
          <ac:chgData name="Leigh Ray" userId="bf2acc6e-5396-4dd5-8ea2-c665ecbd59db" providerId="ADAL" clId="{88D9239E-6743-410C-B93E-6C9609579A73}" dt="2021-11-19T14:25:22.586" v="27" actId="478"/>
          <ac:picMkLst>
            <pc:docMk/>
            <pc:sldMk cId="3455970608" sldId="420"/>
            <ac:picMk id="7" creationId="{1934033B-CFD7-45D2-A208-C2279EA8F21E}"/>
          </ac:picMkLst>
        </pc:picChg>
        <pc:picChg chg="add mod">
          <ac:chgData name="Leigh Ray" userId="bf2acc6e-5396-4dd5-8ea2-c665ecbd59db" providerId="ADAL" clId="{88D9239E-6743-410C-B93E-6C9609579A73}" dt="2021-11-19T14:30:27.465" v="142" actId="1076"/>
          <ac:picMkLst>
            <pc:docMk/>
            <pc:sldMk cId="3455970608" sldId="420"/>
            <ac:picMk id="10" creationId="{9D94B779-7949-43D6-9CC5-D600D571B34F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DE685E-9B36-4CED-B25E-48ADB5B29DB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BE26998-27DE-4108-9D03-90B53B61FA57}">
      <dgm:prSet phldrT="[Text]"/>
      <dgm:spPr/>
      <dgm:t>
        <a:bodyPr/>
        <a:lstStyle/>
        <a:p>
          <a:r>
            <a:rPr lang="en-US" dirty="0"/>
            <a:t>Sponsor</a:t>
          </a:r>
        </a:p>
      </dgm:t>
    </dgm:pt>
    <dgm:pt modelId="{7CBCB67D-F6EF-41A0-9F61-EE5BD2597315}" type="parTrans" cxnId="{A51B1B6F-60AD-4783-B373-2DD7226EDC68}">
      <dgm:prSet/>
      <dgm:spPr/>
      <dgm:t>
        <a:bodyPr/>
        <a:lstStyle/>
        <a:p>
          <a:endParaRPr lang="en-US"/>
        </a:p>
      </dgm:t>
    </dgm:pt>
    <dgm:pt modelId="{DA10E3C3-5362-4166-BAF9-32F6905A48E6}" type="sibTrans" cxnId="{A51B1B6F-60AD-4783-B373-2DD7226EDC68}">
      <dgm:prSet/>
      <dgm:spPr/>
      <dgm:t>
        <a:bodyPr/>
        <a:lstStyle/>
        <a:p>
          <a:endParaRPr lang="en-US"/>
        </a:p>
      </dgm:t>
    </dgm:pt>
    <dgm:pt modelId="{15F7CE2A-923A-43AD-A775-14CE33AA9624}">
      <dgm:prSet phldrT="[Text]"/>
      <dgm:spPr/>
      <dgm:t>
        <a:bodyPr/>
        <a:lstStyle/>
        <a:p>
          <a:r>
            <a:rPr lang="en-US" dirty="0"/>
            <a:t>Registers apprentices in RAPIDS 2.0</a:t>
          </a:r>
        </a:p>
      </dgm:t>
    </dgm:pt>
    <dgm:pt modelId="{B9E5AFD8-9DCD-4F0B-8A11-935F7DAF7C7A}" type="parTrans" cxnId="{AF0DF4CC-DB53-418B-8ECF-5B25BD245012}">
      <dgm:prSet/>
      <dgm:spPr/>
      <dgm:t>
        <a:bodyPr/>
        <a:lstStyle/>
        <a:p>
          <a:endParaRPr lang="en-US"/>
        </a:p>
      </dgm:t>
    </dgm:pt>
    <dgm:pt modelId="{3CB35D95-FEB2-4C4E-BC73-155C64D12E15}" type="sibTrans" cxnId="{AF0DF4CC-DB53-418B-8ECF-5B25BD245012}">
      <dgm:prSet/>
      <dgm:spPr/>
      <dgm:t>
        <a:bodyPr/>
        <a:lstStyle/>
        <a:p>
          <a:endParaRPr lang="en-US"/>
        </a:p>
      </dgm:t>
    </dgm:pt>
    <dgm:pt modelId="{081F347F-995E-43BF-8BE2-E024F9CA330B}">
      <dgm:prSet phldrT="[Text]"/>
      <dgm:spPr/>
      <dgm:t>
        <a:bodyPr/>
        <a:lstStyle/>
        <a:p>
          <a:r>
            <a:rPr lang="en-US" dirty="0"/>
            <a:t>Documents OJL &amp; RTI hours</a:t>
          </a:r>
        </a:p>
      </dgm:t>
    </dgm:pt>
    <dgm:pt modelId="{03343146-D5B9-4F1A-848D-9103E52AE053}" type="parTrans" cxnId="{E129FCBB-0A8D-4570-9AC1-4D4B462D3FCD}">
      <dgm:prSet/>
      <dgm:spPr/>
      <dgm:t>
        <a:bodyPr/>
        <a:lstStyle/>
        <a:p>
          <a:endParaRPr lang="en-US"/>
        </a:p>
      </dgm:t>
    </dgm:pt>
    <dgm:pt modelId="{E96329E6-319C-4E7D-A34B-27CF730EBD42}" type="sibTrans" cxnId="{E129FCBB-0A8D-4570-9AC1-4D4B462D3FCD}">
      <dgm:prSet/>
      <dgm:spPr/>
      <dgm:t>
        <a:bodyPr/>
        <a:lstStyle/>
        <a:p>
          <a:endParaRPr lang="en-US"/>
        </a:p>
      </dgm:t>
    </dgm:pt>
    <dgm:pt modelId="{C18DD179-686E-4342-B062-7908F4408F38}">
      <dgm:prSet phldrT="[Text]"/>
      <dgm:spPr/>
      <dgm:t>
        <a:bodyPr/>
        <a:lstStyle/>
        <a:p>
          <a:r>
            <a:rPr lang="en-US" dirty="0"/>
            <a:t>Employer</a:t>
          </a:r>
        </a:p>
      </dgm:t>
    </dgm:pt>
    <dgm:pt modelId="{C8BBFE7D-2103-4347-AD4E-707A53142DF5}" type="parTrans" cxnId="{1966F5B3-384F-4C9C-BBF4-F10B2274E045}">
      <dgm:prSet/>
      <dgm:spPr/>
      <dgm:t>
        <a:bodyPr/>
        <a:lstStyle/>
        <a:p>
          <a:endParaRPr lang="en-US"/>
        </a:p>
      </dgm:t>
    </dgm:pt>
    <dgm:pt modelId="{FC86AA4F-1821-4F39-A13B-8A74F24CE620}" type="sibTrans" cxnId="{1966F5B3-384F-4C9C-BBF4-F10B2274E045}">
      <dgm:prSet/>
      <dgm:spPr/>
      <dgm:t>
        <a:bodyPr/>
        <a:lstStyle/>
        <a:p>
          <a:endParaRPr lang="en-US"/>
        </a:p>
      </dgm:t>
    </dgm:pt>
    <dgm:pt modelId="{A0C92428-88E4-4935-A90E-3D26A9F81EBA}">
      <dgm:prSet phldrT="[Text]" custT="1"/>
      <dgm:spPr/>
      <dgm:t>
        <a:bodyPr/>
        <a:lstStyle/>
        <a:p>
          <a:r>
            <a:rPr lang="en-US" sz="1200" dirty="0"/>
            <a:t>Hires apprentices</a:t>
          </a:r>
        </a:p>
      </dgm:t>
    </dgm:pt>
    <dgm:pt modelId="{8047CCCA-0D98-4467-874A-D79A9CB7F2E5}" type="parTrans" cxnId="{B3D24C9C-FC2B-452B-BD8B-DC7F305F8881}">
      <dgm:prSet/>
      <dgm:spPr/>
      <dgm:t>
        <a:bodyPr/>
        <a:lstStyle/>
        <a:p>
          <a:endParaRPr lang="en-US"/>
        </a:p>
      </dgm:t>
    </dgm:pt>
    <dgm:pt modelId="{11554445-2974-4B39-94D0-7E8A2BDA9CBD}" type="sibTrans" cxnId="{B3D24C9C-FC2B-452B-BD8B-DC7F305F8881}">
      <dgm:prSet/>
      <dgm:spPr/>
      <dgm:t>
        <a:bodyPr/>
        <a:lstStyle/>
        <a:p>
          <a:endParaRPr lang="en-US"/>
        </a:p>
      </dgm:t>
    </dgm:pt>
    <dgm:pt modelId="{E90B51FB-E772-4CDB-B61C-1C4DB51AE2A6}">
      <dgm:prSet phldrT="[Text]" custT="1"/>
      <dgm:spPr/>
      <dgm:t>
        <a:bodyPr/>
        <a:lstStyle/>
        <a:p>
          <a:r>
            <a:rPr lang="en-US" sz="1200" dirty="0"/>
            <a:t>Assumes cost of training</a:t>
          </a:r>
        </a:p>
      </dgm:t>
    </dgm:pt>
    <dgm:pt modelId="{05F7D6B1-D177-491E-8D75-8A02DDC09442}" type="parTrans" cxnId="{00F33664-3718-4841-955E-4C235864768B}">
      <dgm:prSet/>
      <dgm:spPr/>
      <dgm:t>
        <a:bodyPr/>
        <a:lstStyle/>
        <a:p>
          <a:endParaRPr lang="en-US"/>
        </a:p>
      </dgm:t>
    </dgm:pt>
    <dgm:pt modelId="{FEC034B1-AA84-4C9D-A69D-150A991EF832}" type="sibTrans" cxnId="{00F33664-3718-4841-955E-4C235864768B}">
      <dgm:prSet/>
      <dgm:spPr/>
      <dgm:t>
        <a:bodyPr/>
        <a:lstStyle/>
        <a:p>
          <a:endParaRPr lang="en-US"/>
        </a:p>
      </dgm:t>
    </dgm:pt>
    <dgm:pt modelId="{BBCA2833-2C2A-4415-91EB-D4B77C973352}">
      <dgm:prSet phldrT="[Text]"/>
      <dgm:spPr/>
      <dgm:t>
        <a:bodyPr/>
        <a:lstStyle/>
        <a:p>
          <a:r>
            <a:rPr lang="en-US" dirty="0"/>
            <a:t>Training Provider</a:t>
          </a:r>
        </a:p>
      </dgm:t>
    </dgm:pt>
    <dgm:pt modelId="{5348F1AC-8FFF-455F-A886-7FBEDC129D7F}" type="parTrans" cxnId="{2F5D31C8-CFCC-4B50-B1DC-2E13CDFA5D6D}">
      <dgm:prSet/>
      <dgm:spPr/>
      <dgm:t>
        <a:bodyPr/>
        <a:lstStyle/>
        <a:p>
          <a:endParaRPr lang="en-US"/>
        </a:p>
      </dgm:t>
    </dgm:pt>
    <dgm:pt modelId="{510A59D1-3254-4009-A3F8-BF43A2E800A6}" type="sibTrans" cxnId="{2F5D31C8-CFCC-4B50-B1DC-2E13CDFA5D6D}">
      <dgm:prSet/>
      <dgm:spPr/>
      <dgm:t>
        <a:bodyPr/>
        <a:lstStyle/>
        <a:p>
          <a:endParaRPr lang="en-US"/>
        </a:p>
      </dgm:t>
    </dgm:pt>
    <dgm:pt modelId="{E24374A0-06A5-4566-A46B-250215C3946C}">
      <dgm:prSet phldrT="[Text]" custT="1"/>
      <dgm:spPr/>
      <dgm:t>
        <a:bodyPr/>
        <a:lstStyle/>
        <a:p>
          <a:r>
            <a:rPr lang="en-US" sz="2400" dirty="0"/>
            <a:t>Provides required RTI</a:t>
          </a:r>
        </a:p>
      </dgm:t>
    </dgm:pt>
    <dgm:pt modelId="{A052B053-1690-4EA8-B828-1F6AF16B449C}" type="parTrans" cxnId="{EAD4FEC3-8572-451D-8866-AE1960BFB32F}">
      <dgm:prSet/>
      <dgm:spPr/>
      <dgm:t>
        <a:bodyPr/>
        <a:lstStyle/>
        <a:p>
          <a:endParaRPr lang="en-US"/>
        </a:p>
      </dgm:t>
    </dgm:pt>
    <dgm:pt modelId="{8E9C3C93-9046-4CE2-BF3A-34E30CBBEC01}" type="sibTrans" cxnId="{EAD4FEC3-8572-451D-8866-AE1960BFB32F}">
      <dgm:prSet/>
      <dgm:spPr/>
      <dgm:t>
        <a:bodyPr/>
        <a:lstStyle/>
        <a:p>
          <a:endParaRPr lang="en-US"/>
        </a:p>
      </dgm:t>
    </dgm:pt>
    <dgm:pt modelId="{3D35D648-525A-4A2D-8515-F9FE9C3BD1E6}">
      <dgm:prSet phldrT="[Text]" custT="1"/>
      <dgm:spPr/>
      <dgm:t>
        <a:bodyPr/>
        <a:lstStyle/>
        <a:p>
          <a:r>
            <a:rPr lang="en-US" sz="1200" dirty="0"/>
            <a:t>Pays apprentices according to a structured wage progressions scale</a:t>
          </a:r>
        </a:p>
      </dgm:t>
    </dgm:pt>
    <dgm:pt modelId="{961A4E04-FE05-42C5-80C1-570E544E7AED}" type="parTrans" cxnId="{EA0781F8-58CF-4F9F-B790-85BAD30CC93E}">
      <dgm:prSet/>
      <dgm:spPr/>
      <dgm:t>
        <a:bodyPr/>
        <a:lstStyle/>
        <a:p>
          <a:endParaRPr lang="en-US"/>
        </a:p>
      </dgm:t>
    </dgm:pt>
    <dgm:pt modelId="{C6D18BE4-5C9B-4552-B712-134A337CD538}" type="sibTrans" cxnId="{EA0781F8-58CF-4F9F-B790-85BAD30CC93E}">
      <dgm:prSet/>
      <dgm:spPr/>
      <dgm:t>
        <a:bodyPr/>
        <a:lstStyle/>
        <a:p>
          <a:endParaRPr lang="en-US"/>
        </a:p>
      </dgm:t>
    </dgm:pt>
    <dgm:pt modelId="{874A09A7-F698-411E-A8BF-A1B4D8F4469A}">
      <dgm:prSet phldrT="[Text]" custT="1"/>
      <dgm:spPr/>
      <dgm:t>
        <a:bodyPr/>
        <a:lstStyle/>
        <a:p>
          <a:r>
            <a:rPr lang="en-US" sz="1200" dirty="0"/>
            <a:t>Provides required OJL</a:t>
          </a:r>
        </a:p>
      </dgm:t>
    </dgm:pt>
    <dgm:pt modelId="{78CFF4DE-7F67-4251-A993-2788787B4933}" type="parTrans" cxnId="{2E6A8E12-888A-4724-971B-11E16CAF2C44}">
      <dgm:prSet/>
      <dgm:spPr/>
      <dgm:t>
        <a:bodyPr/>
        <a:lstStyle/>
        <a:p>
          <a:endParaRPr lang="en-US"/>
        </a:p>
      </dgm:t>
    </dgm:pt>
    <dgm:pt modelId="{B60E9B21-BAEE-4BE9-B1A3-1FBF75CCE67F}" type="sibTrans" cxnId="{2E6A8E12-888A-4724-971B-11E16CAF2C44}">
      <dgm:prSet/>
      <dgm:spPr/>
      <dgm:t>
        <a:bodyPr/>
        <a:lstStyle/>
        <a:p>
          <a:endParaRPr lang="en-US"/>
        </a:p>
      </dgm:t>
    </dgm:pt>
    <dgm:pt modelId="{F88C7AFD-5EF4-428D-B6C0-1A9D1B95D009}" type="pres">
      <dgm:prSet presAssocID="{D8DE685E-9B36-4CED-B25E-48ADB5B29DB5}" presName="Name0" presStyleCnt="0">
        <dgm:presLayoutVars>
          <dgm:dir/>
          <dgm:animLvl val="lvl"/>
          <dgm:resizeHandles val="exact"/>
        </dgm:presLayoutVars>
      </dgm:prSet>
      <dgm:spPr/>
    </dgm:pt>
    <dgm:pt modelId="{8696D9DA-7B98-455E-85F3-D56F9493A65D}" type="pres">
      <dgm:prSet presAssocID="{CBE26998-27DE-4108-9D03-90B53B61FA57}" presName="linNode" presStyleCnt="0"/>
      <dgm:spPr/>
    </dgm:pt>
    <dgm:pt modelId="{49F48579-A59F-4D35-A80C-A681E05F14BE}" type="pres">
      <dgm:prSet presAssocID="{CBE26998-27DE-4108-9D03-90B53B61FA57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48B4E77C-7752-4192-ABDE-74AD603F3E5A}" type="pres">
      <dgm:prSet presAssocID="{CBE26998-27DE-4108-9D03-90B53B61FA57}" presName="descendantText" presStyleLbl="alignAccFollowNode1" presStyleIdx="0" presStyleCnt="3">
        <dgm:presLayoutVars>
          <dgm:bulletEnabled val="1"/>
        </dgm:presLayoutVars>
      </dgm:prSet>
      <dgm:spPr/>
    </dgm:pt>
    <dgm:pt modelId="{C14ABBAC-A9C5-4EAB-BA05-A73646E239A9}" type="pres">
      <dgm:prSet presAssocID="{DA10E3C3-5362-4166-BAF9-32F6905A48E6}" presName="sp" presStyleCnt="0"/>
      <dgm:spPr/>
    </dgm:pt>
    <dgm:pt modelId="{B88E0E4A-ADB6-426D-B524-F2AB20ECC78D}" type="pres">
      <dgm:prSet presAssocID="{C18DD179-686E-4342-B062-7908F4408F38}" presName="linNode" presStyleCnt="0"/>
      <dgm:spPr/>
    </dgm:pt>
    <dgm:pt modelId="{14764F55-C3A5-4602-B5AB-743502B87A19}" type="pres">
      <dgm:prSet presAssocID="{C18DD179-686E-4342-B062-7908F4408F38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9CDB8ABB-891A-4AEF-97E3-0019D5D73A4C}" type="pres">
      <dgm:prSet presAssocID="{C18DD179-686E-4342-B062-7908F4408F38}" presName="descendantText" presStyleLbl="alignAccFollowNode1" presStyleIdx="1" presStyleCnt="3">
        <dgm:presLayoutVars>
          <dgm:bulletEnabled val="1"/>
        </dgm:presLayoutVars>
      </dgm:prSet>
      <dgm:spPr/>
    </dgm:pt>
    <dgm:pt modelId="{97069A07-B0A9-4F17-9D74-D3EC0E853DDC}" type="pres">
      <dgm:prSet presAssocID="{FC86AA4F-1821-4F39-A13B-8A74F24CE620}" presName="sp" presStyleCnt="0"/>
      <dgm:spPr/>
    </dgm:pt>
    <dgm:pt modelId="{1EDF96CA-20C7-43C4-89BA-F7E7FAE31F4C}" type="pres">
      <dgm:prSet presAssocID="{BBCA2833-2C2A-4415-91EB-D4B77C973352}" presName="linNode" presStyleCnt="0"/>
      <dgm:spPr/>
    </dgm:pt>
    <dgm:pt modelId="{566AA3F7-8ECC-4C68-95D1-3EB41B6C7B06}" type="pres">
      <dgm:prSet presAssocID="{BBCA2833-2C2A-4415-91EB-D4B77C97335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6564C925-B9BE-49B1-83EE-937AEDA67C0E}" type="pres">
      <dgm:prSet presAssocID="{BBCA2833-2C2A-4415-91EB-D4B77C97335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2E6A8E12-888A-4724-971B-11E16CAF2C44}" srcId="{C18DD179-686E-4342-B062-7908F4408F38}" destId="{874A09A7-F698-411E-A8BF-A1B4D8F4469A}" srcOrd="2" destOrd="0" parTransId="{78CFF4DE-7F67-4251-A993-2788787B4933}" sibTransId="{B60E9B21-BAEE-4BE9-B1A3-1FBF75CCE67F}"/>
    <dgm:cxn modelId="{8DBE5A35-7E0A-4354-B927-4BBAC7BBDB8C}" type="presOf" srcId="{D8DE685E-9B36-4CED-B25E-48ADB5B29DB5}" destId="{F88C7AFD-5EF4-428D-B6C0-1A9D1B95D009}" srcOrd="0" destOrd="0" presId="urn:microsoft.com/office/officeart/2005/8/layout/vList5"/>
    <dgm:cxn modelId="{F70EBD5E-510E-4DA3-9377-A273FD78B831}" type="presOf" srcId="{081F347F-995E-43BF-8BE2-E024F9CA330B}" destId="{48B4E77C-7752-4192-ABDE-74AD603F3E5A}" srcOrd="0" destOrd="1" presId="urn:microsoft.com/office/officeart/2005/8/layout/vList5"/>
    <dgm:cxn modelId="{F0EA8D41-31EE-4F99-8CEC-5C119B465910}" type="presOf" srcId="{A0C92428-88E4-4935-A90E-3D26A9F81EBA}" destId="{9CDB8ABB-891A-4AEF-97E3-0019D5D73A4C}" srcOrd="0" destOrd="0" presId="urn:microsoft.com/office/officeart/2005/8/layout/vList5"/>
    <dgm:cxn modelId="{00F33664-3718-4841-955E-4C235864768B}" srcId="{C18DD179-686E-4342-B062-7908F4408F38}" destId="{E90B51FB-E772-4CDB-B61C-1C4DB51AE2A6}" srcOrd="3" destOrd="0" parTransId="{05F7D6B1-D177-491E-8D75-8A02DDC09442}" sibTransId="{FEC034B1-AA84-4C9D-A69D-150A991EF832}"/>
    <dgm:cxn modelId="{4C53A44E-18AF-4F78-9EE1-819E69675B4A}" type="presOf" srcId="{874A09A7-F698-411E-A8BF-A1B4D8F4469A}" destId="{9CDB8ABB-891A-4AEF-97E3-0019D5D73A4C}" srcOrd="0" destOrd="2" presId="urn:microsoft.com/office/officeart/2005/8/layout/vList5"/>
    <dgm:cxn modelId="{A51B1B6F-60AD-4783-B373-2DD7226EDC68}" srcId="{D8DE685E-9B36-4CED-B25E-48ADB5B29DB5}" destId="{CBE26998-27DE-4108-9D03-90B53B61FA57}" srcOrd="0" destOrd="0" parTransId="{7CBCB67D-F6EF-41A0-9F61-EE5BD2597315}" sibTransId="{DA10E3C3-5362-4166-BAF9-32F6905A48E6}"/>
    <dgm:cxn modelId="{725D6354-CD5A-4F5E-B429-C0B6DACC4AA4}" type="presOf" srcId="{CBE26998-27DE-4108-9D03-90B53B61FA57}" destId="{49F48579-A59F-4D35-A80C-A681E05F14BE}" srcOrd="0" destOrd="0" presId="urn:microsoft.com/office/officeart/2005/8/layout/vList5"/>
    <dgm:cxn modelId="{B3D24C9C-FC2B-452B-BD8B-DC7F305F8881}" srcId="{C18DD179-686E-4342-B062-7908F4408F38}" destId="{A0C92428-88E4-4935-A90E-3D26A9F81EBA}" srcOrd="0" destOrd="0" parTransId="{8047CCCA-0D98-4467-874A-D79A9CB7F2E5}" sibTransId="{11554445-2974-4B39-94D0-7E8A2BDA9CBD}"/>
    <dgm:cxn modelId="{742889A8-0D84-4554-BE19-E7F73F3CD9C9}" type="presOf" srcId="{C18DD179-686E-4342-B062-7908F4408F38}" destId="{14764F55-C3A5-4602-B5AB-743502B87A19}" srcOrd="0" destOrd="0" presId="urn:microsoft.com/office/officeart/2005/8/layout/vList5"/>
    <dgm:cxn modelId="{9BABEAAC-720A-412A-8C88-08DD082EE072}" type="presOf" srcId="{15F7CE2A-923A-43AD-A775-14CE33AA9624}" destId="{48B4E77C-7752-4192-ABDE-74AD603F3E5A}" srcOrd="0" destOrd="0" presId="urn:microsoft.com/office/officeart/2005/8/layout/vList5"/>
    <dgm:cxn modelId="{1966F5B3-384F-4C9C-BBF4-F10B2274E045}" srcId="{D8DE685E-9B36-4CED-B25E-48ADB5B29DB5}" destId="{C18DD179-686E-4342-B062-7908F4408F38}" srcOrd="1" destOrd="0" parTransId="{C8BBFE7D-2103-4347-AD4E-707A53142DF5}" sibTransId="{FC86AA4F-1821-4F39-A13B-8A74F24CE620}"/>
    <dgm:cxn modelId="{DA9DBEB7-B229-4061-A320-405CB4BD508D}" type="presOf" srcId="{3D35D648-525A-4A2D-8515-F9FE9C3BD1E6}" destId="{9CDB8ABB-891A-4AEF-97E3-0019D5D73A4C}" srcOrd="0" destOrd="1" presId="urn:microsoft.com/office/officeart/2005/8/layout/vList5"/>
    <dgm:cxn modelId="{E129FCBB-0A8D-4570-9AC1-4D4B462D3FCD}" srcId="{CBE26998-27DE-4108-9D03-90B53B61FA57}" destId="{081F347F-995E-43BF-8BE2-E024F9CA330B}" srcOrd="1" destOrd="0" parTransId="{03343146-D5B9-4F1A-848D-9103E52AE053}" sibTransId="{E96329E6-319C-4E7D-A34B-27CF730EBD42}"/>
    <dgm:cxn modelId="{EAD4FEC3-8572-451D-8866-AE1960BFB32F}" srcId="{BBCA2833-2C2A-4415-91EB-D4B77C973352}" destId="{E24374A0-06A5-4566-A46B-250215C3946C}" srcOrd="0" destOrd="0" parTransId="{A052B053-1690-4EA8-B828-1F6AF16B449C}" sibTransId="{8E9C3C93-9046-4CE2-BF3A-34E30CBBEC01}"/>
    <dgm:cxn modelId="{4C61E7C4-0595-4698-8D19-D486118A23BA}" type="presOf" srcId="{E24374A0-06A5-4566-A46B-250215C3946C}" destId="{6564C925-B9BE-49B1-83EE-937AEDA67C0E}" srcOrd="0" destOrd="0" presId="urn:microsoft.com/office/officeart/2005/8/layout/vList5"/>
    <dgm:cxn modelId="{CC6F8CC7-635A-4A2D-BF4C-6DE6FCF30DBE}" type="presOf" srcId="{BBCA2833-2C2A-4415-91EB-D4B77C973352}" destId="{566AA3F7-8ECC-4C68-95D1-3EB41B6C7B06}" srcOrd="0" destOrd="0" presId="urn:microsoft.com/office/officeart/2005/8/layout/vList5"/>
    <dgm:cxn modelId="{2F5D31C8-CFCC-4B50-B1DC-2E13CDFA5D6D}" srcId="{D8DE685E-9B36-4CED-B25E-48ADB5B29DB5}" destId="{BBCA2833-2C2A-4415-91EB-D4B77C973352}" srcOrd="2" destOrd="0" parTransId="{5348F1AC-8FFF-455F-A886-7FBEDC129D7F}" sibTransId="{510A59D1-3254-4009-A3F8-BF43A2E800A6}"/>
    <dgm:cxn modelId="{7C6A97C9-1BB1-4458-99E5-F9A30C7F78AF}" type="presOf" srcId="{E90B51FB-E772-4CDB-B61C-1C4DB51AE2A6}" destId="{9CDB8ABB-891A-4AEF-97E3-0019D5D73A4C}" srcOrd="0" destOrd="3" presId="urn:microsoft.com/office/officeart/2005/8/layout/vList5"/>
    <dgm:cxn modelId="{AF0DF4CC-DB53-418B-8ECF-5B25BD245012}" srcId="{CBE26998-27DE-4108-9D03-90B53B61FA57}" destId="{15F7CE2A-923A-43AD-A775-14CE33AA9624}" srcOrd="0" destOrd="0" parTransId="{B9E5AFD8-9DCD-4F0B-8A11-935F7DAF7C7A}" sibTransId="{3CB35D95-FEB2-4C4E-BC73-155C64D12E15}"/>
    <dgm:cxn modelId="{EA0781F8-58CF-4F9F-B790-85BAD30CC93E}" srcId="{C18DD179-686E-4342-B062-7908F4408F38}" destId="{3D35D648-525A-4A2D-8515-F9FE9C3BD1E6}" srcOrd="1" destOrd="0" parTransId="{961A4E04-FE05-42C5-80C1-570E544E7AED}" sibTransId="{C6D18BE4-5C9B-4552-B712-134A337CD538}"/>
    <dgm:cxn modelId="{7AF866E4-C90F-4CEA-9489-8FCD7D45BE07}" type="presParOf" srcId="{F88C7AFD-5EF4-428D-B6C0-1A9D1B95D009}" destId="{8696D9DA-7B98-455E-85F3-D56F9493A65D}" srcOrd="0" destOrd="0" presId="urn:microsoft.com/office/officeart/2005/8/layout/vList5"/>
    <dgm:cxn modelId="{5CC65C57-EF81-4A61-9876-16E56A358EB0}" type="presParOf" srcId="{8696D9DA-7B98-455E-85F3-D56F9493A65D}" destId="{49F48579-A59F-4D35-A80C-A681E05F14BE}" srcOrd="0" destOrd="0" presId="urn:microsoft.com/office/officeart/2005/8/layout/vList5"/>
    <dgm:cxn modelId="{BA6CF735-10AD-48B1-ACA5-F059CF4A9596}" type="presParOf" srcId="{8696D9DA-7B98-455E-85F3-D56F9493A65D}" destId="{48B4E77C-7752-4192-ABDE-74AD603F3E5A}" srcOrd="1" destOrd="0" presId="urn:microsoft.com/office/officeart/2005/8/layout/vList5"/>
    <dgm:cxn modelId="{0CFBDFA4-C487-4801-BFE0-ACAD83212E85}" type="presParOf" srcId="{F88C7AFD-5EF4-428D-B6C0-1A9D1B95D009}" destId="{C14ABBAC-A9C5-4EAB-BA05-A73646E239A9}" srcOrd="1" destOrd="0" presId="urn:microsoft.com/office/officeart/2005/8/layout/vList5"/>
    <dgm:cxn modelId="{D3C1A38A-37D3-4E92-957E-E5586569586A}" type="presParOf" srcId="{F88C7AFD-5EF4-428D-B6C0-1A9D1B95D009}" destId="{B88E0E4A-ADB6-426D-B524-F2AB20ECC78D}" srcOrd="2" destOrd="0" presId="urn:microsoft.com/office/officeart/2005/8/layout/vList5"/>
    <dgm:cxn modelId="{00F6E798-9F4E-4E0A-802D-D4FCFD9DE3C0}" type="presParOf" srcId="{B88E0E4A-ADB6-426D-B524-F2AB20ECC78D}" destId="{14764F55-C3A5-4602-B5AB-743502B87A19}" srcOrd="0" destOrd="0" presId="urn:microsoft.com/office/officeart/2005/8/layout/vList5"/>
    <dgm:cxn modelId="{E3489810-5CC0-4D94-8C57-3182E2E8CE70}" type="presParOf" srcId="{B88E0E4A-ADB6-426D-B524-F2AB20ECC78D}" destId="{9CDB8ABB-891A-4AEF-97E3-0019D5D73A4C}" srcOrd="1" destOrd="0" presId="urn:microsoft.com/office/officeart/2005/8/layout/vList5"/>
    <dgm:cxn modelId="{9F719F92-02FC-4FF8-8FAF-53F59134C17D}" type="presParOf" srcId="{F88C7AFD-5EF4-428D-B6C0-1A9D1B95D009}" destId="{97069A07-B0A9-4F17-9D74-D3EC0E853DDC}" srcOrd="3" destOrd="0" presId="urn:microsoft.com/office/officeart/2005/8/layout/vList5"/>
    <dgm:cxn modelId="{B668CA3D-D06F-4D4F-B3AC-D9A46C2ECABB}" type="presParOf" srcId="{F88C7AFD-5EF4-428D-B6C0-1A9D1B95D009}" destId="{1EDF96CA-20C7-43C4-89BA-F7E7FAE31F4C}" srcOrd="4" destOrd="0" presId="urn:microsoft.com/office/officeart/2005/8/layout/vList5"/>
    <dgm:cxn modelId="{D4D96E05-BB13-446D-937A-C59D91275A38}" type="presParOf" srcId="{1EDF96CA-20C7-43C4-89BA-F7E7FAE31F4C}" destId="{566AA3F7-8ECC-4C68-95D1-3EB41B6C7B06}" srcOrd="0" destOrd="0" presId="urn:microsoft.com/office/officeart/2005/8/layout/vList5"/>
    <dgm:cxn modelId="{F121410E-9014-4F7A-B688-3B5F51CF62A2}" type="presParOf" srcId="{1EDF96CA-20C7-43C4-89BA-F7E7FAE31F4C}" destId="{6564C925-B9BE-49B1-83EE-937AEDA67C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B4E77C-7752-4192-ABDE-74AD603F3E5A}">
      <dsp:nvSpPr>
        <dsp:cNvPr id="0" name=""/>
        <dsp:cNvSpPr/>
      </dsp:nvSpPr>
      <dsp:spPr>
        <a:xfrm rot="5400000">
          <a:off x="5276711" y="-2068774"/>
          <a:ext cx="1058181" cy="54642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Registers apprentices in RAPIDS 2.0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Documents OJL &amp; RTI hours</a:t>
          </a:r>
        </a:p>
      </dsp:txBody>
      <dsp:txXfrm rot="-5400000">
        <a:off x="3073660" y="185933"/>
        <a:ext cx="5412628" cy="954869"/>
      </dsp:txXfrm>
    </dsp:sp>
    <dsp:sp modelId="{49F48579-A59F-4D35-A80C-A681E05F14BE}">
      <dsp:nvSpPr>
        <dsp:cNvPr id="0" name=""/>
        <dsp:cNvSpPr/>
      </dsp:nvSpPr>
      <dsp:spPr>
        <a:xfrm>
          <a:off x="0" y="2004"/>
          <a:ext cx="3073659" cy="13227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Sponsor</a:t>
          </a:r>
        </a:p>
      </dsp:txBody>
      <dsp:txXfrm>
        <a:off x="64570" y="66574"/>
        <a:ext cx="2944519" cy="1193586"/>
      </dsp:txXfrm>
    </dsp:sp>
    <dsp:sp modelId="{9CDB8ABB-891A-4AEF-97E3-0019D5D73A4C}">
      <dsp:nvSpPr>
        <dsp:cNvPr id="0" name=""/>
        <dsp:cNvSpPr/>
      </dsp:nvSpPr>
      <dsp:spPr>
        <a:xfrm rot="5400000">
          <a:off x="5276711" y="-679912"/>
          <a:ext cx="1058181" cy="54642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Hires apprentices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Pays apprentices according to a structured wage progressions scale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Provides required OJL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Assumes cost of training</a:t>
          </a:r>
        </a:p>
      </dsp:txBody>
      <dsp:txXfrm rot="-5400000">
        <a:off x="3073660" y="1574795"/>
        <a:ext cx="5412628" cy="954869"/>
      </dsp:txXfrm>
    </dsp:sp>
    <dsp:sp modelId="{14764F55-C3A5-4602-B5AB-743502B87A19}">
      <dsp:nvSpPr>
        <dsp:cNvPr id="0" name=""/>
        <dsp:cNvSpPr/>
      </dsp:nvSpPr>
      <dsp:spPr>
        <a:xfrm>
          <a:off x="0" y="1390866"/>
          <a:ext cx="3073659" cy="13227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Employer</a:t>
          </a:r>
        </a:p>
      </dsp:txBody>
      <dsp:txXfrm>
        <a:off x="64570" y="1455436"/>
        <a:ext cx="2944519" cy="1193586"/>
      </dsp:txXfrm>
    </dsp:sp>
    <dsp:sp modelId="{6564C925-B9BE-49B1-83EE-937AEDA67C0E}">
      <dsp:nvSpPr>
        <dsp:cNvPr id="0" name=""/>
        <dsp:cNvSpPr/>
      </dsp:nvSpPr>
      <dsp:spPr>
        <a:xfrm rot="5400000">
          <a:off x="5276711" y="708950"/>
          <a:ext cx="1058181" cy="54642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Provides required RTI</a:t>
          </a:r>
        </a:p>
      </dsp:txBody>
      <dsp:txXfrm rot="-5400000">
        <a:off x="3073660" y="2963657"/>
        <a:ext cx="5412628" cy="954869"/>
      </dsp:txXfrm>
    </dsp:sp>
    <dsp:sp modelId="{566AA3F7-8ECC-4C68-95D1-3EB41B6C7B06}">
      <dsp:nvSpPr>
        <dsp:cNvPr id="0" name=""/>
        <dsp:cNvSpPr/>
      </dsp:nvSpPr>
      <dsp:spPr>
        <a:xfrm>
          <a:off x="0" y="2779729"/>
          <a:ext cx="3073659" cy="13227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Training Provider</a:t>
          </a:r>
        </a:p>
      </dsp:txBody>
      <dsp:txXfrm>
        <a:off x="64570" y="2844299"/>
        <a:ext cx="2944519" cy="1193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29B845-3DE4-C44E-82C8-700AB11ED3A6}" type="datetime1">
              <a:rPr lang="en-US" smtClean="0"/>
              <a:t>11/19/2021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6EF79-0BF4-924E-943E-33FECC0BC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532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38145" cy="464205"/>
          </a:xfrm>
          <a:prstGeom prst="rect">
            <a:avLst/>
          </a:prstGeom>
        </p:spPr>
        <p:txBody>
          <a:bodyPr vert="horz" lIns="88126" tIns="44064" rIns="88126" bIns="440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2"/>
            <a:ext cx="3038145" cy="464205"/>
          </a:xfrm>
          <a:prstGeom prst="rect">
            <a:avLst/>
          </a:prstGeom>
        </p:spPr>
        <p:txBody>
          <a:bodyPr vert="horz" lIns="88126" tIns="44064" rIns="88126" bIns="44064" rtlCol="0"/>
          <a:lstStyle>
            <a:lvl1pPr algn="r">
              <a:defRPr sz="1200"/>
            </a:lvl1pPr>
          </a:lstStyle>
          <a:p>
            <a:fld id="{D55E2DDC-EEF2-C84C-B230-6800F23774E3}" type="datetime1">
              <a:rPr lang="en-US" smtClean="0"/>
              <a:t>11/19/2021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26" tIns="44064" rIns="88126" bIns="4406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6" y="4416100"/>
            <a:ext cx="5607711" cy="4182457"/>
          </a:xfrm>
          <a:prstGeom prst="rect">
            <a:avLst/>
          </a:prstGeom>
        </p:spPr>
        <p:txBody>
          <a:bodyPr vert="horz" lIns="88126" tIns="44064" rIns="88126" bIns="4406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0660"/>
            <a:ext cx="3038145" cy="464205"/>
          </a:xfrm>
          <a:prstGeom prst="rect">
            <a:avLst/>
          </a:prstGeom>
        </p:spPr>
        <p:txBody>
          <a:bodyPr vert="horz" lIns="88126" tIns="44064" rIns="88126" bIns="440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60"/>
            <a:ext cx="3038145" cy="464205"/>
          </a:xfrm>
          <a:prstGeom prst="rect">
            <a:avLst/>
          </a:prstGeom>
        </p:spPr>
        <p:txBody>
          <a:bodyPr vert="horz" lIns="88126" tIns="44064" rIns="88126" bIns="44064" rtlCol="0" anchor="b"/>
          <a:lstStyle>
            <a:lvl1pPr algn="r">
              <a:defRPr sz="1200"/>
            </a:lvl1pPr>
          </a:lstStyle>
          <a:p>
            <a:fld id="{DE8B79F1-B7B6-4FD2-9263-BB9B47A6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6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974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8E0C-F910-4E7B-9ABC-446B42A091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70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653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53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80622F-0046-49E7-91D5-FDD1A418277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158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029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124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59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1AEE2-06BA-419D-B264-9233E4E589A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5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34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76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468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1872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908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90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3657600" y="3124200"/>
            <a:ext cx="0" cy="790575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10000" y="3581401"/>
            <a:ext cx="2133600" cy="419099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810000" y="3048002"/>
            <a:ext cx="5181600" cy="533399"/>
          </a:xfrm>
        </p:spPr>
        <p:txBody>
          <a:bodyPr anchor="ctr">
            <a:noAutofit/>
          </a:bodyPr>
          <a:lstStyle>
            <a:lvl1pPr algn="l">
              <a:defRPr sz="1500" b="1" cap="all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JM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477000" y="6096000"/>
            <a:ext cx="2133600" cy="457200"/>
          </a:xfrm>
        </p:spPr>
        <p:txBody>
          <a:bodyPr anchor="b">
            <a:normAutofit/>
          </a:bodyPr>
          <a:lstStyle>
            <a:lvl1pPr marL="0" indent="0" algn="r">
              <a:buNone/>
              <a:defRPr sz="12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79991"/>
            <a:ext cx="2697480" cy="107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5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701807"/>
            <a:ext cx="82296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>
              <a:buFont typeface="Arial" panose="020B0604020202020204" pitchFamily="34" charset="0"/>
              <a:buChar char="•"/>
              <a:defRPr>
                <a:solidFill>
                  <a:schemeClr val="accent5"/>
                </a:solidFill>
              </a:defRPr>
            </a:lvl1pPr>
            <a:lvl2pPr marL="557213" indent="-214313">
              <a:buFont typeface="Calibri" panose="020F0502020204030204" pitchFamily="34" charset="0"/>
              <a:buChar char="▫"/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63109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676400"/>
            <a:ext cx="4038600" cy="419100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4648200" y="1676400"/>
            <a:ext cx="4038600" cy="419100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4572000" y="3124200"/>
            <a:ext cx="0" cy="790575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800600" y="3276600"/>
            <a:ext cx="3581400" cy="457200"/>
          </a:xfrm>
        </p:spPr>
        <p:txBody>
          <a:bodyPr anchor="t">
            <a:noAutofit/>
          </a:bodyPr>
          <a:lstStyle>
            <a:lvl1pPr algn="l">
              <a:defRPr sz="18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</a:t>
            </a:r>
            <a:endParaRPr lang="en-JM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979991"/>
            <a:ext cx="2697480" cy="107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5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 userDrawn="1"/>
        </p:nvGrpSpPr>
        <p:grpSpPr>
          <a:xfrm>
            <a:off x="8023226" y="2924758"/>
            <a:ext cx="1120774" cy="3933242"/>
            <a:chOff x="8023226" y="2924758"/>
            <a:chExt cx="1120774" cy="3933242"/>
          </a:xfrm>
        </p:grpSpPr>
        <p:sp>
          <p:nvSpPr>
            <p:cNvPr id="8" name="Isosceles Triangle 7"/>
            <p:cNvSpPr/>
            <p:nvPr userDrawn="1"/>
          </p:nvSpPr>
          <p:spPr>
            <a:xfrm>
              <a:off x="8023226" y="2924758"/>
              <a:ext cx="1120774" cy="3933242"/>
            </a:xfrm>
            <a:prstGeom prst="triangle">
              <a:avLst>
                <a:gd name="adj" fmla="val 100000"/>
              </a:avLst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/>
            <p:cNvSpPr/>
            <p:nvPr userDrawn="1"/>
          </p:nvSpPr>
          <p:spPr>
            <a:xfrm>
              <a:off x="8239885" y="3685101"/>
              <a:ext cx="904115" cy="3172899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" name="Group 9"/>
          <p:cNvGrpSpPr>
            <a:grpSpLocks noChangeAspect="1"/>
          </p:cNvGrpSpPr>
          <p:nvPr userDrawn="1"/>
        </p:nvGrpSpPr>
        <p:grpSpPr>
          <a:xfrm rot="16200000" flipV="1">
            <a:off x="2158718" y="-2158721"/>
            <a:ext cx="1720507" cy="6037943"/>
            <a:chOff x="8150764" y="3372336"/>
            <a:chExt cx="993237" cy="3485664"/>
          </a:xfrm>
        </p:grpSpPr>
        <p:sp>
          <p:nvSpPr>
            <p:cNvPr id="11" name="Isosceles Triangle 10"/>
            <p:cNvSpPr/>
            <p:nvPr userDrawn="1"/>
          </p:nvSpPr>
          <p:spPr>
            <a:xfrm>
              <a:off x="8150764" y="3372336"/>
              <a:ext cx="993237" cy="3485663"/>
            </a:xfrm>
            <a:prstGeom prst="triangle">
              <a:avLst>
                <a:gd name="adj" fmla="val 100000"/>
              </a:avLst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Isosceles Triangle 11"/>
            <p:cNvSpPr/>
            <p:nvPr userDrawn="1"/>
          </p:nvSpPr>
          <p:spPr>
            <a:xfrm>
              <a:off x="8239885" y="3685101"/>
              <a:ext cx="904115" cy="3172899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Rectangle 14"/>
          <p:cNvSpPr/>
          <p:nvPr userDrawn="1"/>
        </p:nvSpPr>
        <p:spPr>
          <a:xfrm>
            <a:off x="3572635" y="4425121"/>
            <a:ext cx="45720" cy="140969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1591081" y="113503"/>
            <a:ext cx="2221861" cy="356956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spc="50" baseline="0">
                <a:solidFill>
                  <a:schemeClr val="bg1">
                    <a:alpha val="8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r>
              <a:rPr lang="en-US"/>
              <a:t>Month ##, 2017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11836"/>
            <a:ext cx="7772400" cy="2387600"/>
          </a:xfr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9544" y="4425121"/>
            <a:ext cx="4798656" cy="1392508"/>
          </a:xfrm>
        </p:spPr>
        <p:txBody>
          <a:bodyPr vert="horz" lIns="182880" tIns="45720" rIns="91440" bIns="4572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lang="en-US" sz="2300" dirty="0"/>
            </a:lvl1pPr>
            <a:lvl2pPr marL="457200" indent="-182880">
              <a:buClr>
                <a:schemeClr val="accent1"/>
              </a:buClr>
              <a:defRPr sz="1800"/>
            </a:lvl2pPr>
            <a:lvl3pPr>
              <a:defRPr/>
            </a:lvl3pPr>
          </a:lstStyle>
          <a:p>
            <a:pPr marL="274320" lvl="0" indent="-274320">
              <a:buSzPct val="101000"/>
            </a:pPr>
            <a:r>
              <a:rPr lang="en-US" dirty="0"/>
              <a:t>Click to edit Master subtitle style</a:t>
            </a:r>
          </a:p>
          <a:p>
            <a:pPr marL="960120" lvl="1" indent="-274320">
              <a:buSzPct val="101000"/>
            </a:pPr>
            <a:r>
              <a:rPr lang="en-US" dirty="0"/>
              <a:t>If a note is needed, list here</a:t>
            </a:r>
          </a:p>
        </p:txBody>
      </p:sp>
    </p:spTree>
    <p:extLst>
      <p:ext uri="{BB962C8B-B14F-4D97-AF65-F5344CB8AC3E}">
        <p14:creationId xmlns:p14="http://schemas.microsoft.com/office/powerpoint/2010/main" val="1275722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608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BD7B24-A705-44C8-8854-0D01A5CB6C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611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244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8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2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2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6152266"/>
            <a:ext cx="182880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1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842964"/>
            <a:ext cx="7863840" cy="2852737"/>
          </a:xfr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</a:t>
            </a:r>
            <a:r>
              <a:rPr lang="en-US"/>
              <a:t>to add section 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21021" y="4064000"/>
            <a:ext cx="7269574" cy="1866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2600" i="1">
                <a:solidFill>
                  <a:schemeClr val="accent3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section subheading</a:t>
            </a:r>
          </a:p>
        </p:txBody>
      </p:sp>
      <p:sp>
        <p:nvSpPr>
          <p:cNvPr id="8" name="Rectangle 7"/>
          <p:cNvSpPr/>
          <p:nvPr userDrawn="1"/>
        </p:nvSpPr>
        <p:spPr>
          <a:xfrm rot="5400000">
            <a:off x="4549140" y="-68775"/>
            <a:ext cx="45720" cy="786384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001FC9-B0F6-44E9-9D41-A14F6DF410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920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01807"/>
            <a:ext cx="82296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 rot="16200000">
            <a:off x="8267700" y="6210300"/>
            <a:ext cx="381000" cy="457200"/>
          </a:xfrm>
          <a:prstGeom prst="rect">
            <a:avLst/>
          </a:prstGeom>
          <a:noFill/>
        </p:spPr>
        <p:txBody>
          <a:bodyPr vert="vert" anchor="ctr" anchorCtr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4B4D3B3-1937-AB48-AF5F-DF2988F16F28}" type="slidenum">
              <a:rPr lang="en-US" sz="900" smtClean="0">
                <a:solidFill>
                  <a:schemeClr val="accent5"/>
                </a:solidFill>
              </a:rPr>
              <a:t>‹#›</a:t>
            </a:fld>
            <a:endParaRPr lang="en-US" sz="900" dirty="0">
              <a:solidFill>
                <a:schemeClr val="accent5"/>
              </a:solidFill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4" y="5943602"/>
            <a:ext cx="75247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0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1" r:id="rId3"/>
    <p:sldLayoutId id="2147483690" r:id="rId4"/>
    <p:sldLayoutId id="2147483692" r:id="rId5"/>
    <p:sldLayoutId id="2147483693" r:id="rId6"/>
    <p:sldLayoutId id="2147483694" r:id="rId7"/>
    <p:sldLayoutId id="2147483695" r:id="rId8"/>
    <p:sldLayoutId id="2147483696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400" b="1" i="0" kern="1200">
          <a:solidFill>
            <a:schemeClr val="tx2"/>
          </a:solidFill>
          <a:latin typeface="PermianSlabSerifTypeface"/>
          <a:ea typeface="Open Sans Light" panose="020B0306030504020204" pitchFamily="34" charset="0"/>
          <a:cs typeface="PermianSlabSerifTypeface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Clr>
          <a:srgbClr val="E71B1B"/>
        </a:buClr>
        <a:buFont typeface="Arial" panose="020B0604020202020204" pitchFamily="34" charset="0"/>
        <a:buChar char="•"/>
        <a:defRPr sz="1350" kern="1200">
          <a:solidFill>
            <a:srgbClr val="7E7E82"/>
          </a:solidFill>
          <a:latin typeface="Open Sans"/>
          <a:ea typeface="+mn-ea"/>
          <a:cs typeface="Open Sans"/>
        </a:defRPr>
      </a:lvl1pPr>
      <a:lvl2pPr marL="557213" indent="-214313" algn="l" defTabSz="6858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▫"/>
        <a:defRPr sz="1200" kern="1200">
          <a:solidFill>
            <a:srgbClr val="7E7E82"/>
          </a:solidFill>
          <a:latin typeface="Open Sans"/>
          <a:ea typeface="+mn-ea"/>
          <a:cs typeface="Open Sans"/>
        </a:defRPr>
      </a:lvl2pPr>
      <a:lvl3pPr marL="857250" indent="-171450" algn="l" defTabSz="6858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–"/>
        <a:defRPr sz="1050" kern="1200">
          <a:solidFill>
            <a:srgbClr val="7E7E82"/>
          </a:solidFill>
          <a:latin typeface="Open Sans"/>
          <a:ea typeface="+mn-ea"/>
          <a:cs typeface="Open Sans"/>
        </a:defRPr>
      </a:lvl3pPr>
      <a:lvl4pPr marL="1200150" indent="-171450" algn="l" defTabSz="685800" rtl="0" eaLnBrk="1" latinLnBrk="0" hangingPunct="1">
        <a:spcBef>
          <a:spcPct val="20000"/>
        </a:spcBef>
        <a:buClr>
          <a:srgbClr val="E71B1B"/>
        </a:buClr>
        <a:buFont typeface="Wingdings" panose="05000000000000000000" pitchFamily="2" charset="2"/>
        <a:buChar char="§"/>
        <a:defRPr sz="900" kern="1200">
          <a:solidFill>
            <a:srgbClr val="7E7E82"/>
          </a:solidFill>
          <a:latin typeface="Open Sans"/>
          <a:ea typeface="+mn-ea"/>
          <a:cs typeface="Open Sans"/>
        </a:defRPr>
      </a:lvl4pPr>
      <a:lvl5pPr marL="1543050" indent="-171450" algn="l" defTabSz="685800" rtl="0" eaLnBrk="1" latinLnBrk="0" hangingPunct="1">
        <a:spcBef>
          <a:spcPct val="20000"/>
        </a:spcBef>
        <a:buClr>
          <a:srgbClr val="E71B1B"/>
        </a:buClr>
        <a:buFont typeface="Arial" pitchFamily="34" charset="0"/>
        <a:buChar char="»"/>
        <a:defRPr sz="900" kern="1200">
          <a:solidFill>
            <a:srgbClr val="7E7E82"/>
          </a:solidFill>
          <a:latin typeface="Open Sans"/>
          <a:ea typeface="+mn-ea"/>
          <a:cs typeface="Open San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microsoft.com/office/2007/relationships/hdphoto" Target="../media/hdphoto3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prenticeshiptn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mailto:kena.hamm@swhra.org" TargetMode="External"/><Relationship Id="rId13" Type="http://schemas.openxmlformats.org/officeDocument/2006/relationships/hyperlink" Target="mailto:mrye@workforceessentials.com" TargetMode="External"/><Relationship Id="rId18" Type="http://schemas.openxmlformats.org/officeDocument/2006/relationships/hyperlink" Target="mailto:Brian.vaughn@tn.gov" TargetMode="External"/><Relationship Id="rId3" Type="http://schemas.openxmlformats.org/officeDocument/2006/relationships/hyperlink" Target="mailto:Roderick.Woody@workforceinvestmentnetwork.com" TargetMode="External"/><Relationship Id="rId21" Type="http://schemas.openxmlformats.org/officeDocument/2006/relationships/hyperlink" Target="mailto:kpierce@ab-t.org" TargetMode="External"/><Relationship Id="rId7" Type="http://schemas.openxmlformats.org/officeDocument/2006/relationships/hyperlink" Target="mailto:jbane@nwtnworks.org" TargetMode="External"/><Relationship Id="rId12" Type="http://schemas.openxmlformats.org/officeDocument/2006/relationships/hyperlink" Target="mailto:jmiller@ucworkforce.org" TargetMode="External"/><Relationship Id="rId17" Type="http://schemas.openxmlformats.org/officeDocument/2006/relationships/hyperlink" Target="mailto:Ginger.armstrong@tn.gov" TargetMode="External"/><Relationship Id="rId2" Type="http://schemas.openxmlformats.org/officeDocument/2006/relationships/notesSlide" Target="../notesSlides/notesSlide14.xml"/><Relationship Id="rId16" Type="http://schemas.openxmlformats.org/officeDocument/2006/relationships/hyperlink" Target="mailto:bkeylon@sedev.org" TargetMode="External"/><Relationship Id="rId20" Type="http://schemas.openxmlformats.org/officeDocument/2006/relationships/hyperlink" Target="mailto:Bwalker@ethra.org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kguyette@workforcemidsouth.com" TargetMode="External"/><Relationship Id="rId11" Type="http://schemas.openxmlformats.org/officeDocument/2006/relationships/hyperlink" Target="mailto:twilson@sctdd.org" TargetMode="External"/><Relationship Id="rId5" Type="http://schemas.openxmlformats.org/officeDocument/2006/relationships/hyperlink" Target="mailto:Judy.Moorman@tn.gov" TargetMode="External"/><Relationship Id="rId15" Type="http://schemas.openxmlformats.org/officeDocument/2006/relationships/hyperlink" Target="mailto:Selina.Moore@tn.gov" TargetMode="External"/><Relationship Id="rId10" Type="http://schemas.openxmlformats.org/officeDocument/2006/relationships/hyperlink" Target="mailto:fherndon@workforceessentials.com" TargetMode="External"/><Relationship Id="rId19" Type="http://schemas.openxmlformats.org/officeDocument/2006/relationships/hyperlink" Target="mailto:Michele@sedev.org" TargetMode="External"/><Relationship Id="rId4" Type="http://schemas.openxmlformats.org/officeDocument/2006/relationships/hyperlink" Target="mailto:powell@nwtnworks.org" TargetMode="External"/><Relationship Id="rId9" Type="http://schemas.openxmlformats.org/officeDocument/2006/relationships/hyperlink" Target="mailto:Kristie.Bennett@tn.gov" TargetMode="External"/><Relationship Id="rId14" Type="http://schemas.openxmlformats.org/officeDocument/2006/relationships/hyperlink" Target="mailto:BHull@ucworkforce.org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mailto:Erika.R.Haire@tn.gov" TargetMode="External"/><Relationship Id="rId3" Type="http://schemas.openxmlformats.org/officeDocument/2006/relationships/image" Target="../media/image19.png"/><Relationship Id="rId7" Type="http://schemas.openxmlformats.org/officeDocument/2006/relationships/hyperlink" Target="mailto:Lynn.Kirby@tn.gov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Holly.Free-Ollard@tn.gov" TargetMode="External"/><Relationship Id="rId5" Type="http://schemas.openxmlformats.org/officeDocument/2006/relationships/hyperlink" Target="mailto:Charlene.Russell@tn.gov" TargetMode="External"/><Relationship Id="rId4" Type="http://schemas.openxmlformats.org/officeDocument/2006/relationships/hyperlink" Target="mailto:Shalondria.Shaw@tn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F54E9F-EE23-4326-AFBD-5DC41FCD0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>
                <a:effectLst/>
              </a:rPr>
              <a:t>Apprenticeships: </a:t>
            </a:r>
            <a:br>
              <a:rPr lang="en-US" sz="4000" dirty="0">
                <a:effectLst/>
              </a:rPr>
            </a:br>
            <a:r>
              <a:rPr lang="en-US" sz="4000" b="0" dirty="0">
                <a:effectLst/>
              </a:rPr>
              <a:t> a Talent Development Strategy </a:t>
            </a:r>
            <a:endParaRPr lang="en-US" sz="40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3B88AC5-1443-4329-92A3-834FF78723F4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/>
              <a:t>Presentation for Businesses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591" y="5029200"/>
            <a:ext cx="3458817" cy="1155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020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B5402-F921-493B-9520-16BBBEB8B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677" y="1885232"/>
            <a:ext cx="8080853" cy="47421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New established State Office– July 2019</a:t>
            </a:r>
          </a:p>
          <a:p>
            <a:pPr marL="0" indent="0">
              <a:buNone/>
            </a:pPr>
            <a:r>
              <a:rPr lang="en-US" sz="2000" dirty="0"/>
              <a:t>ApprenticeshipTN is a statewide office, under the direction set by Governor Bill Lee, and powered by the Tennessee Workforce Development System (TNWDS).   </a:t>
            </a:r>
          </a:p>
          <a:p>
            <a:pPr marL="0" indent="0">
              <a:buNone/>
            </a:pPr>
            <a:r>
              <a:rPr lang="en-US" sz="2000" dirty="0"/>
              <a:t>TNWDS is a consortium of seven state agencies working together to bolster the number of apprenticeships in Tennessee. 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The Department of Labor and Workforce Development, 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Tennessee College System, 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Tennessee Higher Education Commission, 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Department of Education, 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Department of Economic and Community Development, 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Department of Human Services, and 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Department of Correction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D895D0-615C-4C4F-AB2F-BFCF1BB3C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077" y="230613"/>
            <a:ext cx="4274820" cy="142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6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3BB42-0F46-41C8-B75F-97E330EBF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8956D-6A4D-49A6-87ED-A7C96B7DD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3519"/>
            <a:ext cx="7955280" cy="4406348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Outreach – Outreach – Outreach</a:t>
            </a:r>
          </a:p>
          <a:p>
            <a:pPr lvl="1"/>
            <a:r>
              <a:rPr lang="en-US" sz="2800" dirty="0"/>
              <a:t>Consultation with employers on program design</a:t>
            </a:r>
          </a:p>
          <a:p>
            <a:pPr lvl="1"/>
            <a:r>
              <a:rPr lang="en-US" sz="2800" dirty="0"/>
              <a:t>Development of documentation / registration paperwork to hand off to US DOL</a:t>
            </a:r>
          </a:p>
          <a:p>
            <a:pPr lvl="1"/>
            <a:r>
              <a:rPr lang="en-US" sz="2800" dirty="0"/>
              <a:t>Work with US DOL on employer's behalf</a:t>
            </a:r>
          </a:p>
          <a:p>
            <a:pPr lvl="1"/>
            <a:r>
              <a:rPr lang="en-US" sz="2800" dirty="0"/>
              <a:t>Provide technical assistance to program sponsors/employers</a:t>
            </a:r>
          </a:p>
        </p:txBody>
      </p:sp>
    </p:spTree>
    <p:extLst>
      <p:ext uri="{BB962C8B-B14F-4D97-AF65-F5344CB8AC3E}">
        <p14:creationId xmlns:p14="http://schemas.microsoft.com/office/powerpoint/2010/main" val="3012932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914400"/>
            <a:ext cx="7848600" cy="470916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558" y="0"/>
            <a:ext cx="8691196" cy="1051560"/>
          </a:xfrm>
        </p:spPr>
        <p:txBody>
          <a:bodyPr/>
          <a:lstStyle/>
          <a:p>
            <a:r>
              <a:rPr lang="en-US" dirty="0"/>
              <a:t>What Is A Registered Apprenticeship?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86108" y="6356350"/>
            <a:ext cx="1277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400" kern="1200">
                <a:solidFill>
                  <a:schemeClr val="accent3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06D636C-90A3-4979-BA37-BAB384B2210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1419473"/>
            <a:ext cx="4267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4BB4E8"/>
                </a:solidFill>
                <a:effectLst>
                  <a:outerShdw blurRad="444500" dist="114300" sx="102000" sy="102000" algn="ctr" rotWithShape="0">
                    <a:prstClr val="black"/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Apprenticeship is a flexible and proven talent development strategy that can help grow talent at your company.</a:t>
            </a:r>
          </a:p>
        </p:txBody>
      </p:sp>
    </p:spTree>
    <p:extLst>
      <p:ext uri="{BB962C8B-B14F-4D97-AF65-F5344CB8AC3E}">
        <p14:creationId xmlns:p14="http://schemas.microsoft.com/office/powerpoint/2010/main" val="3936850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3" y="128954"/>
            <a:ext cx="8788837" cy="1051560"/>
          </a:xfrm>
        </p:spPr>
        <p:txBody>
          <a:bodyPr anchor="ctr"/>
          <a:lstStyle/>
          <a:p>
            <a:pPr algn="ctr"/>
            <a:r>
              <a:rPr lang="en-US" dirty="0"/>
              <a:t>What is An Apprenticeship?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86108" y="6356350"/>
            <a:ext cx="1277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400" kern="1200">
                <a:solidFill>
                  <a:schemeClr val="accent3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06D636C-90A3-4979-BA37-BAB384B2210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5685689"/>
            <a:ext cx="1321042" cy="132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307771" y="5828173"/>
            <a:ext cx="6553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Registered with the U.S. Department of Labor, Office of Apprenticeship and/or Federally Recognized State Apprenticeship Agencies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914400"/>
            <a:ext cx="9144000" cy="5943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644" y="5507034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Five Core Components of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Apprenticeship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643" y="2094571"/>
            <a:ext cx="1982821" cy="2080959"/>
            <a:chOff x="4643" y="1590482"/>
            <a:chExt cx="1982821" cy="2080959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91908" y="1590482"/>
              <a:ext cx="1426124" cy="1426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4643" y="2902000"/>
              <a:ext cx="198282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Employer Involvement</a:t>
              </a:r>
            </a:p>
          </p:txBody>
        </p:sp>
      </p:grpSp>
      <p:cxnSp>
        <p:nvCxnSpPr>
          <p:cNvPr id="34" name="Straight Connector 33"/>
          <p:cNvCxnSpPr/>
          <p:nvPr/>
        </p:nvCxnSpPr>
        <p:spPr>
          <a:xfrm>
            <a:off x="919044" y="4762618"/>
            <a:ext cx="733959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925524" y="4389722"/>
            <a:ext cx="0" cy="381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2718660" y="4476367"/>
            <a:ext cx="0" cy="28625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4500444" y="4457818"/>
            <a:ext cx="0" cy="119574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6405444" y="4301608"/>
            <a:ext cx="0" cy="46101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8243972" y="4447742"/>
            <a:ext cx="0" cy="31487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1625920" y="2094571"/>
            <a:ext cx="2209800" cy="2423713"/>
            <a:chOff x="1625920" y="1590482"/>
            <a:chExt cx="2209800" cy="2423713"/>
          </a:xfrm>
        </p:grpSpPr>
        <p:sp>
          <p:nvSpPr>
            <p:cNvPr id="31" name="TextBox 30"/>
            <p:cNvSpPr txBox="1"/>
            <p:nvPr/>
          </p:nvSpPr>
          <p:spPr>
            <a:xfrm>
              <a:off x="1625920" y="2906199"/>
              <a:ext cx="2209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Structured </a:t>
              </a:r>
            </a:p>
            <a:p>
              <a:pPr algn="ctr"/>
              <a:r>
                <a:rPr lang="en-US" sz="2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On-the-Job Learning – (OJL)</a:t>
              </a:r>
            </a:p>
          </p:txBody>
        </p:sp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21232" y="1590482"/>
              <a:ext cx="1232729" cy="1232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3503350" y="1754112"/>
            <a:ext cx="1934037" cy="2778001"/>
            <a:chOff x="3586043" y="1590482"/>
            <a:chExt cx="1934037" cy="2778001"/>
          </a:xfrm>
        </p:grpSpPr>
        <p:sp>
          <p:nvSpPr>
            <p:cNvPr id="32" name="TextBox 31"/>
            <p:cNvSpPr txBox="1"/>
            <p:nvPr/>
          </p:nvSpPr>
          <p:spPr>
            <a:xfrm>
              <a:off x="3586043" y="2921933"/>
              <a:ext cx="1934037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Related Technical Instruction –     (RTI)</a:t>
              </a:r>
            </a:p>
          </p:txBody>
        </p:sp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960279" y="1590482"/>
              <a:ext cx="1232729" cy="1232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5450614" y="2094571"/>
            <a:ext cx="1801136" cy="2075430"/>
            <a:chOff x="5450614" y="1590482"/>
            <a:chExt cx="1801136" cy="2075430"/>
          </a:xfrm>
        </p:grpSpPr>
        <p:sp>
          <p:nvSpPr>
            <p:cNvPr id="33" name="TextBox 32"/>
            <p:cNvSpPr txBox="1"/>
            <p:nvPr/>
          </p:nvSpPr>
          <p:spPr>
            <a:xfrm>
              <a:off x="5450614" y="2896471"/>
              <a:ext cx="180113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Rewards for Skill Gains</a:t>
              </a:r>
            </a:p>
          </p:txBody>
        </p:sp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720047" y="1590482"/>
              <a:ext cx="1321042" cy="13210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/>
          <p:cNvGrpSpPr/>
          <p:nvPr/>
        </p:nvGrpSpPr>
        <p:grpSpPr>
          <a:xfrm>
            <a:off x="7138204" y="2094571"/>
            <a:ext cx="2057400" cy="2414465"/>
            <a:chOff x="7138204" y="1590482"/>
            <a:chExt cx="2057400" cy="2414465"/>
          </a:xfrm>
        </p:grpSpPr>
        <p:sp>
          <p:nvSpPr>
            <p:cNvPr id="35" name="TextBox 34"/>
            <p:cNvSpPr txBox="1"/>
            <p:nvPr/>
          </p:nvSpPr>
          <p:spPr>
            <a:xfrm>
              <a:off x="7138204" y="2896951"/>
              <a:ext cx="20574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National Occupational Credential</a:t>
              </a:r>
            </a:p>
          </p:txBody>
        </p:sp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06383" y="1590482"/>
              <a:ext cx="1321042" cy="13210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5" name="TextBox 44"/>
          <p:cNvSpPr txBox="1"/>
          <p:nvPr/>
        </p:nvSpPr>
        <p:spPr>
          <a:xfrm>
            <a:off x="-26454" y="881691"/>
            <a:ext cx="9170454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Structured Training and Employment Program Registered with the U.S. Department of Labor</a:t>
            </a:r>
            <a:endParaRPr lang="en-US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53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68A31-2003-4EC8-8C0E-AE21BD7F6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Journeyworker Credential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99C524-AF36-451D-8C77-499083A75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42722F-9762-43B7-AECC-16EDFD4CF27D}"/>
              </a:ext>
            </a:extLst>
          </p:cNvPr>
          <p:cNvSpPr/>
          <p:nvPr/>
        </p:nvSpPr>
        <p:spPr>
          <a:xfrm>
            <a:off x="3048000" y="3581400"/>
            <a:ext cx="31242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5856A0-CF2E-440B-B460-59364BFB8279}"/>
              </a:ext>
            </a:extLst>
          </p:cNvPr>
          <p:cNvSpPr/>
          <p:nvPr/>
        </p:nvSpPr>
        <p:spPr>
          <a:xfrm>
            <a:off x="3352800" y="4343400"/>
            <a:ext cx="2438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ext, letter&#10;&#10;Sample Certificate of Apprenticeship">
            <a:extLst>
              <a:ext uri="{FF2B5EF4-FFF2-40B4-BE49-F238E27FC236}">
                <a16:creationId xmlns:a16="http://schemas.microsoft.com/office/drawing/2014/main" id="{9D94B779-7949-43D6-9CC5-D600D571B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26"/>
            <a:ext cx="9144000" cy="678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970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E0A7B-C286-49E3-A7F2-A0568BE94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95110"/>
            <a:ext cx="7955280" cy="105156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On-the-Job Learning &amp;</a:t>
            </a:r>
            <a:br>
              <a:rPr lang="en-US" sz="4000" dirty="0"/>
            </a:br>
            <a:r>
              <a:rPr lang="en-US" sz="4000" dirty="0"/>
              <a:t> Related Technical Instruction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BFDC26-1FCA-4B68-B73F-C8CCBDB8AF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E83611-F340-40F7-B457-475502EE5C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37733"/>
              </p:ext>
            </p:extLst>
          </p:nvPr>
        </p:nvGraphicFramePr>
        <p:xfrm>
          <a:off x="1295400" y="2133814"/>
          <a:ext cx="7170708" cy="43431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0236">
                  <a:extLst>
                    <a:ext uri="{9D8B030D-6E8A-4147-A177-3AD203B41FA5}">
                      <a16:colId xmlns:a16="http://schemas.microsoft.com/office/drawing/2014/main" val="3253366913"/>
                    </a:ext>
                  </a:extLst>
                </a:gridCol>
                <a:gridCol w="2390236">
                  <a:extLst>
                    <a:ext uri="{9D8B030D-6E8A-4147-A177-3AD203B41FA5}">
                      <a16:colId xmlns:a16="http://schemas.microsoft.com/office/drawing/2014/main" val="555074076"/>
                    </a:ext>
                  </a:extLst>
                </a:gridCol>
                <a:gridCol w="2390236">
                  <a:extLst>
                    <a:ext uri="{9D8B030D-6E8A-4147-A177-3AD203B41FA5}">
                      <a16:colId xmlns:a16="http://schemas.microsoft.com/office/drawing/2014/main" val="1761130023"/>
                    </a:ext>
                  </a:extLst>
                </a:gridCol>
              </a:tblGrid>
              <a:tr h="165629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On-The-Job Learning</a:t>
                      </a:r>
                    </a:p>
                    <a:p>
                      <a:pPr algn="ctr"/>
                      <a:r>
                        <a:rPr lang="en-US" sz="1800" dirty="0"/>
                        <a:t>(OJL)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Related Technical Instruction</a:t>
                      </a:r>
                    </a:p>
                    <a:p>
                      <a:pPr algn="ctr"/>
                      <a:r>
                        <a:rPr lang="en-US" sz="1800" dirty="0"/>
                        <a:t>(RTI)</a:t>
                      </a:r>
                    </a:p>
                    <a:p>
                      <a:pPr algn="ctr"/>
                      <a:r>
                        <a:rPr lang="en-US" sz="1800" dirty="0"/>
                        <a:t>(minimum)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Approximate Time in Years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23496002"/>
                  </a:ext>
                </a:extLst>
              </a:tr>
              <a:tr h="6717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2000 hours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144 hours or more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≈1 year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4441965"/>
                  </a:ext>
                </a:extLst>
              </a:tr>
              <a:tr h="6717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4000 hours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288 hours or more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≈ 2 years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21930359"/>
                  </a:ext>
                </a:extLst>
              </a:tr>
              <a:tr h="6717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6000 hours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432 hours or more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≈ 3 years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8576000"/>
                  </a:ext>
                </a:extLst>
              </a:tr>
              <a:tr h="6717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8000 hours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576 hours or more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≈ 4years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31060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2709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2AB27-7985-4FD7-8EE1-FD2EC65D3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0"/>
            <a:ext cx="79552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/>
              <a:t>Three Responsibilities of RAPs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5C33F05-DFD2-4F0A-B550-E340CE05E63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2652" y="1416686"/>
          <a:ext cx="8537944" cy="4104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5A421-9D3C-414C-9021-4566A34175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8E7159-E995-4F6B-B83A-94632B59B5D7}"/>
              </a:ext>
            </a:extLst>
          </p:cNvPr>
          <p:cNvSpPr txBox="1"/>
          <p:nvPr/>
        </p:nvSpPr>
        <p:spPr>
          <a:xfrm>
            <a:off x="990600" y="5549721"/>
            <a:ext cx="7559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An employer may assume all three responsibilities or partner with other organizations who may serve as the sponsor and/or training provider. </a:t>
            </a:r>
          </a:p>
        </p:txBody>
      </p:sp>
    </p:spTree>
    <p:extLst>
      <p:ext uri="{BB962C8B-B14F-4D97-AF65-F5344CB8AC3E}">
        <p14:creationId xmlns:p14="http://schemas.microsoft.com/office/powerpoint/2010/main" val="3173671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06052E7-8CFA-4A2D-B0C6-5EF81473E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Definitions and Understanding</a:t>
            </a:r>
            <a:endParaRPr lang="en-US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E30780D-A213-4FDB-92EC-0F1A13FAE4A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67791" y="1668919"/>
            <a:ext cx="3790409" cy="3718847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825" b="1" i="1" dirty="0">
              <a:latin typeface="+mn-lt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sz="21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rPr>
              <a:t>Registered Apprenticeship</a:t>
            </a:r>
          </a:p>
          <a:p>
            <a:pPr marL="0" indent="0" algn="ctr">
              <a:spcBef>
                <a:spcPct val="0"/>
              </a:spcBef>
              <a:buNone/>
            </a:pPr>
            <a:endParaRPr lang="en-US" sz="2100" b="1" dirty="0">
              <a:latin typeface="PermianSlabSerifTypeface" pitchFamily="50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sz="1500" b="1" i="1" dirty="0">
                <a:latin typeface="PermianSlabSerifTypeface" pitchFamily="50" charset="0"/>
              </a:rPr>
              <a:t>Full-time /long–term employment 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sz="1500" b="1" i="1" dirty="0">
                <a:latin typeface="PermianSlabSerifTypeface" pitchFamily="50" charset="0"/>
              </a:rPr>
              <a:t>Training hours defined by occupation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093B89B3-7590-4FFC-8BE4-09F5DCCFE4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" y="5437915"/>
            <a:ext cx="1764049" cy="64621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B35FA6F-010F-44BE-AA1F-5D129F0EE2F4}"/>
              </a:ext>
            </a:extLst>
          </p:cNvPr>
          <p:cNvCxnSpPr/>
          <p:nvPr/>
        </p:nvCxnSpPr>
        <p:spPr>
          <a:xfrm>
            <a:off x="5167703" y="2316229"/>
            <a:ext cx="28575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37E2E02-F297-4E48-95A4-5BDD7D41AAFD}"/>
              </a:ext>
            </a:extLst>
          </p:cNvPr>
          <p:cNvCxnSpPr/>
          <p:nvPr/>
        </p:nvCxnSpPr>
        <p:spPr>
          <a:xfrm>
            <a:off x="5167703" y="3143250"/>
            <a:ext cx="2857500" cy="0"/>
          </a:xfrm>
          <a:prstGeom prst="line">
            <a:avLst/>
          </a:prstGeom>
          <a:ln w="571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251DD4D0-6BBA-43A2-A6E2-541B01882E52}"/>
              </a:ext>
            </a:extLst>
          </p:cNvPr>
          <p:cNvSpPr txBox="1">
            <a:spLocks/>
          </p:cNvSpPr>
          <p:nvPr/>
        </p:nvSpPr>
        <p:spPr>
          <a:xfrm>
            <a:off x="4809710" y="3265821"/>
            <a:ext cx="3541634" cy="183949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825" b="1" i="1" dirty="0">
              <a:latin typeface="+mn-lt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sz="21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rPr>
              <a:t>Youth Registered Apprenticeship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sz="1500" b="1" i="1" dirty="0">
                <a:latin typeface="PermianSlabSerifTypeface" pitchFamily="50" charset="0"/>
              </a:rPr>
              <a:t>Age 16 - 24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sz="1500" b="1" i="1" dirty="0">
                <a:latin typeface="PermianSlabSerifTypeface" pitchFamily="50" charset="0"/>
              </a:rPr>
              <a:t>Part-time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sz="1500" b="1" i="1" dirty="0">
                <a:latin typeface="PermianSlabSerifTypeface" pitchFamily="50" charset="0"/>
              </a:rPr>
              <a:t>employment </a:t>
            </a:r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BC6556FB-354E-437D-9A7A-C86EA1EC2C8E}"/>
              </a:ext>
            </a:extLst>
          </p:cNvPr>
          <p:cNvSpPr txBox="1">
            <a:spLocks/>
          </p:cNvSpPr>
          <p:nvPr/>
        </p:nvSpPr>
        <p:spPr>
          <a:xfrm>
            <a:off x="1160008" y="2296351"/>
            <a:ext cx="2211842" cy="25038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825" b="1" i="1">
              <a:latin typeface="+mn-lt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sz="2100" b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rPr>
              <a:t>Pre-Apprenticeship</a:t>
            </a:r>
          </a:p>
          <a:p>
            <a:pPr marL="0" indent="0" algn="ctr">
              <a:spcBef>
                <a:spcPct val="0"/>
              </a:spcBef>
              <a:buNone/>
            </a:pPr>
            <a:endParaRPr lang="en-US" sz="2100" b="1">
              <a:latin typeface="PermianSlabSerifTypeface" pitchFamily="50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US" sz="1500" b="1" i="1">
                <a:latin typeface="PermianSlabSerifTypeface" pitchFamily="50" charset="0"/>
              </a:rPr>
              <a:t>Education with or without a job requirement</a:t>
            </a:r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39375229-514B-45ED-951D-47F9D8CB3E4B}"/>
              </a:ext>
            </a:extLst>
          </p:cNvPr>
          <p:cNvCxnSpPr>
            <a:cxnSpLocks/>
            <a:endCxn id="12" idx="0"/>
          </p:cNvCxnSpPr>
          <p:nvPr/>
        </p:nvCxnSpPr>
        <p:spPr>
          <a:xfrm rot="10800000" flipV="1">
            <a:off x="2265930" y="1885949"/>
            <a:ext cx="2401864" cy="410402"/>
          </a:xfrm>
          <a:prstGeom prst="bentConnector2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E1285632-9FEB-45B4-B0BB-F71EBECE42BC}"/>
              </a:ext>
            </a:extLst>
          </p:cNvPr>
          <p:cNvCxnSpPr>
            <a:cxnSpLocks/>
            <a:endCxn id="12" idx="2"/>
          </p:cNvCxnSpPr>
          <p:nvPr/>
        </p:nvCxnSpPr>
        <p:spPr>
          <a:xfrm rot="10800000">
            <a:off x="2265930" y="4800194"/>
            <a:ext cx="2401864" cy="388887"/>
          </a:xfrm>
          <a:prstGeom prst="bentConnector2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CE8921D-5E35-4479-9CCE-1D98C90CE119}"/>
              </a:ext>
            </a:extLst>
          </p:cNvPr>
          <p:cNvGrpSpPr/>
          <p:nvPr/>
        </p:nvGrpSpPr>
        <p:grpSpPr>
          <a:xfrm>
            <a:off x="7115201" y="4629197"/>
            <a:ext cx="1953465" cy="781386"/>
            <a:chOff x="7042670" y="4991622"/>
            <a:chExt cx="2604620" cy="104184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4FA08D2-D585-4034-90D2-D18C05EFF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042670" y="4991622"/>
              <a:ext cx="2604620" cy="104184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E558B15-C50B-41B7-8902-3AF01FC32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980" b="89815" l="7955" r="90000">
                          <a14:foregroundMark x1="8068" y1="65883" x2="8068" y2="65883"/>
                          <a14:foregroundMark x1="48409" y1="8903" x2="48409" y2="8903"/>
                          <a14:foregroundMark x1="49091" y1="6980" x2="49091" y2="6980"/>
                          <a14:foregroundMark x1="89205" y1="53134" x2="89205" y2="5313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007734" y="5181600"/>
              <a:ext cx="370376" cy="590918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941ABBA-A048-4B8C-B1EE-60131158BE74}"/>
              </a:ext>
            </a:extLst>
          </p:cNvPr>
          <p:cNvGrpSpPr/>
          <p:nvPr/>
        </p:nvGrpSpPr>
        <p:grpSpPr>
          <a:xfrm>
            <a:off x="1000373" y="4151323"/>
            <a:ext cx="833263" cy="611453"/>
            <a:chOff x="17980" y="4441989"/>
            <a:chExt cx="1111017" cy="81527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54368CE-02E7-4DCE-9E77-DD534D7BF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3955" b="96610" l="9155" r="89789">
                          <a14:foregroundMark x1="50352" y1="12994" x2="50352" y2="12994"/>
                          <a14:foregroundMark x1="49648" y1="3955" x2="49648" y2="3955"/>
                          <a14:foregroundMark x1="49648" y1="89831" x2="49648" y2="90960"/>
                          <a14:foregroundMark x1="48592" y1="96610" x2="48592" y2="9661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980" y="4441989"/>
              <a:ext cx="1111017" cy="69243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1B3CB8D-7CF0-4E92-8A22-D3D1139B1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980" b="89815" l="7955" r="90000">
                          <a14:foregroundMark x1="8068" y1="65883" x2="8068" y2="65883"/>
                          <a14:foregroundMark x1="48409" y1="8903" x2="48409" y2="8903"/>
                          <a14:foregroundMark x1="49091" y1="6980" x2="49091" y2="6980"/>
                          <a14:foregroundMark x1="89205" y1="53134" x2="89205" y2="5313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43801" y="4666342"/>
              <a:ext cx="370376" cy="590918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9D5A53D-6865-45D1-B764-AFC84B1E1EF1}"/>
              </a:ext>
            </a:extLst>
          </p:cNvPr>
          <p:cNvGrpSpPr/>
          <p:nvPr/>
        </p:nvGrpSpPr>
        <p:grpSpPr>
          <a:xfrm>
            <a:off x="3034567" y="2526290"/>
            <a:ext cx="1970507" cy="2024579"/>
            <a:chOff x="3460796" y="2263181"/>
            <a:chExt cx="1111006" cy="2699438"/>
          </a:xfrm>
        </p:grpSpPr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54195B39-3550-43C3-96B6-44386E8F6078}"/>
                </a:ext>
              </a:extLst>
            </p:cNvPr>
            <p:cNvSpPr/>
            <p:nvPr/>
          </p:nvSpPr>
          <p:spPr>
            <a:xfrm>
              <a:off x="3645260" y="2685156"/>
              <a:ext cx="737321" cy="1752600"/>
            </a:xfrm>
            <a:prstGeom prst="rightArrow">
              <a:avLst/>
            </a:prstGeom>
            <a:gradFill flip="none" rotWithShape="1">
              <a:gsLst>
                <a:gs pos="29000">
                  <a:srgbClr val="485D7B"/>
                </a:gs>
                <a:gs pos="0">
                  <a:schemeClr val="accent2">
                    <a:lumMod val="5000"/>
                    <a:lumOff val="95000"/>
                  </a:schemeClr>
                </a:gs>
                <a:gs pos="100000">
                  <a:srgbClr val="1B365D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9327A73-0E78-4E6E-B36E-DD7936D0F4AF}"/>
                </a:ext>
              </a:extLst>
            </p:cNvPr>
            <p:cNvSpPr txBox="1"/>
            <p:nvPr/>
          </p:nvSpPr>
          <p:spPr>
            <a:xfrm>
              <a:off x="3755526" y="2263181"/>
              <a:ext cx="53884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Interview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07A4B7-382A-4EFF-8846-4D57940BDF21}"/>
                </a:ext>
              </a:extLst>
            </p:cNvPr>
            <p:cNvSpPr txBox="1"/>
            <p:nvPr/>
          </p:nvSpPr>
          <p:spPr>
            <a:xfrm>
              <a:off x="3460796" y="4531732"/>
              <a:ext cx="11110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/>
                <a:t>Credit Awarded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00F99AA-A0F4-4301-A70C-9663315AFCA8}"/>
              </a:ext>
            </a:extLst>
          </p:cNvPr>
          <p:cNvSpPr txBox="1"/>
          <p:nvPr/>
        </p:nvSpPr>
        <p:spPr>
          <a:xfrm>
            <a:off x="-176243" y="2671757"/>
            <a:ext cx="1287597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>
                <a:solidFill>
                  <a:schemeClr val="bg1">
                    <a:lumMod val="50000"/>
                  </a:schemeClr>
                </a:solidFill>
              </a:rPr>
              <a:t>Colleges</a:t>
            </a:r>
          </a:p>
          <a:p>
            <a:pPr algn="r"/>
            <a:r>
              <a:rPr lang="en-US" sz="1050">
                <a:solidFill>
                  <a:schemeClr val="bg1">
                    <a:lumMod val="50000"/>
                  </a:schemeClr>
                </a:solidFill>
              </a:rPr>
              <a:t>High Schools</a:t>
            </a:r>
          </a:p>
          <a:p>
            <a:pPr algn="r"/>
            <a:r>
              <a:rPr lang="en-US" sz="1050">
                <a:solidFill>
                  <a:schemeClr val="bg1">
                    <a:lumMod val="50000"/>
                  </a:schemeClr>
                </a:solidFill>
              </a:rPr>
              <a:t>Adult Education</a:t>
            </a:r>
          </a:p>
          <a:p>
            <a:pPr algn="r"/>
            <a:r>
              <a:rPr lang="en-US" sz="1050">
                <a:solidFill>
                  <a:schemeClr val="bg1">
                    <a:lumMod val="50000"/>
                  </a:schemeClr>
                </a:solidFill>
              </a:rPr>
              <a:t>Corrections</a:t>
            </a:r>
          </a:p>
          <a:p>
            <a:pPr algn="r"/>
            <a:r>
              <a:rPr lang="en-US" sz="1050">
                <a:solidFill>
                  <a:schemeClr val="bg1">
                    <a:lumMod val="50000"/>
                  </a:schemeClr>
                </a:solidFill>
              </a:rPr>
              <a:t>Employer</a:t>
            </a:r>
          </a:p>
          <a:p>
            <a:pPr algn="r"/>
            <a:r>
              <a:rPr lang="en-US" sz="1050">
                <a:solidFill>
                  <a:schemeClr val="bg1">
                    <a:lumMod val="50000"/>
                  </a:schemeClr>
                </a:solidFill>
              </a:rPr>
              <a:t>Disabilities Offices</a:t>
            </a:r>
          </a:p>
          <a:p>
            <a:pPr algn="r"/>
            <a:r>
              <a:rPr lang="en-US" sz="1050">
                <a:solidFill>
                  <a:schemeClr val="bg1">
                    <a:lumMod val="50000"/>
                  </a:schemeClr>
                </a:solidFill>
              </a:rPr>
              <a:t>Non-Profits</a:t>
            </a:r>
          </a:p>
          <a:p>
            <a:pPr algn="r"/>
            <a:r>
              <a:rPr lang="en-US" sz="105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en-US" sz="1050" baseline="30000">
                <a:solidFill>
                  <a:schemeClr val="bg1">
                    <a:lumMod val="50000"/>
                  </a:schemeClr>
                </a:solidFill>
              </a:rPr>
              <a:t>rd</a:t>
            </a:r>
            <a:r>
              <a:rPr lang="en-US" sz="1050">
                <a:solidFill>
                  <a:schemeClr val="bg1">
                    <a:lumMod val="50000"/>
                  </a:schemeClr>
                </a:solidFill>
              </a:rPr>
              <a:t> Parties</a:t>
            </a:r>
          </a:p>
          <a:p>
            <a:pPr algn="r"/>
            <a:r>
              <a:rPr lang="en-US" sz="1050">
                <a:solidFill>
                  <a:schemeClr val="bg1">
                    <a:lumMod val="50000"/>
                  </a:schemeClr>
                </a:solidFill>
              </a:rPr>
              <a:t>Other</a:t>
            </a:r>
          </a:p>
          <a:p>
            <a:pPr algn="r"/>
            <a:endParaRPr lang="en-US" sz="105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03F68E-DAD2-4AE8-A4B6-8DF431145EEC}"/>
              </a:ext>
            </a:extLst>
          </p:cNvPr>
          <p:cNvSpPr txBox="1"/>
          <p:nvPr/>
        </p:nvSpPr>
        <p:spPr>
          <a:xfrm>
            <a:off x="2027845" y="1630449"/>
            <a:ext cx="222535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>
                <a:solidFill>
                  <a:schemeClr val="bg1">
                    <a:lumMod val="50000"/>
                  </a:schemeClr>
                </a:solidFill>
              </a:rPr>
              <a:t>Form Talent Pipeline Partnerships</a:t>
            </a:r>
          </a:p>
          <a:p>
            <a:pPr algn="r"/>
            <a:endParaRPr lang="en-US" sz="105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C00DFB-4850-4F90-85A5-E2689115D951}"/>
              </a:ext>
            </a:extLst>
          </p:cNvPr>
          <p:cNvSpPr/>
          <p:nvPr/>
        </p:nvSpPr>
        <p:spPr>
          <a:xfrm>
            <a:off x="7455" y="5214870"/>
            <a:ext cx="2020390" cy="935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67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7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992310"/>
            <a:ext cx="8775700" cy="4146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339969" y="527538"/>
            <a:ext cx="2649416" cy="937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270739" y="527538"/>
            <a:ext cx="2649416" cy="93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93204" y="527538"/>
            <a:ext cx="2649416" cy="937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174" y="5964689"/>
            <a:ext cx="2336014" cy="783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784928-99E4-45DD-9C18-E11B519ADE78}"/>
              </a:ext>
            </a:extLst>
          </p:cNvPr>
          <p:cNvSpPr txBox="1"/>
          <p:nvPr/>
        </p:nvSpPr>
        <p:spPr>
          <a:xfrm>
            <a:off x="2989385" y="5342470"/>
            <a:ext cx="3241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ROI:  $1.47 / $1.00</a:t>
            </a:r>
          </a:p>
        </p:txBody>
      </p:sp>
    </p:spTree>
    <p:extLst>
      <p:ext uri="{BB962C8B-B14F-4D97-AF65-F5344CB8AC3E}">
        <p14:creationId xmlns:p14="http://schemas.microsoft.com/office/powerpoint/2010/main" val="627410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107" y="2426677"/>
            <a:ext cx="6530267" cy="4290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339" y="1459523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Most Common Apprenticeship Myths</a:t>
            </a:r>
          </a:p>
        </p:txBody>
      </p:sp>
    </p:spTree>
    <p:extLst>
      <p:ext uri="{BB962C8B-B14F-4D97-AF65-F5344CB8AC3E}">
        <p14:creationId xmlns:p14="http://schemas.microsoft.com/office/powerpoint/2010/main" val="1717761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2613B5-8F8C-4E96-8D9B-BD58B611E41F}"/>
              </a:ext>
            </a:extLst>
          </p:cNvPr>
          <p:cNvSpPr txBox="1"/>
          <p:nvPr/>
        </p:nvSpPr>
        <p:spPr>
          <a:xfrm>
            <a:off x="1347890" y="421359"/>
            <a:ext cx="1327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Myth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869242-06BD-40CE-A0A0-5005A53CDEAA}"/>
              </a:ext>
            </a:extLst>
          </p:cNvPr>
          <p:cNvSpPr txBox="1"/>
          <p:nvPr/>
        </p:nvSpPr>
        <p:spPr>
          <a:xfrm>
            <a:off x="5863779" y="421359"/>
            <a:ext cx="1327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Fact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19A3F5-F74F-4259-8616-979A944F2080}"/>
              </a:ext>
            </a:extLst>
          </p:cNvPr>
          <p:cNvSpPr txBox="1"/>
          <p:nvPr/>
        </p:nvSpPr>
        <p:spPr>
          <a:xfrm>
            <a:off x="388307" y="1255869"/>
            <a:ext cx="3044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Only for Unions or large employers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CA0C70-7EA7-406A-99D7-A16793C4D79D}"/>
              </a:ext>
            </a:extLst>
          </p:cNvPr>
          <p:cNvSpPr txBox="1"/>
          <p:nvPr/>
        </p:nvSpPr>
        <p:spPr>
          <a:xfrm>
            <a:off x="4414758" y="1089669"/>
            <a:ext cx="445606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altLang="en-US" dirty="0"/>
              <a:t>For small and large businesses, non-union and union shops, organizations and colleges are all RA sponsors</a:t>
            </a:r>
          </a:p>
          <a:p>
            <a:pPr algn="ctr">
              <a:lnSpc>
                <a:spcPct val="80000"/>
              </a:lnSpc>
              <a:defRPr/>
            </a:pPr>
            <a:endParaRPr lang="en-US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CF7ED9-D0E7-43BB-A4A3-EF1CF0B418CE}"/>
              </a:ext>
            </a:extLst>
          </p:cNvPr>
          <p:cNvSpPr txBox="1"/>
          <p:nvPr/>
        </p:nvSpPr>
        <p:spPr>
          <a:xfrm>
            <a:off x="388307" y="2369267"/>
            <a:ext cx="3044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Only for construction trades and manufacturing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4B2449-EA2B-4C14-9A36-FF94CCD9E6A5}"/>
              </a:ext>
            </a:extLst>
          </p:cNvPr>
          <p:cNvSpPr txBox="1"/>
          <p:nvPr/>
        </p:nvSpPr>
        <p:spPr>
          <a:xfrm>
            <a:off x="4414758" y="2203067"/>
            <a:ext cx="445606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altLang="en-US" dirty="0"/>
              <a:t>More than 1,000 approved apprentice occupations INCLUDING “professional” occupations.   There are apprenticeship programs in all industries!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0B7481-A071-4F09-8BF1-23F0A6822593}"/>
              </a:ext>
            </a:extLst>
          </p:cNvPr>
          <p:cNvSpPr txBox="1"/>
          <p:nvPr/>
        </p:nvSpPr>
        <p:spPr>
          <a:xfrm>
            <a:off x="273173" y="3670559"/>
            <a:ext cx="3044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Only for non-college bound individuals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4F4BCD-DC8A-48E4-9B45-7C00F736F470}"/>
              </a:ext>
            </a:extLst>
          </p:cNvPr>
          <p:cNvSpPr txBox="1"/>
          <p:nvPr/>
        </p:nvSpPr>
        <p:spPr>
          <a:xfrm>
            <a:off x="4299624" y="3504359"/>
            <a:ext cx="445606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altLang="en-US" dirty="0"/>
              <a:t>Apprenticeships blend work and education.  Many programs include college-level education.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6B8510-D0F4-4429-8A30-31EBAF57EB1C}"/>
              </a:ext>
            </a:extLst>
          </p:cNvPr>
          <p:cNvSpPr txBox="1"/>
          <p:nvPr/>
        </p:nvSpPr>
        <p:spPr>
          <a:xfrm>
            <a:off x="273173" y="4755087"/>
            <a:ext cx="3357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Federal Government will micromanage my workforce and tell me who to hire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3F8EA9-15AE-4944-B61A-94924F49A051}"/>
              </a:ext>
            </a:extLst>
          </p:cNvPr>
          <p:cNvSpPr txBox="1"/>
          <p:nvPr/>
        </p:nvSpPr>
        <p:spPr>
          <a:xfrm>
            <a:off x="4299624" y="4588887"/>
            <a:ext cx="44560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1"/>
              </a:buClr>
            </a:pPr>
            <a:r>
              <a:rPr lang="en-US" altLang="en-US" dirty="0"/>
              <a:t>The Office of Apprenticeship set the framework.   The program is designed and managed by the sponsor.  As the employer, decide WHO to hire/fire, HOW MUCH to pay, and How to manage. 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4373F8B6-B17B-4AE9-9FEA-B055D5AB2242}"/>
              </a:ext>
            </a:extLst>
          </p:cNvPr>
          <p:cNvSpPr/>
          <p:nvPr/>
        </p:nvSpPr>
        <p:spPr>
          <a:xfrm>
            <a:off x="3547447" y="1255869"/>
            <a:ext cx="752177" cy="312661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41A78BB-F5A1-4375-8E0E-551CDBD7105C}"/>
              </a:ext>
            </a:extLst>
          </p:cNvPr>
          <p:cNvSpPr/>
          <p:nvPr/>
        </p:nvSpPr>
        <p:spPr>
          <a:xfrm>
            <a:off x="3547447" y="2390275"/>
            <a:ext cx="752177" cy="312661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56FC691C-E318-4A80-B2A3-BB74941C9857}"/>
              </a:ext>
            </a:extLst>
          </p:cNvPr>
          <p:cNvSpPr/>
          <p:nvPr/>
        </p:nvSpPr>
        <p:spPr>
          <a:xfrm>
            <a:off x="3547447" y="3726593"/>
            <a:ext cx="752177" cy="312661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F76C5F4-C2C6-48E4-A34D-A37EFFA969AA}"/>
              </a:ext>
            </a:extLst>
          </p:cNvPr>
          <p:cNvSpPr/>
          <p:nvPr/>
        </p:nvSpPr>
        <p:spPr>
          <a:xfrm>
            <a:off x="3547447" y="4862383"/>
            <a:ext cx="752177" cy="312661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08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B169D-97C7-4DBD-99C6-C422E77A1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Visit our website and follow us on </a:t>
            </a:r>
            <a:r>
              <a:rPr lang="en-US" dirty="0">
                <a:solidFill>
                  <a:schemeClr val="accent6"/>
                </a:solidFill>
              </a:rPr>
              <a:t>Facebook</a:t>
            </a:r>
            <a:r>
              <a:rPr lang="en-US" dirty="0"/>
              <a:t> and </a:t>
            </a:r>
            <a:r>
              <a:rPr lang="en-US" dirty="0">
                <a:solidFill>
                  <a:schemeClr val="accent6"/>
                </a:solidFill>
              </a:rPr>
              <a:t>LinkedIn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DE171-6097-46F2-A45F-527374A182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>
                <a:hlinkClick r:id="rId3"/>
              </a:rPr>
              <a:t>www.ApprenticeshipTN.com</a:t>
            </a:r>
            <a:endParaRPr lang="en-US" sz="44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B3582F-2C0E-412E-B220-15B069164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229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882F6-6DC5-402D-960A-032E2B3B6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Local Business Service Team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5E8765-93A0-469B-9F11-8996A2944D80}"/>
              </a:ext>
            </a:extLst>
          </p:cNvPr>
          <p:cNvSpPr txBox="1"/>
          <p:nvPr/>
        </p:nvSpPr>
        <p:spPr>
          <a:xfrm>
            <a:off x="580097" y="2222152"/>
            <a:ext cx="10450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Business Services Contacts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7809DE-EBBF-4FFB-9CCC-5F64879F5BF5}"/>
              </a:ext>
            </a:extLst>
          </p:cNvPr>
          <p:cNvSpPr txBox="1"/>
          <p:nvPr/>
        </p:nvSpPr>
        <p:spPr>
          <a:xfrm>
            <a:off x="534888" y="4249353"/>
            <a:ext cx="1045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Local Workforce Board</a:t>
            </a:r>
          </a:p>
          <a:p>
            <a:pPr algn="ctr"/>
            <a:r>
              <a:rPr lang="en-US" sz="1350" b="1" dirty="0"/>
              <a:t>Contacts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59629798-B865-41A5-B336-2E512577D9F0}"/>
              </a:ext>
            </a:extLst>
          </p:cNvPr>
          <p:cNvSpPr txBox="1">
            <a:spLocks/>
          </p:cNvSpPr>
          <p:nvPr/>
        </p:nvSpPr>
        <p:spPr>
          <a:xfrm>
            <a:off x="1714500" y="1652220"/>
            <a:ext cx="3039341" cy="4248148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68580" tIns="34290" rIns="68580" bIns="34290" rtlCol="0" anchor="t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750" b="1" dirty="0">
                <a:latin typeface="Open Sans"/>
              </a:rPr>
              <a:t>West TN</a:t>
            </a:r>
          </a:p>
          <a:p>
            <a:pPr marL="0" indent="0">
              <a:buNone/>
            </a:pPr>
            <a:endParaRPr lang="en-US" sz="750" b="1" dirty="0"/>
          </a:p>
          <a:p>
            <a:pPr marL="0" indent="0">
              <a:buNone/>
            </a:pPr>
            <a:r>
              <a:rPr lang="en-US" sz="750" b="1" u="sng" dirty="0">
                <a:latin typeface="Open Sans"/>
              </a:rPr>
              <a:t>Greater Memphis</a:t>
            </a:r>
          </a:p>
          <a:p>
            <a:pPr marL="0" indent="0">
              <a:buNone/>
            </a:pPr>
            <a:r>
              <a:rPr lang="en-US" sz="750" dirty="0">
                <a:latin typeface="Open Sans"/>
              </a:rPr>
              <a:t>Roderick Woody  Tracy Lovelace</a:t>
            </a:r>
          </a:p>
          <a:p>
            <a:pPr marL="0" indent="0">
              <a:buNone/>
            </a:pPr>
            <a:r>
              <a:rPr lang="en-US" sz="750" dirty="0">
                <a:latin typeface="Open Sans"/>
              </a:rPr>
              <a:t>901-573-1455 </a:t>
            </a:r>
            <a:r>
              <a:rPr lang="en-US" sz="750" dirty="0">
                <a:solidFill>
                  <a:srgbClr val="0000CC"/>
                </a:solidFill>
                <a:latin typeface="Open Sans"/>
              </a:rPr>
              <a:t>  / </a:t>
            </a:r>
            <a:r>
              <a:rPr lang="en-US" sz="750" dirty="0">
                <a:solidFill>
                  <a:srgbClr val="0000CC"/>
                </a:solidFill>
                <a:latin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</a:t>
            </a:r>
            <a:endParaRPr lang="en-US" sz="750" dirty="0">
              <a:solidFill>
                <a:srgbClr val="0000CC"/>
              </a:solidFill>
              <a:latin typeface="Open Sans"/>
            </a:endParaRPr>
          </a:p>
          <a:p>
            <a:pPr marL="0" indent="0">
              <a:buNone/>
            </a:pPr>
            <a:endParaRPr lang="en-US" sz="750" b="1" u="sng" dirty="0">
              <a:latin typeface="Open Sans"/>
            </a:endParaRPr>
          </a:p>
          <a:p>
            <a:pPr marL="0" indent="0">
              <a:buNone/>
            </a:pPr>
            <a:r>
              <a:rPr lang="en-US" sz="750" b="1" u="sng" dirty="0">
                <a:latin typeface="Open Sans"/>
              </a:rPr>
              <a:t>Northwest</a:t>
            </a:r>
          </a:p>
          <a:p>
            <a:pPr marL="0" indent="0">
              <a:buNone/>
            </a:pPr>
            <a:r>
              <a:rPr lang="en-US" sz="750" dirty="0">
                <a:latin typeface="Open Sans"/>
              </a:rPr>
              <a:t>Ginger Powell</a:t>
            </a:r>
          </a:p>
          <a:p>
            <a:pPr marL="0" indent="0">
              <a:buNone/>
            </a:pPr>
            <a:r>
              <a:rPr lang="en-US" sz="750" dirty="0">
                <a:latin typeface="Open Sans"/>
              </a:rPr>
              <a:t>731-286-3585 ext. 409 / </a:t>
            </a:r>
            <a:r>
              <a:rPr lang="en-US" sz="750" u="sng" dirty="0">
                <a:solidFill>
                  <a:srgbClr val="0000CC"/>
                </a:solidFill>
                <a:latin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</a:t>
            </a:r>
            <a:br>
              <a:rPr lang="en-US" sz="750" dirty="0"/>
            </a:br>
            <a:endParaRPr lang="en-US" sz="750" dirty="0"/>
          </a:p>
          <a:p>
            <a:pPr marL="0" indent="0">
              <a:buNone/>
            </a:pPr>
            <a:r>
              <a:rPr lang="en-US" sz="750" b="1" u="sng" dirty="0">
                <a:latin typeface="Open Sans"/>
              </a:rPr>
              <a:t>Southwest</a:t>
            </a:r>
          </a:p>
          <a:p>
            <a:pPr marL="0" indent="0">
              <a:buNone/>
            </a:pPr>
            <a:r>
              <a:rPr lang="en-US" sz="750" dirty="0">
                <a:latin typeface="Open Sans"/>
              </a:rPr>
              <a:t>Judy Moorman</a:t>
            </a:r>
          </a:p>
          <a:p>
            <a:pPr marL="0" indent="0">
              <a:buNone/>
            </a:pPr>
            <a:r>
              <a:rPr lang="en-US" sz="750" dirty="0">
                <a:latin typeface="Open Sans"/>
              </a:rPr>
              <a:t>731-660-6601 / </a:t>
            </a:r>
            <a:r>
              <a:rPr lang="en-US" sz="750" u="sng" dirty="0">
                <a:solidFill>
                  <a:srgbClr val="0000CC"/>
                </a:solidFill>
                <a:latin typeface="Open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</a:t>
            </a:r>
            <a:endParaRPr lang="en-US" sz="750" dirty="0">
              <a:solidFill>
                <a:srgbClr val="0000CC"/>
              </a:solidFill>
              <a:latin typeface="Open Sans"/>
            </a:endParaRPr>
          </a:p>
          <a:p>
            <a:pPr marL="0" indent="0">
              <a:buNone/>
            </a:pPr>
            <a:endParaRPr lang="en-US" sz="750" b="1" dirty="0"/>
          </a:p>
          <a:p>
            <a:pPr marL="0" indent="0">
              <a:buNone/>
            </a:pPr>
            <a:endParaRPr lang="en-US" sz="750" b="1" dirty="0"/>
          </a:p>
          <a:p>
            <a:pPr marL="0" indent="0">
              <a:buNone/>
            </a:pPr>
            <a:r>
              <a:rPr lang="en-US" sz="750" b="1" u="sng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West TN Executive Directors</a:t>
            </a:r>
          </a:p>
          <a:p>
            <a:pPr marL="0" indent="0">
              <a:buNone/>
            </a:pPr>
            <a:endParaRPr lang="en-US" sz="750" b="1" u="sng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7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Kyla Guyette, GM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750" u="sng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kguyette@workforcemidsouth.com</a:t>
            </a:r>
            <a:r>
              <a:rPr lang="it-IT" sz="750" u="sng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sz="75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901-512-7455</a:t>
            </a:r>
          </a:p>
          <a:p>
            <a:pPr marL="0" indent="0">
              <a:spcBef>
                <a:spcPts val="0"/>
              </a:spcBef>
              <a:buNone/>
            </a:pPr>
            <a:endParaRPr lang="en-US" sz="7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7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Jennifer Bane, NW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750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jbane@nwtnworks.org</a:t>
            </a:r>
            <a:r>
              <a:rPr lang="en-US" sz="750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75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731-286-3585 ext. 406</a:t>
            </a:r>
          </a:p>
          <a:p>
            <a:pPr marL="0" indent="0">
              <a:spcBef>
                <a:spcPts val="0"/>
              </a:spcBef>
              <a:buNone/>
            </a:pPr>
            <a:endParaRPr lang="en-US" sz="7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7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Kena Hamm, SW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750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kena.hamm@swhra.org</a:t>
            </a:r>
            <a:r>
              <a:rPr lang="en-US" sz="750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marL="0" indent="0">
              <a:buNone/>
            </a:pPr>
            <a:r>
              <a:rPr lang="en-US" sz="7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731-983-3687 (O); 731-435-0109 (C)</a:t>
            </a:r>
          </a:p>
          <a:p>
            <a:pPr marL="0" indent="0">
              <a:buNone/>
            </a:pPr>
            <a:endParaRPr lang="en-US" sz="7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7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Regional Director Grand West TN</a:t>
            </a:r>
          </a:p>
          <a:p>
            <a:pPr marL="0" indent="0">
              <a:buNone/>
            </a:pPr>
            <a:r>
              <a:rPr lang="en-US" sz="7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Kristie Bennett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Kristie.Bennett@tn.gov</a:t>
            </a:r>
            <a:r>
              <a:rPr lang="en-US" sz="750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C656F8E3-F1CA-4740-87AF-8E72FD230CD0}"/>
              </a:ext>
            </a:extLst>
          </p:cNvPr>
          <p:cNvSpPr txBox="1">
            <a:spLocks/>
          </p:cNvSpPr>
          <p:nvPr/>
        </p:nvSpPr>
        <p:spPr>
          <a:xfrm>
            <a:off x="4114800" y="1652221"/>
            <a:ext cx="2016832" cy="3859562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68580" tIns="34290" rIns="68580" bIns="34290" rtlCol="0" anchor="t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0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750" b="1" dirty="0">
                <a:latin typeface="Open Sans"/>
              </a:rPr>
              <a:t>Middle TN</a:t>
            </a:r>
          </a:p>
          <a:p>
            <a:pPr marL="0" indent="0">
              <a:buNone/>
            </a:pPr>
            <a:endParaRPr lang="en-US" sz="750" b="1" dirty="0"/>
          </a:p>
          <a:p>
            <a:pPr marL="0" indent="0">
              <a:buNone/>
            </a:pPr>
            <a:r>
              <a:rPr lang="en-US" sz="750" b="1" u="sng" dirty="0">
                <a:latin typeface="Open Sans"/>
              </a:rPr>
              <a:t>Northern Middle</a:t>
            </a:r>
          </a:p>
          <a:p>
            <a:pPr marL="0" indent="0">
              <a:buNone/>
            </a:pPr>
            <a:r>
              <a:rPr lang="en-US" sz="750" dirty="0">
                <a:latin typeface="Open Sans"/>
              </a:rPr>
              <a:t>Freda Herndon</a:t>
            </a:r>
          </a:p>
          <a:p>
            <a:pPr marL="0" indent="0">
              <a:buNone/>
            </a:pPr>
            <a:r>
              <a:rPr lang="en-US" sz="750" dirty="0">
                <a:latin typeface="Open Sans"/>
              </a:rPr>
              <a:t>615-533-0635 / </a:t>
            </a:r>
            <a:r>
              <a:rPr lang="en-US" sz="750" u="sng" dirty="0">
                <a:solidFill>
                  <a:srgbClr val="0000CC"/>
                </a:solidFill>
                <a:latin typeface="Open San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</a:t>
            </a:r>
            <a:endParaRPr lang="en-US" sz="750" dirty="0">
              <a:solidFill>
                <a:srgbClr val="0000CC"/>
              </a:solidFill>
              <a:latin typeface="Open Sans"/>
            </a:endParaRPr>
          </a:p>
          <a:p>
            <a:pPr marL="0" indent="0">
              <a:buNone/>
            </a:pPr>
            <a:endParaRPr lang="en-US" sz="750" b="1" u="sng" dirty="0">
              <a:latin typeface="Open Sans"/>
            </a:endParaRPr>
          </a:p>
          <a:p>
            <a:pPr marL="0" indent="0">
              <a:buNone/>
            </a:pPr>
            <a:r>
              <a:rPr lang="en-US" sz="750" b="1" u="sng" dirty="0">
                <a:latin typeface="Open Sans"/>
              </a:rPr>
              <a:t>Southern Middle</a:t>
            </a:r>
          </a:p>
          <a:p>
            <a:pPr marL="0" indent="0">
              <a:buNone/>
            </a:pPr>
            <a:r>
              <a:rPr lang="en-US" sz="750" dirty="0">
                <a:latin typeface="Open Sans"/>
              </a:rPr>
              <a:t>Travis Wilson</a:t>
            </a:r>
          </a:p>
          <a:p>
            <a:pPr marL="0" indent="0">
              <a:buNone/>
            </a:pPr>
            <a:r>
              <a:rPr lang="en-US" sz="750" dirty="0">
                <a:latin typeface="Open Sans"/>
              </a:rPr>
              <a:t>931-309-0962 / </a:t>
            </a:r>
            <a:r>
              <a:rPr lang="en-US" sz="750" dirty="0">
                <a:solidFill>
                  <a:srgbClr val="0000CC"/>
                </a:solidFill>
                <a:latin typeface="Open San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</a:t>
            </a:r>
            <a:endParaRPr lang="en-US" sz="750" dirty="0">
              <a:solidFill>
                <a:srgbClr val="0000CC"/>
              </a:solidFill>
              <a:latin typeface="Open Sans"/>
            </a:endParaRPr>
          </a:p>
          <a:p>
            <a:pPr marL="0" indent="0">
              <a:buNone/>
            </a:pPr>
            <a:endParaRPr lang="en-US" sz="750" b="1" u="sng" dirty="0">
              <a:latin typeface="Open Sans"/>
            </a:endParaRPr>
          </a:p>
          <a:p>
            <a:pPr marL="0" indent="0">
              <a:buNone/>
            </a:pPr>
            <a:r>
              <a:rPr lang="en-US" sz="750" b="1" u="sng" dirty="0">
                <a:latin typeface="Open Sans"/>
              </a:rPr>
              <a:t>Upper Cumberland</a:t>
            </a:r>
          </a:p>
          <a:p>
            <a:pPr marL="0" indent="0">
              <a:buNone/>
            </a:pPr>
            <a:r>
              <a:rPr lang="en-US" sz="750" dirty="0">
                <a:latin typeface="Open Sans"/>
              </a:rPr>
              <a:t>Jeremiah Miller</a:t>
            </a:r>
          </a:p>
          <a:p>
            <a:pPr marL="0" indent="0">
              <a:buNone/>
            </a:pPr>
            <a:r>
              <a:rPr lang="en-US" sz="750" dirty="0">
                <a:latin typeface="Open Sans"/>
              </a:rPr>
              <a:t>931-520-9590 / </a:t>
            </a:r>
            <a:r>
              <a:rPr lang="en-US" sz="750" dirty="0">
                <a:solidFill>
                  <a:srgbClr val="0000CC"/>
                </a:solidFill>
                <a:latin typeface="Open San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</a:t>
            </a:r>
            <a:endParaRPr lang="en-US" sz="750" dirty="0">
              <a:solidFill>
                <a:srgbClr val="0000CC"/>
              </a:solidFill>
              <a:latin typeface="Open Sans"/>
            </a:endParaRPr>
          </a:p>
          <a:p>
            <a:pPr marL="0" indent="0">
              <a:buNone/>
            </a:pPr>
            <a:endParaRPr lang="en-US" sz="750" dirty="0"/>
          </a:p>
          <a:p>
            <a:pPr marL="0" indent="0">
              <a:buNone/>
            </a:pPr>
            <a:endParaRPr lang="en-US" sz="750" dirty="0"/>
          </a:p>
          <a:p>
            <a:pPr marL="0" indent="0">
              <a:spcBef>
                <a:spcPts val="0"/>
              </a:spcBef>
              <a:buNone/>
            </a:pPr>
            <a:r>
              <a:rPr lang="en-US" sz="750" b="1" u="sng" dirty="0">
                <a:latin typeface="Open Sans"/>
              </a:rPr>
              <a:t>Middle TN Executive Directors</a:t>
            </a:r>
          </a:p>
          <a:p>
            <a:pPr marL="0" indent="0">
              <a:spcBef>
                <a:spcPts val="0"/>
              </a:spcBef>
              <a:buNone/>
            </a:pPr>
            <a:endParaRPr lang="en-US" sz="750" b="1" u="sng" dirty="0">
              <a:latin typeface="Open Sans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7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Marla Rye, NM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750" u="sng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mrye@workforceessentials.com</a:t>
            </a:r>
            <a:r>
              <a:rPr lang="en-US" sz="750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75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931-206-3783 (C) </a:t>
            </a:r>
          </a:p>
          <a:p>
            <a:pPr marL="0" indent="0">
              <a:spcBef>
                <a:spcPts val="0"/>
              </a:spcBef>
              <a:buNone/>
            </a:pPr>
            <a:endParaRPr lang="en-US" sz="7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7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Barbara Kizer, SM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750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bkizer@sctdd.org</a:t>
            </a:r>
          </a:p>
          <a:p>
            <a:pPr marL="0" indent="0">
              <a:spcBef>
                <a:spcPts val="0"/>
              </a:spcBef>
              <a:buNone/>
            </a:pPr>
            <a:endParaRPr lang="en-US" sz="750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7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7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Becky Hull, UC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750" u="sng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BHull@ucworkforce.org</a:t>
            </a:r>
            <a:r>
              <a:rPr lang="en-US" sz="750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marL="0" indent="0" fontAlgn="base">
              <a:buNone/>
            </a:pPr>
            <a:r>
              <a:rPr lang="en-US" sz="75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931-520-9511 (O); 931-229-0435 (C) </a:t>
            </a:r>
          </a:p>
          <a:p>
            <a:pPr marL="0" indent="0" fontAlgn="base">
              <a:buNone/>
            </a:pPr>
            <a:endParaRPr lang="en-US" sz="7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7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Regional Director Grand Middle TN</a:t>
            </a:r>
          </a:p>
          <a:p>
            <a:pPr marL="0" indent="0">
              <a:buNone/>
            </a:pPr>
            <a:r>
              <a:rPr lang="en-US" sz="7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Selina Moore</a:t>
            </a:r>
          </a:p>
          <a:p>
            <a:pPr marL="0" indent="0">
              <a:buNone/>
            </a:pPr>
            <a:r>
              <a:rPr lang="en-US" sz="750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Selina.Moore@tn.gov</a:t>
            </a:r>
            <a:r>
              <a:rPr lang="en-US" sz="750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marL="0" indent="0">
              <a:buNone/>
            </a:pPr>
            <a:endParaRPr lang="en-US" sz="75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5D255C-1989-454A-9FA8-E1C1F6489948}"/>
              </a:ext>
            </a:extLst>
          </p:cNvPr>
          <p:cNvSpPr txBox="1"/>
          <p:nvPr/>
        </p:nvSpPr>
        <p:spPr>
          <a:xfrm>
            <a:off x="6400800" y="1652220"/>
            <a:ext cx="1808450" cy="418576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68580" tIns="34290" rIns="68580" bIns="34290" rtlCol="0" anchor="t">
            <a:spAutoFit/>
          </a:bodyPr>
          <a:lstStyle/>
          <a:p>
            <a:pPr>
              <a:spcBef>
                <a:spcPts val="180"/>
              </a:spcBef>
            </a:pPr>
            <a:r>
              <a:rPr lang="en-US" sz="750" b="1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East TN</a:t>
            </a:r>
          </a:p>
          <a:p>
            <a:pPr>
              <a:spcBef>
                <a:spcPts val="180"/>
              </a:spcBef>
            </a:pPr>
            <a:endParaRPr lang="en-US" sz="7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180"/>
              </a:spcBef>
            </a:pPr>
            <a:r>
              <a:rPr lang="en-US" sz="750" b="1" u="sng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Southeast</a:t>
            </a:r>
          </a:p>
          <a:p>
            <a:pPr>
              <a:spcBef>
                <a:spcPts val="180"/>
              </a:spcBef>
            </a:pPr>
            <a:r>
              <a:rPr lang="en-US" sz="75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Beth Keylon</a:t>
            </a:r>
          </a:p>
          <a:p>
            <a:pPr>
              <a:spcBef>
                <a:spcPts val="180"/>
              </a:spcBef>
            </a:pPr>
            <a:r>
              <a:rPr lang="en-US" sz="75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423-643-2328 / </a:t>
            </a:r>
            <a:r>
              <a:rPr lang="en-US" sz="750" u="sng" dirty="0">
                <a:solidFill>
                  <a:srgbClr val="0000CC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</a:t>
            </a:r>
            <a:endParaRPr lang="en-US" sz="750" u="sng" dirty="0">
              <a:solidFill>
                <a:srgbClr val="0000CC"/>
              </a:solidFill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180"/>
              </a:spcBef>
            </a:pPr>
            <a:endParaRPr lang="en-US" sz="750" dirty="0">
              <a:solidFill>
                <a:srgbClr val="0000CC"/>
              </a:solidFill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180"/>
              </a:spcBef>
            </a:pPr>
            <a:r>
              <a:rPr lang="en-US" sz="750" b="1" u="sng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East</a:t>
            </a:r>
          </a:p>
          <a:p>
            <a:pPr>
              <a:spcBef>
                <a:spcPts val="180"/>
              </a:spcBef>
            </a:pPr>
            <a:r>
              <a:rPr lang="en-US" sz="75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Ginger Armstrong</a:t>
            </a:r>
          </a:p>
          <a:p>
            <a:pPr>
              <a:spcBef>
                <a:spcPts val="180"/>
              </a:spcBef>
            </a:pPr>
            <a:r>
              <a:rPr lang="en-US" sz="75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865-594-5500 / </a:t>
            </a:r>
            <a:r>
              <a:rPr lang="en-US" sz="750" u="sng" dirty="0">
                <a:solidFill>
                  <a:srgbClr val="0000CC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</a:t>
            </a:r>
            <a:endParaRPr lang="en-US" sz="750" u="sng" dirty="0">
              <a:solidFill>
                <a:srgbClr val="0000CC"/>
              </a:solidFill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180"/>
              </a:spcBef>
            </a:pPr>
            <a:endParaRPr lang="en-US" sz="750" dirty="0">
              <a:solidFill>
                <a:srgbClr val="0000CC"/>
              </a:solidFill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180"/>
              </a:spcBef>
            </a:pPr>
            <a:r>
              <a:rPr lang="en-US" sz="750" b="1" u="sng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Northeast</a:t>
            </a:r>
          </a:p>
          <a:p>
            <a:pPr>
              <a:spcBef>
                <a:spcPts val="180"/>
              </a:spcBef>
            </a:pPr>
            <a:r>
              <a:rPr lang="en-US" sz="75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Brian Vaughn</a:t>
            </a:r>
          </a:p>
          <a:p>
            <a:pPr>
              <a:spcBef>
                <a:spcPts val="180"/>
              </a:spcBef>
            </a:pPr>
            <a:r>
              <a:rPr lang="en-US" sz="75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423-610-0222 ext. 208 / </a:t>
            </a:r>
            <a:r>
              <a:rPr lang="en-US" sz="750" u="sng" dirty="0">
                <a:solidFill>
                  <a:srgbClr val="0000CC"/>
                </a:solidFill>
                <a:latin typeface="Open Sans"/>
                <a:ea typeface="Open Sans" panose="020B0606030504020204" pitchFamily="34" charset="0"/>
                <a:cs typeface="Open Sans" panose="020B060603050402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</a:t>
            </a:r>
            <a:endParaRPr lang="en-US" sz="750" dirty="0">
              <a:solidFill>
                <a:srgbClr val="0000CC"/>
              </a:solidFill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7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750" b="1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750" b="1" u="sng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50" b="1" u="sng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East TN Executive Directors</a:t>
            </a:r>
          </a:p>
          <a:p>
            <a:endParaRPr lang="en-US" sz="750" b="1" u="sng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Michelle Holt, SE</a:t>
            </a:r>
          </a:p>
          <a:p>
            <a:r>
              <a:rPr lang="de-DE" sz="750" u="sng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Michele@sedev.org</a:t>
            </a:r>
            <a:endParaRPr lang="de-DE" sz="750" u="sng" dirty="0">
              <a:solidFill>
                <a:srgbClr val="0000C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50" dirty="0">
                <a:solidFill>
                  <a:srgbClr val="201F1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423-424-4210 (O); 423-240-2180 (C)</a:t>
            </a:r>
          </a:p>
          <a:p>
            <a:endParaRPr lang="en-US" sz="7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Bill Walker, E</a:t>
            </a:r>
          </a:p>
          <a:p>
            <a:pPr defTabSz="514350">
              <a:buClr>
                <a:srgbClr val="E71B1B"/>
              </a:buClr>
            </a:pPr>
            <a:r>
              <a:rPr lang="en-US" sz="750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Bwalker@ethra.org</a:t>
            </a:r>
            <a:r>
              <a:rPr lang="en-US" sz="750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r>
              <a:rPr lang="en-US" sz="75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865-705-9765 (C)</a:t>
            </a:r>
          </a:p>
          <a:p>
            <a:endParaRPr lang="en-US" sz="7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Kathy Pierce, NE</a:t>
            </a:r>
          </a:p>
          <a:p>
            <a:r>
              <a:rPr lang="pl-PL" sz="750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kpierce@ab-t.org</a:t>
            </a:r>
            <a:r>
              <a:rPr lang="en-US" sz="750" dirty="0">
                <a:solidFill>
                  <a:srgbClr val="0000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r>
              <a:rPr lang="en-US" sz="7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423-547-7515 </a:t>
            </a:r>
            <a:r>
              <a:rPr lang="en-US" sz="7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ext. 126 (O);</a:t>
            </a:r>
          </a:p>
          <a:p>
            <a:r>
              <a:rPr lang="en-US" sz="7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423-895-1105 (C)</a:t>
            </a:r>
          </a:p>
          <a:p>
            <a:endParaRPr lang="en-US" sz="75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Regional Director Grand East TN</a:t>
            </a:r>
          </a:p>
          <a:p>
            <a:r>
              <a:rPr lang="en-US" sz="7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TBD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56AB722-5B79-4928-AC18-224F986A5967}"/>
              </a:ext>
            </a:extLst>
          </p:cNvPr>
          <p:cNvCxnSpPr>
            <a:cxnSpLocks/>
          </p:cNvCxnSpPr>
          <p:nvPr/>
        </p:nvCxnSpPr>
        <p:spPr>
          <a:xfrm>
            <a:off x="580097" y="3582001"/>
            <a:ext cx="8177166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72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24610D-98D7-44AB-BDC6-E1E182FC7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267" y="2402992"/>
            <a:ext cx="7023081" cy="28957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EDAF678-F05A-4A30-95AF-8095F2F534F4}"/>
              </a:ext>
            </a:extLst>
          </p:cNvPr>
          <p:cNvSpPr txBox="1"/>
          <p:nvPr/>
        </p:nvSpPr>
        <p:spPr>
          <a:xfrm>
            <a:off x="1313112" y="1742152"/>
            <a:ext cx="22860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West TN Regional Apprenticeship Director</a:t>
            </a:r>
          </a:p>
          <a:p>
            <a:pPr algn="ctr"/>
            <a:r>
              <a:rPr lang="en-US" sz="1350" dirty="0"/>
              <a:t>Shalondria Shaw</a:t>
            </a:r>
          </a:p>
          <a:p>
            <a:pPr algn="ctr"/>
            <a:r>
              <a:rPr lang="en-US" sz="1350" dirty="0">
                <a:hlinkClick r:id="rId4"/>
              </a:rPr>
              <a:t>Shalondria.Shaw@tn.gov</a:t>
            </a:r>
            <a:endParaRPr lang="en-US" sz="1350" dirty="0"/>
          </a:p>
          <a:p>
            <a:pPr algn="ctr"/>
            <a:r>
              <a:rPr lang="en-US" sz="1350" dirty="0"/>
              <a:t>731-202-6027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29DF83-AE10-4519-8720-74A2D95D4390}"/>
              </a:ext>
            </a:extLst>
          </p:cNvPr>
          <p:cNvSpPr txBox="1"/>
          <p:nvPr/>
        </p:nvSpPr>
        <p:spPr>
          <a:xfrm flipH="1">
            <a:off x="3303271" y="1742151"/>
            <a:ext cx="253746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Middle TN Regional Apprenticeship Director</a:t>
            </a:r>
          </a:p>
          <a:p>
            <a:pPr algn="ctr"/>
            <a:r>
              <a:rPr lang="en-US" sz="1350" dirty="0"/>
              <a:t>Charlene Sands Russell</a:t>
            </a:r>
          </a:p>
          <a:p>
            <a:pPr algn="ctr"/>
            <a:r>
              <a:rPr lang="en-US" sz="1350" dirty="0">
                <a:hlinkClick r:id="rId5"/>
              </a:rPr>
              <a:t>Charlene.Russell@tn.gov</a:t>
            </a:r>
            <a:endParaRPr lang="en-US" sz="1350" dirty="0"/>
          </a:p>
          <a:p>
            <a:pPr algn="ctr"/>
            <a:r>
              <a:rPr lang="en-US" sz="1350" dirty="0"/>
              <a:t>931-303-7638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42B26CB-0AD6-48CB-A107-E5791BFC7EB5}"/>
              </a:ext>
            </a:extLst>
          </p:cNvPr>
          <p:cNvSpPr txBox="1"/>
          <p:nvPr/>
        </p:nvSpPr>
        <p:spPr>
          <a:xfrm rot="10800000" flipV="1">
            <a:off x="5544890" y="1730610"/>
            <a:ext cx="267755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State Apprenticeship Director/East TN Apprenticeship Director</a:t>
            </a:r>
          </a:p>
          <a:p>
            <a:pPr algn="ctr"/>
            <a:r>
              <a:rPr lang="en-US" sz="1350" dirty="0"/>
              <a:t>Holly Free-Ollard</a:t>
            </a:r>
          </a:p>
          <a:p>
            <a:pPr algn="ctr"/>
            <a:r>
              <a:rPr lang="en-US" sz="1350" dirty="0">
                <a:hlinkClick r:id="rId6"/>
              </a:rPr>
              <a:t>Holly.Free-Ollard@tn.gov</a:t>
            </a:r>
            <a:endParaRPr lang="en-US" sz="1350" dirty="0"/>
          </a:p>
          <a:p>
            <a:pPr algn="ctr"/>
            <a:r>
              <a:rPr lang="en-US" sz="1350" dirty="0"/>
              <a:t>865-973-8157</a:t>
            </a:r>
          </a:p>
        </p:txBody>
      </p:sp>
      <p:sp>
        <p:nvSpPr>
          <p:cNvPr id="29" name="Title 28">
            <a:extLst>
              <a:ext uri="{FF2B5EF4-FFF2-40B4-BE49-F238E27FC236}">
                <a16:creationId xmlns:a16="http://schemas.microsoft.com/office/drawing/2014/main" id="{FE53104D-EF34-4EA6-BA6D-3806981C9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Apprenticeship TN Contacts</a:t>
            </a:r>
          </a:p>
        </p:txBody>
      </p: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9A669F43-530D-4D46-92CF-0A7F926EA0B6}"/>
              </a:ext>
            </a:extLst>
          </p:cNvPr>
          <p:cNvCxnSpPr>
            <a:cxnSpLocks/>
          </p:cNvCxnSpPr>
          <p:nvPr/>
        </p:nvCxnSpPr>
        <p:spPr>
          <a:xfrm rot="16200000" flipV="1">
            <a:off x="4393968" y="2914816"/>
            <a:ext cx="251401" cy="2384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47FB129E-E56C-42C2-941D-BA0EC8CE019E}"/>
              </a:ext>
            </a:extLst>
          </p:cNvPr>
          <p:cNvSpPr txBox="1"/>
          <p:nvPr/>
        </p:nvSpPr>
        <p:spPr>
          <a:xfrm flipH="1">
            <a:off x="1233685" y="4826117"/>
            <a:ext cx="202430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State Apprenticeship Assistant Director</a:t>
            </a:r>
          </a:p>
          <a:p>
            <a:pPr algn="ctr"/>
            <a:r>
              <a:rPr lang="en-US" sz="1350" dirty="0"/>
              <a:t>Jessica Barnett</a:t>
            </a:r>
          </a:p>
          <a:p>
            <a:pPr algn="ctr"/>
            <a:r>
              <a:rPr lang="en-US" sz="1350" dirty="0">
                <a:hlinkClick r:id="rId5"/>
              </a:rPr>
              <a:t>Jessica.L.Barnett@tn.gov</a:t>
            </a:r>
            <a:endParaRPr lang="en-US" sz="1350" dirty="0"/>
          </a:p>
          <a:p>
            <a:pPr algn="ctr"/>
            <a:r>
              <a:rPr lang="en-US" sz="1350" dirty="0"/>
              <a:t>423-440-0128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0AE282A-9C01-4173-9700-283AB1B5B88B}"/>
              </a:ext>
            </a:extLst>
          </p:cNvPr>
          <p:cNvSpPr txBox="1"/>
          <p:nvPr/>
        </p:nvSpPr>
        <p:spPr>
          <a:xfrm flipH="1">
            <a:off x="3403010" y="4823148"/>
            <a:ext cx="2024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Grants Program Manager</a:t>
            </a:r>
          </a:p>
          <a:p>
            <a:pPr algn="ctr"/>
            <a:r>
              <a:rPr lang="en-US" sz="1350" dirty="0"/>
              <a:t>Lynn Kirby</a:t>
            </a:r>
          </a:p>
          <a:p>
            <a:pPr algn="ctr"/>
            <a:r>
              <a:rPr lang="en-US" sz="1350" dirty="0">
                <a:hlinkClick r:id="rId7"/>
              </a:rPr>
              <a:t>Lynn.Kirby@tn.gov</a:t>
            </a:r>
            <a:endParaRPr lang="en-US" sz="1350" dirty="0"/>
          </a:p>
          <a:p>
            <a:pPr algn="ctr"/>
            <a:r>
              <a:rPr lang="en-US" sz="1350" dirty="0"/>
              <a:t>615-330-1631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A85C107-4B80-4C51-9449-42C9FBD5DCA0}"/>
              </a:ext>
            </a:extLst>
          </p:cNvPr>
          <p:cNvSpPr txBox="1"/>
          <p:nvPr/>
        </p:nvSpPr>
        <p:spPr>
          <a:xfrm flipH="1">
            <a:off x="5526666" y="4823147"/>
            <a:ext cx="2588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Administrative Services Assistant</a:t>
            </a:r>
          </a:p>
          <a:p>
            <a:pPr algn="ctr"/>
            <a:r>
              <a:rPr lang="en-US" sz="1350" dirty="0"/>
              <a:t>Erika Haire</a:t>
            </a:r>
          </a:p>
          <a:p>
            <a:pPr algn="ctr"/>
            <a:r>
              <a:rPr lang="en-US" sz="1350" dirty="0">
                <a:hlinkClick r:id="rId8"/>
              </a:rPr>
              <a:t>Erika.R.Haire@tn.gov</a:t>
            </a:r>
            <a:endParaRPr lang="en-US" sz="1350" dirty="0"/>
          </a:p>
          <a:p>
            <a:pPr algn="ctr"/>
            <a:r>
              <a:rPr lang="en-US" sz="1350" dirty="0"/>
              <a:t>615-532-0148</a:t>
            </a:r>
          </a:p>
        </p:txBody>
      </p: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F57DB157-88E5-4F44-823F-322B2F3436F1}"/>
              </a:ext>
            </a:extLst>
          </p:cNvPr>
          <p:cNvCxnSpPr>
            <a:cxnSpLocks/>
          </p:cNvCxnSpPr>
          <p:nvPr/>
        </p:nvCxnSpPr>
        <p:spPr>
          <a:xfrm rot="16200000" flipV="1">
            <a:off x="2226649" y="2985801"/>
            <a:ext cx="390192" cy="2386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E13C2F07-5219-4060-8FB0-7F3439F671A7}"/>
              </a:ext>
            </a:extLst>
          </p:cNvPr>
          <p:cNvCxnSpPr>
            <a:cxnSpLocks/>
          </p:cNvCxnSpPr>
          <p:nvPr/>
        </p:nvCxnSpPr>
        <p:spPr>
          <a:xfrm rot="16200000" flipV="1">
            <a:off x="6594171" y="2893225"/>
            <a:ext cx="251401" cy="2384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38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PowerPoint A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25757</TotalTime>
  <Words>945</Words>
  <Application>Microsoft Office PowerPoint</Application>
  <PresentationFormat>On-screen Show (4:3)</PresentationFormat>
  <Paragraphs>252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Open Sans</vt:lpstr>
      <vt:lpstr>Open Sans Extrabold</vt:lpstr>
      <vt:lpstr>Open Sans Light</vt:lpstr>
      <vt:lpstr>PermianSlabSerifTypeface</vt:lpstr>
      <vt:lpstr>Segoe UI</vt:lpstr>
      <vt:lpstr>Wingdings</vt:lpstr>
      <vt:lpstr>PowerPoint A</vt:lpstr>
      <vt:lpstr>Apprenticeships:   a Talent Development Strategy </vt:lpstr>
      <vt:lpstr>PowerPoint Presentation</vt:lpstr>
      <vt:lpstr>What Do We Do?</vt:lpstr>
      <vt:lpstr>What Is A Registered Apprenticeship?</vt:lpstr>
      <vt:lpstr>What is An Apprenticeship?</vt:lpstr>
      <vt:lpstr>Journeyworker Credential</vt:lpstr>
      <vt:lpstr>On-the-Job Learning &amp;  Related Technical Instruction</vt:lpstr>
      <vt:lpstr>Three Responsibilities of RAPs</vt:lpstr>
      <vt:lpstr>Definitions and Understanding</vt:lpstr>
      <vt:lpstr>PowerPoint Presentation</vt:lpstr>
      <vt:lpstr>Most Common Apprenticeship Myths</vt:lpstr>
      <vt:lpstr>PowerPoint Presentation</vt:lpstr>
      <vt:lpstr>Visit our website and follow us on Facebook and LinkedIn</vt:lpstr>
      <vt:lpstr>Your Local Business Service Team</vt:lpstr>
      <vt:lpstr>Apprenticeship TN Contacts</vt:lpstr>
    </vt:vector>
  </TitlesOfParts>
  <Company>State of Tennessee: Finance &amp;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TENNESSEE</dc:title>
  <dc:creator>Molly Wehlage</dc:creator>
  <cp:lastModifiedBy>Leigh Ray</cp:lastModifiedBy>
  <cp:revision>48</cp:revision>
  <cp:lastPrinted>2014-01-17T21:37:09Z</cp:lastPrinted>
  <dcterms:created xsi:type="dcterms:W3CDTF">2015-04-17T19:12:23Z</dcterms:created>
  <dcterms:modified xsi:type="dcterms:W3CDTF">2021-11-19T14:31:23Z</dcterms:modified>
</cp:coreProperties>
</file>