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asf" ContentType="video/x-ms-as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32"/>
  </p:notesMasterIdLst>
  <p:sldIdLst>
    <p:sldId id="317" r:id="rId2"/>
    <p:sldId id="318" r:id="rId3"/>
    <p:sldId id="256" r:id="rId4"/>
    <p:sldId id="284" r:id="rId5"/>
    <p:sldId id="283" r:id="rId6"/>
    <p:sldId id="285" r:id="rId7"/>
    <p:sldId id="286" r:id="rId8"/>
    <p:sldId id="309" r:id="rId9"/>
    <p:sldId id="289" r:id="rId10"/>
    <p:sldId id="288" r:id="rId11"/>
    <p:sldId id="310" r:id="rId12"/>
    <p:sldId id="290" r:id="rId13"/>
    <p:sldId id="296" r:id="rId14"/>
    <p:sldId id="293" r:id="rId15"/>
    <p:sldId id="295" r:id="rId16"/>
    <p:sldId id="297" r:id="rId17"/>
    <p:sldId id="299" r:id="rId18"/>
    <p:sldId id="302" r:id="rId19"/>
    <p:sldId id="300" r:id="rId20"/>
    <p:sldId id="277" r:id="rId21"/>
    <p:sldId id="301" r:id="rId22"/>
    <p:sldId id="311" r:id="rId23"/>
    <p:sldId id="303" r:id="rId24"/>
    <p:sldId id="305" r:id="rId25"/>
    <p:sldId id="315" r:id="rId26"/>
    <p:sldId id="316" r:id="rId27"/>
    <p:sldId id="312" r:id="rId28"/>
    <p:sldId id="313" r:id="rId29"/>
    <p:sldId id="306" r:id="rId30"/>
    <p:sldId id="30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ulie Rotella" initials="JR"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66" autoAdjust="0"/>
    <p:restoredTop sz="80071" autoAdjust="0"/>
  </p:normalViewPr>
  <p:slideViewPr>
    <p:cSldViewPr>
      <p:cViewPr>
        <p:scale>
          <a:sx n="100" d="100"/>
          <a:sy n="100" d="100"/>
        </p:scale>
        <p:origin x="-1134" y="48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6E1E55-CD04-4EA3-85B9-492CD704DDED}"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en-US"/>
        </a:p>
      </dgm:t>
    </dgm:pt>
    <dgm:pt modelId="{05972DFE-8303-494C-8B75-F187CFC6019D}">
      <dgm:prSet phldrT="[Text]"/>
      <dgm:spPr/>
      <dgm:t>
        <a:bodyPr/>
        <a:lstStyle/>
        <a:p>
          <a:r>
            <a:rPr lang="en-US" dirty="0" smtClean="0"/>
            <a:t>Strengthen work with Biological families and Kinship families</a:t>
          </a:r>
          <a:endParaRPr lang="en-US" dirty="0"/>
        </a:p>
      </dgm:t>
    </dgm:pt>
    <dgm:pt modelId="{20D0E4AA-6C35-4669-AE67-4D6416485ED3}" type="parTrans" cxnId="{920840AF-6247-4DF9-8A59-F960E8317B70}">
      <dgm:prSet/>
      <dgm:spPr/>
      <dgm:t>
        <a:bodyPr/>
        <a:lstStyle/>
        <a:p>
          <a:endParaRPr lang="en-US"/>
        </a:p>
      </dgm:t>
    </dgm:pt>
    <dgm:pt modelId="{A6808915-BE9B-4A40-A3CD-A6C07B5F1728}" type="sibTrans" cxnId="{920840AF-6247-4DF9-8A59-F960E8317B70}">
      <dgm:prSet/>
      <dgm:spPr/>
      <dgm:t>
        <a:bodyPr/>
        <a:lstStyle/>
        <a:p>
          <a:endParaRPr lang="en-US"/>
        </a:p>
      </dgm:t>
    </dgm:pt>
    <dgm:pt modelId="{874BBF34-602B-4652-8998-39D02D3B85D5}">
      <dgm:prSet phldrT="[Text]"/>
      <dgm:spPr/>
      <dgm:t>
        <a:bodyPr/>
        <a:lstStyle/>
        <a:p>
          <a:r>
            <a:rPr lang="en-US" b="1" dirty="0" smtClean="0"/>
            <a:t>Trauma-informed and individualized training and support for Foster Parents</a:t>
          </a:r>
          <a:endParaRPr lang="en-US" b="1" dirty="0"/>
        </a:p>
      </dgm:t>
    </dgm:pt>
    <dgm:pt modelId="{E991C000-EBC0-4374-A2DD-767D3A6CE7C6}" type="parTrans" cxnId="{BCB2AABC-5D00-427B-8339-C463B9FD173A}">
      <dgm:prSet/>
      <dgm:spPr/>
      <dgm:t>
        <a:bodyPr/>
        <a:lstStyle/>
        <a:p>
          <a:endParaRPr lang="en-US"/>
        </a:p>
      </dgm:t>
    </dgm:pt>
    <dgm:pt modelId="{08762B7A-5A07-48BF-ADD7-07441BA6CB2B}" type="sibTrans" cxnId="{BCB2AABC-5D00-427B-8339-C463B9FD173A}">
      <dgm:prSet/>
      <dgm:spPr/>
      <dgm:t>
        <a:bodyPr/>
        <a:lstStyle/>
        <a:p>
          <a:endParaRPr lang="en-US"/>
        </a:p>
      </dgm:t>
    </dgm:pt>
    <dgm:pt modelId="{8DD8C9CF-522F-4C57-A7FF-FF81CA6D7066}">
      <dgm:prSet phldrT="[Text]"/>
      <dgm:spPr/>
      <dgm:t>
        <a:bodyPr/>
        <a:lstStyle/>
        <a:p>
          <a:r>
            <a:rPr lang="en-US" b="1" dirty="0" smtClean="0"/>
            <a:t>Enhanced Training for Staff (and they need some support too!)</a:t>
          </a:r>
          <a:endParaRPr lang="en-US" b="1" dirty="0"/>
        </a:p>
      </dgm:t>
    </dgm:pt>
    <dgm:pt modelId="{F47EF84E-5A38-4220-971E-9755D97F2110}" type="parTrans" cxnId="{EDE9F498-E1F3-4FCF-88BB-A29ABB1D03D6}">
      <dgm:prSet/>
      <dgm:spPr/>
      <dgm:t>
        <a:bodyPr/>
        <a:lstStyle/>
        <a:p>
          <a:endParaRPr lang="en-US"/>
        </a:p>
      </dgm:t>
    </dgm:pt>
    <dgm:pt modelId="{95F1AE6F-FE66-4B9F-9F1B-BB37F4902C5C}" type="sibTrans" cxnId="{EDE9F498-E1F3-4FCF-88BB-A29ABB1D03D6}">
      <dgm:prSet/>
      <dgm:spPr/>
      <dgm:t>
        <a:bodyPr/>
        <a:lstStyle/>
        <a:p>
          <a:endParaRPr lang="en-US"/>
        </a:p>
      </dgm:t>
    </dgm:pt>
    <dgm:pt modelId="{FB48166D-185A-4194-9F50-E238AD511798}">
      <dgm:prSet phldrT="[Text]"/>
      <dgm:spPr/>
      <dgm:t>
        <a:bodyPr/>
        <a:lstStyle/>
        <a:p>
          <a:r>
            <a:rPr lang="en-US" b="1" dirty="0" smtClean="0"/>
            <a:t>Boost collaboration for a holistic approach to identify and meet children’s unique needs</a:t>
          </a:r>
          <a:endParaRPr lang="en-US" b="1" dirty="0"/>
        </a:p>
      </dgm:t>
    </dgm:pt>
    <dgm:pt modelId="{EC98D397-C08E-4D10-8B8E-53F095F09A47}" type="parTrans" cxnId="{D756E58E-DF4B-4F64-AD89-86421DC4247D}">
      <dgm:prSet/>
      <dgm:spPr/>
      <dgm:t>
        <a:bodyPr/>
        <a:lstStyle/>
        <a:p>
          <a:endParaRPr lang="en-US"/>
        </a:p>
      </dgm:t>
    </dgm:pt>
    <dgm:pt modelId="{FDBCB422-B632-4CF3-A0AE-0279DE331504}" type="sibTrans" cxnId="{D756E58E-DF4B-4F64-AD89-86421DC4247D}">
      <dgm:prSet/>
      <dgm:spPr/>
      <dgm:t>
        <a:bodyPr/>
        <a:lstStyle/>
        <a:p>
          <a:endParaRPr lang="en-US"/>
        </a:p>
      </dgm:t>
    </dgm:pt>
    <dgm:pt modelId="{FAFE70F0-14D1-45AC-A3A6-05034AC25F95}">
      <dgm:prSet phldrT="[Text]"/>
      <dgm:spPr/>
      <dgm:t>
        <a:bodyPr/>
        <a:lstStyle/>
        <a:p>
          <a:r>
            <a:rPr lang="en-US" b="1" dirty="0" smtClean="0"/>
            <a:t>Crisis Intervention 24/7</a:t>
          </a:r>
          <a:endParaRPr lang="en-US" b="1" dirty="0"/>
        </a:p>
      </dgm:t>
    </dgm:pt>
    <dgm:pt modelId="{073DD75C-6F6D-458F-B693-AC6F100DE555}" type="parTrans" cxnId="{1E5140B2-EF69-46E7-80A8-F27491E4E52D}">
      <dgm:prSet/>
      <dgm:spPr/>
      <dgm:t>
        <a:bodyPr/>
        <a:lstStyle/>
        <a:p>
          <a:endParaRPr lang="en-US"/>
        </a:p>
      </dgm:t>
    </dgm:pt>
    <dgm:pt modelId="{78FD4878-5FEE-472C-8185-AD4D9805F0C1}" type="sibTrans" cxnId="{1E5140B2-EF69-46E7-80A8-F27491E4E52D}">
      <dgm:prSet/>
      <dgm:spPr/>
      <dgm:t>
        <a:bodyPr/>
        <a:lstStyle/>
        <a:p>
          <a:endParaRPr lang="en-US"/>
        </a:p>
      </dgm:t>
    </dgm:pt>
    <dgm:pt modelId="{F160D4B5-A91C-48CB-B527-0DBEC1A7343E}">
      <dgm:prSet/>
      <dgm:spPr/>
      <dgm:t>
        <a:bodyPr/>
        <a:lstStyle/>
        <a:p>
          <a:endParaRPr lang="en-US"/>
        </a:p>
      </dgm:t>
    </dgm:pt>
    <dgm:pt modelId="{44B810A6-84C9-4DE5-99B6-5E2E6F7786B5}" type="parTrans" cxnId="{34149376-8376-449C-B258-53D840C96AC7}">
      <dgm:prSet/>
      <dgm:spPr/>
      <dgm:t>
        <a:bodyPr/>
        <a:lstStyle/>
        <a:p>
          <a:endParaRPr lang="en-US"/>
        </a:p>
      </dgm:t>
    </dgm:pt>
    <dgm:pt modelId="{EA44FC5F-D34D-484C-8E4E-FD0FF5588379}" type="sibTrans" cxnId="{34149376-8376-449C-B258-53D840C96AC7}">
      <dgm:prSet/>
      <dgm:spPr/>
      <dgm:t>
        <a:bodyPr/>
        <a:lstStyle/>
        <a:p>
          <a:endParaRPr lang="en-US"/>
        </a:p>
      </dgm:t>
    </dgm:pt>
    <dgm:pt modelId="{74F5B39B-2B34-40E2-A4AA-BF150C6C4F91}" type="pres">
      <dgm:prSet presAssocID="{536E1E55-CD04-4EA3-85B9-492CD704DDED}" presName="diagram" presStyleCnt="0">
        <dgm:presLayoutVars>
          <dgm:chMax val="1"/>
          <dgm:dir/>
          <dgm:animLvl val="ctr"/>
          <dgm:resizeHandles val="exact"/>
        </dgm:presLayoutVars>
      </dgm:prSet>
      <dgm:spPr/>
      <dgm:t>
        <a:bodyPr/>
        <a:lstStyle/>
        <a:p>
          <a:endParaRPr lang="en-US"/>
        </a:p>
      </dgm:t>
    </dgm:pt>
    <dgm:pt modelId="{FCAE30F7-1713-43CA-BA7E-CEE365188EA7}" type="pres">
      <dgm:prSet presAssocID="{536E1E55-CD04-4EA3-85B9-492CD704DDED}" presName="matrix" presStyleCnt="0"/>
      <dgm:spPr/>
    </dgm:pt>
    <dgm:pt modelId="{9DC429F0-D268-450F-BFE4-8C28543E189F}" type="pres">
      <dgm:prSet presAssocID="{536E1E55-CD04-4EA3-85B9-492CD704DDED}" presName="tile1" presStyleLbl="node1" presStyleIdx="0" presStyleCnt="4"/>
      <dgm:spPr/>
      <dgm:t>
        <a:bodyPr/>
        <a:lstStyle/>
        <a:p>
          <a:endParaRPr lang="en-US"/>
        </a:p>
      </dgm:t>
    </dgm:pt>
    <dgm:pt modelId="{E9D067FD-7507-46D2-8E84-DC50660A401D}" type="pres">
      <dgm:prSet presAssocID="{536E1E55-CD04-4EA3-85B9-492CD704DDED}" presName="tile1text" presStyleLbl="node1" presStyleIdx="0" presStyleCnt="4">
        <dgm:presLayoutVars>
          <dgm:chMax val="0"/>
          <dgm:chPref val="0"/>
          <dgm:bulletEnabled val="1"/>
        </dgm:presLayoutVars>
      </dgm:prSet>
      <dgm:spPr/>
      <dgm:t>
        <a:bodyPr/>
        <a:lstStyle/>
        <a:p>
          <a:endParaRPr lang="en-US"/>
        </a:p>
      </dgm:t>
    </dgm:pt>
    <dgm:pt modelId="{4BD5DD3F-F37A-44A3-8DB2-AD9774164DCF}" type="pres">
      <dgm:prSet presAssocID="{536E1E55-CD04-4EA3-85B9-492CD704DDED}" presName="tile2" presStyleLbl="node1" presStyleIdx="1" presStyleCnt="4"/>
      <dgm:spPr/>
      <dgm:t>
        <a:bodyPr/>
        <a:lstStyle/>
        <a:p>
          <a:endParaRPr lang="en-US"/>
        </a:p>
      </dgm:t>
    </dgm:pt>
    <dgm:pt modelId="{D0382E8D-CAA3-48DB-974A-4A3450750B5B}" type="pres">
      <dgm:prSet presAssocID="{536E1E55-CD04-4EA3-85B9-492CD704DDED}" presName="tile2text" presStyleLbl="node1" presStyleIdx="1" presStyleCnt="4">
        <dgm:presLayoutVars>
          <dgm:chMax val="0"/>
          <dgm:chPref val="0"/>
          <dgm:bulletEnabled val="1"/>
        </dgm:presLayoutVars>
      </dgm:prSet>
      <dgm:spPr/>
      <dgm:t>
        <a:bodyPr/>
        <a:lstStyle/>
        <a:p>
          <a:endParaRPr lang="en-US"/>
        </a:p>
      </dgm:t>
    </dgm:pt>
    <dgm:pt modelId="{83088E24-8CB7-4A56-A60D-ECAC885250BA}" type="pres">
      <dgm:prSet presAssocID="{536E1E55-CD04-4EA3-85B9-492CD704DDED}" presName="tile3" presStyleLbl="node1" presStyleIdx="2" presStyleCnt="4"/>
      <dgm:spPr/>
      <dgm:t>
        <a:bodyPr/>
        <a:lstStyle/>
        <a:p>
          <a:endParaRPr lang="en-US"/>
        </a:p>
      </dgm:t>
    </dgm:pt>
    <dgm:pt modelId="{00C1E38E-F9F5-47B5-B31A-A2E0AC94091C}" type="pres">
      <dgm:prSet presAssocID="{536E1E55-CD04-4EA3-85B9-492CD704DDED}" presName="tile3text" presStyleLbl="node1" presStyleIdx="2" presStyleCnt="4">
        <dgm:presLayoutVars>
          <dgm:chMax val="0"/>
          <dgm:chPref val="0"/>
          <dgm:bulletEnabled val="1"/>
        </dgm:presLayoutVars>
      </dgm:prSet>
      <dgm:spPr/>
      <dgm:t>
        <a:bodyPr/>
        <a:lstStyle/>
        <a:p>
          <a:endParaRPr lang="en-US"/>
        </a:p>
      </dgm:t>
    </dgm:pt>
    <dgm:pt modelId="{0E05D897-5C73-4A13-B65A-B406CBA30141}" type="pres">
      <dgm:prSet presAssocID="{536E1E55-CD04-4EA3-85B9-492CD704DDED}" presName="tile4" presStyleLbl="node1" presStyleIdx="3" presStyleCnt="4"/>
      <dgm:spPr/>
      <dgm:t>
        <a:bodyPr/>
        <a:lstStyle/>
        <a:p>
          <a:endParaRPr lang="en-US"/>
        </a:p>
      </dgm:t>
    </dgm:pt>
    <dgm:pt modelId="{F33EE715-33DD-4296-B72A-7308B00A9E28}" type="pres">
      <dgm:prSet presAssocID="{536E1E55-CD04-4EA3-85B9-492CD704DDED}" presName="tile4text" presStyleLbl="node1" presStyleIdx="3" presStyleCnt="4">
        <dgm:presLayoutVars>
          <dgm:chMax val="0"/>
          <dgm:chPref val="0"/>
          <dgm:bulletEnabled val="1"/>
        </dgm:presLayoutVars>
      </dgm:prSet>
      <dgm:spPr/>
      <dgm:t>
        <a:bodyPr/>
        <a:lstStyle/>
        <a:p>
          <a:endParaRPr lang="en-US"/>
        </a:p>
      </dgm:t>
    </dgm:pt>
    <dgm:pt modelId="{72A6B461-A5F1-4DAA-856C-FF18B39457AF}" type="pres">
      <dgm:prSet presAssocID="{536E1E55-CD04-4EA3-85B9-492CD704DDED}" presName="centerTile" presStyleLbl="fgShp" presStyleIdx="0" presStyleCnt="1">
        <dgm:presLayoutVars>
          <dgm:chMax val="0"/>
          <dgm:chPref val="0"/>
        </dgm:presLayoutVars>
      </dgm:prSet>
      <dgm:spPr/>
      <dgm:t>
        <a:bodyPr/>
        <a:lstStyle/>
        <a:p>
          <a:endParaRPr lang="en-US"/>
        </a:p>
      </dgm:t>
    </dgm:pt>
  </dgm:ptLst>
  <dgm:cxnLst>
    <dgm:cxn modelId="{BCB2AABC-5D00-427B-8339-C463B9FD173A}" srcId="{05972DFE-8303-494C-8B75-F187CFC6019D}" destId="{874BBF34-602B-4652-8998-39D02D3B85D5}" srcOrd="0" destOrd="0" parTransId="{E991C000-EBC0-4374-A2DD-767D3A6CE7C6}" sibTransId="{08762B7A-5A07-48BF-ADD7-07441BA6CB2B}"/>
    <dgm:cxn modelId="{34149376-8376-449C-B258-53D840C96AC7}" srcId="{536E1E55-CD04-4EA3-85B9-492CD704DDED}" destId="{F160D4B5-A91C-48CB-B527-0DBEC1A7343E}" srcOrd="1" destOrd="0" parTransId="{44B810A6-84C9-4DE5-99B6-5E2E6F7786B5}" sibTransId="{EA44FC5F-D34D-484C-8E4E-FD0FF5588379}"/>
    <dgm:cxn modelId="{1E5140B2-EF69-46E7-80A8-F27491E4E52D}" srcId="{05972DFE-8303-494C-8B75-F187CFC6019D}" destId="{FAFE70F0-14D1-45AC-A3A6-05034AC25F95}" srcOrd="3" destOrd="0" parTransId="{073DD75C-6F6D-458F-B693-AC6F100DE555}" sibTransId="{78FD4878-5FEE-472C-8185-AD4D9805F0C1}"/>
    <dgm:cxn modelId="{E662BBF0-2A7E-4255-993B-6C68F9434AC0}" type="presOf" srcId="{FAFE70F0-14D1-45AC-A3A6-05034AC25F95}" destId="{0E05D897-5C73-4A13-B65A-B406CBA30141}" srcOrd="0" destOrd="0" presId="urn:microsoft.com/office/officeart/2005/8/layout/matrix1"/>
    <dgm:cxn modelId="{C07D12B5-02B8-4D4E-9EA3-5EBD8E062803}" type="presOf" srcId="{FAFE70F0-14D1-45AC-A3A6-05034AC25F95}" destId="{F33EE715-33DD-4296-B72A-7308B00A9E28}" srcOrd="1" destOrd="0" presId="urn:microsoft.com/office/officeart/2005/8/layout/matrix1"/>
    <dgm:cxn modelId="{28D073A4-E66F-4751-9E8C-4E5263B22770}" type="presOf" srcId="{FB48166D-185A-4194-9F50-E238AD511798}" destId="{83088E24-8CB7-4A56-A60D-ECAC885250BA}" srcOrd="0" destOrd="0" presId="urn:microsoft.com/office/officeart/2005/8/layout/matrix1"/>
    <dgm:cxn modelId="{6F1D24D8-A33B-4160-A1E6-811AC75088F9}" type="presOf" srcId="{874BBF34-602B-4652-8998-39D02D3B85D5}" destId="{9DC429F0-D268-450F-BFE4-8C28543E189F}" srcOrd="0" destOrd="0" presId="urn:microsoft.com/office/officeart/2005/8/layout/matrix1"/>
    <dgm:cxn modelId="{13F5CEFB-A21B-4F03-80CD-B04AC51F2776}" type="presOf" srcId="{874BBF34-602B-4652-8998-39D02D3B85D5}" destId="{E9D067FD-7507-46D2-8E84-DC50660A401D}" srcOrd="1" destOrd="0" presId="urn:microsoft.com/office/officeart/2005/8/layout/matrix1"/>
    <dgm:cxn modelId="{7ABF7FE9-281B-43F9-B12F-75AF2FC4CCD2}" type="presOf" srcId="{05972DFE-8303-494C-8B75-F187CFC6019D}" destId="{72A6B461-A5F1-4DAA-856C-FF18B39457AF}" srcOrd="0" destOrd="0" presId="urn:microsoft.com/office/officeart/2005/8/layout/matrix1"/>
    <dgm:cxn modelId="{D756E58E-DF4B-4F64-AD89-86421DC4247D}" srcId="{05972DFE-8303-494C-8B75-F187CFC6019D}" destId="{FB48166D-185A-4194-9F50-E238AD511798}" srcOrd="2" destOrd="0" parTransId="{EC98D397-C08E-4D10-8B8E-53F095F09A47}" sibTransId="{FDBCB422-B632-4CF3-A0AE-0279DE331504}"/>
    <dgm:cxn modelId="{36D2CDA0-4EBB-4422-81FD-BCC145C17914}" type="presOf" srcId="{FB48166D-185A-4194-9F50-E238AD511798}" destId="{00C1E38E-F9F5-47B5-B31A-A2E0AC94091C}" srcOrd="1" destOrd="0" presId="urn:microsoft.com/office/officeart/2005/8/layout/matrix1"/>
    <dgm:cxn modelId="{920840AF-6247-4DF9-8A59-F960E8317B70}" srcId="{536E1E55-CD04-4EA3-85B9-492CD704DDED}" destId="{05972DFE-8303-494C-8B75-F187CFC6019D}" srcOrd="0" destOrd="0" parTransId="{20D0E4AA-6C35-4669-AE67-4D6416485ED3}" sibTransId="{A6808915-BE9B-4A40-A3CD-A6C07B5F1728}"/>
    <dgm:cxn modelId="{08C095E4-3E05-46EA-928E-F4A48296C5A2}" type="presOf" srcId="{8DD8C9CF-522F-4C57-A7FF-FF81CA6D7066}" destId="{D0382E8D-CAA3-48DB-974A-4A3450750B5B}" srcOrd="1" destOrd="0" presId="urn:microsoft.com/office/officeart/2005/8/layout/matrix1"/>
    <dgm:cxn modelId="{EDE9F498-E1F3-4FCF-88BB-A29ABB1D03D6}" srcId="{05972DFE-8303-494C-8B75-F187CFC6019D}" destId="{8DD8C9CF-522F-4C57-A7FF-FF81CA6D7066}" srcOrd="1" destOrd="0" parTransId="{F47EF84E-5A38-4220-971E-9755D97F2110}" sibTransId="{95F1AE6F-FE66-4B9F-9F1B-BB37F4902C5C}"/>
    <dgm:cxn modelId="{49AD367F-81FA-4E65-98C6-C9057FD64EC5}" type="presOf" srcId="{536E1E55-CD04-4EA3-85B9-492CD704DDED}" destId="{74F5B39B-2B34-40E2-A4AA-BF150C6C4F91}" srcOrd="0" destOrd="0" presId="urn:microsoft.com/office/officeart/2005/8/layout/matrix1"/>
    <dgm:cxn modelId="{94C806B3-B392-49C0-8F26-262DF6C3C36B}" type="presOf" srcId="{8DD8C9CF-522F-4C57-A7FF-FF81CA6D7066}" destId="{4BD5DD3F-F37A-44A3-8DB2-AD9774164DCF}" srcOrd="0" destOrd="0" presId="urn:microsoft.com/office/officeart/2005/8/layout/matrix1"/>
    <dgm:cxn modelId="{3AF19A70-E3A2-415C-AFCB-456DF66573D1}" type="presParOf" srcId="{74F5B39B-2B34-40E2-A4AA-BF150C6C4F91}" destId="{FCAE30F7-1713-43CA-BA7E-CEE365188EA7}" srcOrd="0" destOrd="0" presId="urn:microsoft.com/office/officeart/2005/8/layout/matrix1"/>
    <dgm:cxn modelId="{C1E8726A-2CF1-4A99-97D3-4BFF2CE6E22A}" type="presParOf" srcId="{FCAE30F7-1713-43CA-BA7E-CEE365188EA7}" destId="{9DC429F0-D268-450F-BFE4-8C28543E189F}" srcOrd="0" destOrd="0" presId="urn:microsoft.com/office/officeart/2005/8/layout/matrix1"/>
    <dgm:cxn modelId="{963B23ED-765D-433A-9721-8BC4B832B642}" type="presParOf" srcId="{FCAE30F7-1713-43CA-BA7E-CEE365188EA7}" destId="{E9D067FD-7507-46D2-8E84-DC50660A401D}" srcOrd="1" destOrd="0" presId="urn:microsoft.com/office/officeart/2005/8/layout/matrix1"/>
    <dgm:cxn modelId="{E720477E-6463-43E4-AE45-9A95FD7F8459}" type="presParOf" srcId="{FCAE30F7-1713-43CA-BA7E-CEE365188EA7}" destId="{4BD5DD3F-F37A-44A3-8DB2-AD9774164DCF}" srcOrd="2" destOrd="0" presId="urn:microsoft.com/office/officeart/2005/8/layout/matrix1"/>
    <dgm:cxn modelId="{00ED6E13-DF7C-46EA-BEDA-20770798BFBF}" type="presParOf" srcId="{FCAE30F7-1713-43CA-BA7E-CEE365188EA7}" destId="{D0382E8D-CAA3-48DB-974A-4A3450750B5B}" srcOrd="3" destOrd="0" presId="urn:microsoft.com/office/officeart/2005/8/layout/matrix1"/>
    <dgm:cxn modelId="{1802DE21-700D-4202-886E-80FCDEDC744C}" type="presParOf" srcId="{FCAE30F7-1713-43CA-BA7E-CEE365188EA7}" destId="{83088E24-8CB7-4A56-A60D-ECAC885250BA}" srcOrd="4" destOrd="0" presId="urn:microsoft.com/office/officeart/2005/8/layout/matrix1"/>
    <dgm:cxn modelId="{B98099D9-BD5B-470B-A750-9B1208434AD1}" type="presParOf" srcId="{FCAE30F7-1713-43CA-BA7E-CEE365188EA7}" destId="{00C1E38E-F9F5-47B5-B31A-A2E0AC94091C}" srcOrd="5" destOrd="0" presId="urn:microsoft.com/office/officeart/2005/8/layout/matrix1"/>
    <dgm:cxn modelId="{40B56E10-8EF3-4CCF-BDCD-13BD498B7CE6}" type="presParOf" srcId="{FCAE30F7-1713-43CA-BA7E-CEE365188EA7}" destId="{0E05D897-5C73-4A13-B65A-B406CBA30141}" srcOrd="6" destOrd="0" presId="urn:microsoft.com/office/officeart/2005/8/layout/matrix1"/>
    <dgm:cxn modelId="{2ADE68C3-256E-4809-BB3C-F508D0EE960E}" type="presParOf" srcId="{FCAE30F7-1713-43CA-BA7E-CEE365188EA7}" destId="{F33EE715-33DD-4296-B72A-7308B00A9E28}" srcOrd="7" destOrd="0" presId="urn:microsoft.com/office/officeart/2005/8/layout/matrix1"/>
    <dgm:cxn modelId="{140070DE-F727-456B-AE37-3B3434B38101}" type="presParOf" srcId="{74F5B39B-2B34-40E2-A4AA-BF150C6C4F91}" destId="{72A6B461-A5F1-4DAA-856C-FF18B39457AF}"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C68682B-04A1-46DA-9CFA-53FDB375694D}" type="doc">
      <dgm:prSet loTypeId="urn:microsoft.com/office/officeart/2005/8/layout/hProcess11" loCatId="process" qsTypeId="urn:microsoft.com/office/officeart/2005/8/quickstyle/simple1" qsCatId="simple" csTypeId="urn:microsoft.com/office/officeart/2005/8/colors/accent1_2" csCatId="accent1" phldr="1"/>
      <dgm:spPr/>
      <dgm:t>
        <a:bodyPr/>
        <a:lstStyle/>
        <a:p>
          <a:endParaRPr lang="en-US"/>
        </a:p>
      </dgm:t>
    </dgm:pt>
    <dgm:pt modelId="{AD9190AB-DB34-4866-9FB9-B5CEB53388DE}">
      <dgm:prSet phldrT="[Text]"/>
      <dgm:spPr/>
      <dgm:t>
        <a:bodyPr/>
        <a:lstStyle/>
        <a:p>
          <a:r>
            <a:rPr lang="en-US" b="1" dirty="0" smtClean="0"/>
            <a:t>Providers submitted applications</a:t>
          </a:r>
          <a:endParaRPr lang="en-US" b="1" dirty="0"/>
        </a:p>
      </dgm:t>
    </dgm:pt>
    <dgm:pt modelId="{41FBA5E1-245F-4619-8F88-2B3EF14585AE}" type="parTrans" cxnId="{0F40345B-E51B-4BFD-8995-B6C843F6D396}">
      <dgm:prSet/>
      <dgm:spPr/>
      <dgm:t>
        <a:bodyPr/>
        <a:lstStyle/>
        <a:p>
          <a:endParaRPr lang="en-US"/>
        </a:p>
      </dgm:t>
    </dgm:pt>
    <dgm:pt modelId="{5AD36198-C2F3-4E5E-AF34-E3D587CF2892}" type="sibTrans" cxnId="{0F40345B-E51B-4BFD-8995-B6C843F6D396}">
      <dgm:prSet/>
      <dgm:spPr/>
      <dgm:t>
        <a:bodyPr/>
        <a:lstStyle/>
        <a:p>
          <a:endParaRPr lang="en-US"/>
        </a:p>
      </dgm:t>
    </dgm:pt>
    <dgm:pt modelId="{51EB9CA9-DC23-46F5-9251-E80C0983A2A6}">
      <dgm:prSet/>
      <dgm:spPr/>
      <dgm:t>
        <a:bodyPr/>
        <a:lstStyle/>
        <a:p>
          <a:r>
            <a:rPr lang="en-US" b="1" dirty="0" smtClean="0"/>
            <a:t>6 provider teams selected to participate</a:t>
          </a:r>
          <a:endParaRPr lang="en-US" b="1" dirty="0"/>
        </a:p>
      </dgm:t>
    </dgm:pt>
    <dgm:pt modelId="{73114976-2777-49ED-A3A3-7A17DADBC6DC}" type="parTrans" cxnId="{81E1612D-8F46-464D-94E0-71E848D31BDF}">
      <dgm:prSet/>
      <dgm:spPr/>
      <dgm:t>
        <a:bodyPr/>
        <a:lstStyle/>
        <a:p>
          <a:endParaRPr lang="en-US"/>
        </a:p>
      </dgm:t>
    </dgm:pt>
    <dgm:pt modelId="{0437BD10-D891-49DE-8DC1-FA4BAAF96C51}" type="sibTrans" cxnId="{81E1612D-8F46-464D-94E0-71E848D31BDF}">
      <dgm:prSet/>
      <dgm:spPr/>
      <dgm:t>
        <a:bodyPr/>
        <a:lstStyle/>
        <a:p>
          <a:endParaRPr lang="en-US"/>
        </a:p>
      </dgm:t>
    </dgm:pt>
    <dgm:pt modelId="{E41EFFCE-63A0-444B-A449-1B703244F10B}">
      <dgm:prSet/>
      <dgm:spPr/>
      <dgm:t>
        <a:bodyPr/>
        <a:lstStyle/>
        <a:p>
          <a:r>
            <a:rPr lang="en-US" b="1" dirty="0" smtClean="0"/>
            <a:t>Learning Collaborative on August 30 - 31</a:t>
          </a:r>
          <a:r>
            <a:rPr lang="en-US" b="1" baseline="30000" dirty="0" smtClean="0"/>
            <a:t>st</a:t>
          </a:r>
          <a:r>
            <a:rPr lang="en-US" b="1" dirty="0" smtClean="0"/>
            <a:t> 2016  </a:t>
          </a:r>
          <a:endParaRPr lang="en-US" b="1" dirty="0"/>
        </a:p>
      </dgm:t>
    </dgm:pt>
    <dgm:pt modelId="{E61F2F04-9302-43E2-9228-FCE4FCD457BA}" type="parTrans" cxnId="{C321B3EF-603D-42B6-BB9E-5ABF2A408CBD}">
      <dgm:prSet/>
      <dgm:spPr/>
      <dgm:t>
        <a:bodyPr/>
        <a:lstStyle/>
        <a:p>
          <a:endParaRPr lang="en-US"/>
        </a:p>
      </dgm:t>
    </dgm:pt>
    <dgm:pt modelId="{A46423C2-FC2F-457B-B061-6DA627C385B3}" type="sibTrans" cxnId="{C321B3EF-603D-42B6-BB9E-5ABF2A408CBD}">
      <dgm:prSet/>
      <dgm:spPr/>
      <dgm:t>
        <a:bodyPr/>
        <a:lstStyle/>
        <a:p>
          <a:endParaRPr lang="en-US"/>
        </a:p>
      </dgm:t>
    </dgm:pt>
    <dgm:pt modelId="{EA340CCB-36E6-41A5-9750-B04C6791DC71}">
      <dgm:prSet/>
      <dgm:spPr/>
      <dgm:t>
        <a:bodyPr/>
        <a:lstStyle/>
        <a:p>
          <a:r>
            <a:rPr lang="en-US" b="1" dirty="0" smtClean="0"/>
            <a:t>Provider teams presented strengths and challenges from their self assessment</a:t>
          </a:r>
          <a:endParaRPr lang="en-US" b="1" dirty="0"/>
        </a:p>
      </dgm:t>
    </dgm:pt>
    <dgm:pt modelId="{E99DCF2F-1A86-4636-B18F-7DC0EE5188F3}" type="parTrans" cxnId="{D75B9BFF-F523-4C7B-8CDC-F25BCFD274C0}">
      <dgm:prSet/>
      <dgm:spPr/>
      <dgm:t>
        <a:bodyPr/>
        <a:lstStyle/>
        <a:p>
          <a:endParaRPr lang="en-US"/>
        </a:p>
      </dgm:t>
    </dgm:pt>
    <dgm:pt modelId="{FEA5AF0F-E6DE-4BA4-AACF-21C570814CA4}" type="sibTrans" cxnId="{D75B9BFF-F523-4C7B-8CDC-F25BCFD274C0}">
      <dgm:prSet/>
      <dgm:spPr/>
      <dgm:t>
        <a:bodyPr/>
        <a:lstStyle/>
        <a:p>
          <a:endParaRPr lang="en-US"/>
        </a:p>
      </dgm:t>
    </dgm:pt>
    <dgm:pt modelId="{155763BF-B584-4940-8CAC-7CD9098A7878}" type="pres">
      <dgm:prSet presAssocID="{6C68682B-04A1-46DA-9CFA-53FDB375694D}" presName="Name0" presStyleCnt="0">
        <dgm:presLayoutVars>
          <dgm:dir/>
          <dgm:resizeHandles val="exact"/>
        </dgm:presLayoutVars>
      </dgm:prSet>
      <dgm:spPr/>
      <dgm:t>
        <a:bodyPr/>
        <a:lstStyle/>
        <a:p>
          <a:endParaRPr lang="en-US"/>
        </a:p>
      </dgm:t>
    </dgm:pt>
    <dgm:pt modelId="{E3B8032F-907A-4212-A718-B60285AC884C}" type="pres">
      <dgm:prSet presAssocID="{6C68682B-04A1-46DA-9CFA-53FDB375694D}" presName="arrow" presStyleLbl="bgShp" presStyleIdx="0" presStyleCnt="1"/>
      <dgm:spPr/>
    </dgm:pt>
    <dgm:pt modelId="{570C87B4-6AF8-49E2-AC14-298005E4757F}" type="pres">
      <dgm:prSet presAssocID="{6C68682B-04A1-46DA-9CFA-53FDB375694D}" presName="points" presStyleCnt="0"/>
      <dgm:spPr/>
    </dgm:pt>
    <dgm:pt modelId="{4069F7F8-B641-4D3D-B5A2-D77FEEA97868}" type="pres">
      <dgm:prSet presAssocID="{AD9190AB-DB34-4866-9FB9-B5CEB53388DE}" presName="compositeA" presStyleCnt="0"/>
      <dgm:spPr/>
    </dgm:pt>
    <dgm:pt modelId="{54BB7582-ED1D-4CE8-B762-6B3E7FD2597F}" type="pres">
      <dgm:prSet presAssocID="{AD9190AB-DB34-4866-9FB9-B5CEB53388DE}" presName="textA" presStyleLbl="revTx" presStyleIdx="0" presStyleCnt="4">
        <dgm:presLayoutVars>
          <dgm:bulletEnabled val="1"/>
        </dgm:presLayoutVars>
      </dgm:prSet>
      <dgm:spPr/>
      <dgm:t>
        <a:bodyPr/>
        <a:lstStyle/>
        <a:p>
          <a:endParaRPr lang="en-US"/>
        </a:p>
      </dgm:t>
    </dgm:pt>
    <dgm:pt modelId="{7AAE62A8-7C1C-48F6-AD9C-8E04CAE7C4A3}" type="pres">
      <dgm:prSet presAssocID="{AD9190AB-DB34-4866-9FB9-B5CEB53388DE}" presName="circleA" presStyleLbl="node1" presStyleIdx="0" presStyleCnt="4"/>
      <dgm:spPr/>
    </dgm:pt>
    <dgm:pt modelId="{7067D29D-390D-4F8C-8028-FF3FAF3D4D2F}" type="pres">
      <dgm:prSet presAssocID="{AD9190AB-DB34-4866-9FB9-B5CEB53388DE}" presName="spaceA" presStyleCnt="0"/>
      <dgm:spPr/>
    </dgm:pt>
    <dgm:pt modelId="{2695267B-5A08-4056-8744-5B3E1AC06474}" type="pres">
      <dgm:prSet presAssocID="{5AD36198-C2F3-4E5E-AF34-E3D587CF2892}" presName="space" presStyleCnt="0"/>
      <dgm:spPr/>
    </dgm:pt>
    <dgm:pt modelId="{9A6BD1D2-0FE4-4229-8E76-6338C0069B67}" type="pres">
      <dgm:prSet presAssocID="{51EB9CA9-DC23-46F5-9251-E80C0983A2A6}" presName="compositeB" presStyleCnt="0"/>
      <dgm:spPr/>
    </dgm:pt>
    <dgm:pt modelId="{3C6FB6D9-62E5-46C7-BAD2-58B5DD6023BD}" type="pres">
      <dgm:prSet presAssocID="{51EB9CA9-DC23-46F5-9251-E80C0983A2A6}" presName="textB" presStyleLbl="revTx" presStyleIdx="1" presStyleCnt="4">
        <dgm:presLayoutVars>
          <dgm:bulletEnabled val="1"/>
        </dgm:presLayoutVars>
      </dgm:prSet>
      <dgm:spPr/>
      <dgm:t>
        <a:bodyPr/>
        <a:lstStyle/>
        <a:p>
          <a:endParaRPr lang="en-US"/>
        </a:p>
      </dgm:t>
    </dgm:pt>
    <dgm:pt modelId="{1DF11FF3-49F7-4D82-A29C-1DF23A0C6FE9}" type="pres">
      <dgm:prSet presAssocID="{51EB9CA9-DC23-46F5-9251-E80C0983A2A6}" presName="circleB" presStyleLbl="node1" presStyleIdx="1" presStyleCnt="4"/>
      <dgm:spPr/>
    </dgm:pt>
    <dgm:pt modelId="{21153FF7-8C9D-4D4F-8547-27D4A3A56537}" type="pres">
      <dgm:prSet presAssocID="{51EB9CA9-DC23-46F5-9251-E80C0983A2A6}" presName="spaceB" presStyleCnt="0"/>
      <dgm:spPr/>
    </dgm:pt>
    <dgm:pt modelId="{E65D9069-BB5F-4FAF-9985-569748EDF8F1}" type="pres">
      <dgm:prSet presAssocID="{0437BD10-D891-49DE-8DC1-FA4BAAF96C51}" presName="space" presStyleCnt="0"/>
      <dgm:spPr/>
    </dgm:pt>
    <dgm:pt modelId="{F12BA722-68D1-465B-9C32-49CEBC2662B5}" type="pres">
      <dgm:prSet presAssocID="{E41EFFCE-63A0-444B-A449-1B703244F10B}" presName="compositeA" presStyleCnt="0"/>
      <dgm:spPr/>
    </dgm:pt>
    <dgm:pt modelId="{A24AA904-B802-450E-BD65-395041664F9E}" type="pres">
      <dgm:prSet presAssocID="{E41EFFCE-63A0-444B-A449-1B703244F10B}" presName="textA" presStyleLbl="revTx" presStyleIdx="2" presStyleCnt="4">
        <dgm:presLayoutVars>
          <dgm:bulletEnabled val="1"/>
        </dgm:presLayoutVars>
      </dgm:prSet>
      <dgm:spPr/>
      <dgm:t>
        <a:bodyPr/>
        <a:lstStyle/>
        <a:p>
          <a:endParaRPr lang="en-US"/>
        </a:p>
      </dgm:t>
    </dgm:pt>
    <dgm:pt modelId="{CB63E9FA-71F3-4230-A124-B6B166792472}" type="pres">
      <dgm:prSet presAssocID="{E41EFFCE-63A0-444B-A449-1B703244F10B}" presName="circleA" presStyleLbl="node1" presStyleIdx="2" presStyleCnt="4"/>
      <dgm:spPr/>
    </dgm:pt>
    <dgm:pt modelId="{55D66BFC-FEA0-44B8-8388-FEA692614E1C}" type="pres">
      <dgm:prSet presAssocID="{E41EFFCE-63A0-444B-A449-1B703244F10B}" presName="spaceA" presStyleCnt="0"/>
      <dgm:spPr/>
    </dgm:pt>
    <dgm:pt modelId="{EEAC5525-34B0-4F75-A4D8-D7A3B2573794}" type="pres">
      <dgm:prSet presAssocID="{A46423C2-FC2F-457B-B061-6DA627C385B3}" presName="space" presStyleCnt="0"/>
      <dgm:spPr/>
    </dgm:pt>
    <dgm:pt modelId="{81817FCC-59E4-47D9-9103-8FD60918F00B}" type="pres">
      <dgm:prSet presAssocID="{EA340CCB-36E6-41A5-9750-B04C6791DC71}" presName="compositeB" presStyleCnt="0"/>
      <dgm:spPr/>
    </dgm:pt>
    <dgm:pt modelId="{D8DDC02B-B84E-4EA6-BAEC-81386085A52F}" type="pres">
      <dgm:prSet presAssocID="{EA340CCB-36E6-41A5-9750-B04C6791DC71}" presName="textB" presStyleLbl="revTx" presStyleIdx="3" presStyleCnt="4">
        <dgm:presLayoutVars>
          <dgm:bulletEnabled val="1"/>
        </dgm:presLayoutVars>
      </dgm:prSet>
      <dgm:spPr/>
      <dgm:t>
        <a:bodyPr/>
        <a:lstStyle/>
        <a:p>
          <a:endParaRPr lang="en-US"/>
        </a:p>
      </dgm:t>
    </dgm:pt>
    <dgm:pt modelId="{FAFDC2D4-58D5-481B-BC9F-FF67A4E4F9E6}" type="pres">
      <dgm:prSet presAssocID="{EA340CCB-36E6-41A5-9750-B04C6791DC71}" presName="circleB" presStyleLbl="node1" presStyleIdx="3" presStyleCnt="4"/>
      <dgm:spPr/>
    </dgm:pt>
    <dgm:pt modelId="{F2807BDF-DA34-438D-A5E4-9AA2F0A02C91}" type="pres">
      <dgm:prSet presAssocID="{EA340CCB-36E6-41A5-9750-B04C6791DC71}" presName="spaceB" presStyleCnt="0"/>
      <dgm:spPr/>
    </dgm:pt>
  </dgm:ptLst>
  <dgm:cxnLst>
    <dgm:cxn modelId="{C321B3EF-603D-42B6-BB9E-5ABF2A408CBD}" srcId="{6C68682B-04A1-46DA-9CFA-53FDB375694D}" destId="{E41EFFCE-63A0-444B-A449-1B703244F10B}" srcOrd="2" destOrd="0" parTransId="{E61F2F04-9302-43E2-9228-FCE4FCD457BA}" sibTransId="{A46423C2-FC2F-457B-B061-6DA627C385B3}"/>
    <dgm:cxn modelId="{73F301D8-B380-433B-BE90-1445E40C6AD9}" type="presOf" srcId="{AD9190AB-DB34-4866-9FB9-B5CEB53388DE}" destId="{54BB7582-ED1D-4CE8-B762-6B3E7FD2597F}" srcOrd="0" destOrd="0" presId="urn:microsoft.com/office/officeart/2005/8/layout/hProcess11"/>
    <dgm:cxn modelId="{D75B9BFF-F523-4C7B-8CDC-F25BCFD274C0}" srcId="{6C68682B-04A1-46DA-9CFA-53FDB375694D}" destId="{EA340CCB-36E6-41A5-9750-B04C6791DC71}" srcOrd="3" destOrd="0" parTransId="{E99DCF2F-1A86-4636-B18F-7DC0EE5188F3}" sibTransId="{FEA5AF0F-E6DE-4BA4-AACF-21C570814CA4}"/>
    <dgm:cxn modelId="{762E4F99-04BD-49C9-8195-6A4979713B2B}" type="presOf" srcId="{E41EFFCE-63A0-444B-A449-1B703244F10B}" destId="{A24AA904-B802-450E-BD65-395041664F9E}" srcOrd="0" destOrd="0" presId="urn:microsoft.com/office/officeart/2005/8/layout/hProcess11"/>
    <dgm:cxn modelId="{AE769E87-2459-421A-9BCE-3D8B4A70B6FA}" type="presOf" srcId="{6C68682B-04A1-46DA-9CFA-53FDB375694D}" destId="{155763BF-B584-4940-8CAC-7CD9098A7878}" srcOrd="0" destOrd="0" presId="urn:microsoft.com/office/officeart/2005/8/layout/hProcess11"/>
    <dgm:cxn modelId="{AAF428DF-F459-4AE2-BADF-2C2D4ED47F05}" type="presOf" srcId="{51EB9CA9-DC23-46F5-9251-E80C0983A2A6}" destId="{3C6FB6D9-62E5-46C7-BAD2-58B5DD6023BD}" srcOrd="0" destOrd="0" presId="urn:microsoft.com/office/officeart/2005/8/layout/hProcess11"/>
    <dgm:cxn modelId="{81E1612D-8F46-464D-94E0-71E848D31BDF}" srcId="{6C68682B-04A1-46DA-9CFA-53FDB375694D}" destId="{51EB9CA9-DC23-46F5-9251-E80C0983A2A6}" srcOrd="1" destOrd="0" parTransId="{73114976-2777-49ED-A3A3-7A17DADBC6DC}" sibTransId="{0437BD10-D891-49DE-8DC1-FA4BAAF96C51}"/>
    <dgm:cxn modelId="{EA8B6A38-B550-4A3F-8172-521F78FCBFF0}" type="presOf" srcId="{EA340CCB-36E6-41A5-9750-B04C6791DC71}" destId="{D8DDC02B-B84E-4EA6-BAEC-81386085A52F}" srcOrd="0" destOrd="0" presId="urn:microsoft.com/office/officeart/2005/8/layout/hProcess11"/>
    <dgm:cxn modelId="{0F40345B-E51B-4BFD-8995-B6C843F6D396}" srcId="{6C68682B-04A1-46DA-9CFA-53FDB375694D}" destId="{AD9190AB-DB34-4866-9FB9-B5CEB53388DE}" srcOrd="0" destOrd="0" parTransId="{41FBA5E1-245F-4619-8F88-2B3EF14585AE}" sibTransId="{5AD36198-C2F3-4E5E-AF34-E3D587CF2892}"/>
    <dgm:cxn modelId="{6613FB41-EAE9-4021-AF06-4B6D886CA50C}" type="presParOf" srcId="{155763BF-B584-4940-8CAC-7CD9098A7878}" destId="{E3B8032F-907A-4212-A718-B60285AC884C}" srcOrd="0" destOrd="0" presId="urn:microsoft.com/office/officeart/2005/8/layout/hProcess11"/>
    <dgm:cxn modelId="{61E06D89-6EDA-4754-B6D5-27483F794C63}" type="presParOf" srcId="{155763BF-B584-4940-8CAC-7CD9098A7878}" destId="{570C87B4-6AF8-49E2-AC14-298005E4757F}" srcOrd="1" destOrd="0" presId="urn:microsoft.com/office/officeart/2005/8/layout/hProcess11"/>
    <dgm:cxn modelId="{6B4ECADF-99E6-4862-91E3-F5D4EAF4FF36}" type="presParOf" srcId="{570C87B4-6AF8-49E2-AC14-298005E4757F}" destId="{4069F7F8-B641-4D3D-B5A2-D77FEEA97868}" srcOrd="0" destOrd="0" presId="urn:microsoft.com/office/officeart/2005/8/layout/hProcess11"/>
    <dgm:cxn modelId="{E38C5E1E-9D8B-4879-BAB6-F60733C65DF3}" type="presParOf" srcId="{4069F7F8-B641-4D3D-B5A2-D77FEEA97868}" destId="{54BB7582-ED1D-4CE8-B762-6B3E7FD2597F}" srcOrd="0" destOrd="0" presId="urn:microsoft.com/office/officeart/2005/8/layout/hProcess11"/>
    <dgm:cxn modelId="{BEB8530A-5DCA-4DCD-9E1B-9CD7398437D5}" type="presParOf" srcId="{4069F7F8-B641-4D3D-B5A2-D77FEEA97868}" destId="{7AAE62A8-7C1C-48F6-AD9C-8E04CAE7C4A3}" srcOrd="1" destOrd="0" presId="urn:microsoft.com/office/officeart/2005/8/layout/hProcess11"/>
    <dgm:cxn modelId="{1E49ED4D-5F3F-4224-B7E9-67D927F23A36}" type="presParOf" srcId="{4069F7F8-B641-4D3D-B5A2-D77FEEA97868}" destId="{7067D29D-390D-4F8C-8028-FF3FAF3D4D2F}" srcOrd="2" destOrd="0" presId="urn:microsoft.com/office/officeart/2005/8/layout/hProcess11"/>
    <dgm:cxn modelId="{61DA3EF3-9BD3-4B1B-AAB1-CFDEB418595A}" type="presParOf" srcId="{570C87B4-6AF8-49E2-AC14-298005E4757F}" destId="{2695267B-5A08-4056-8744-5B3E1AC06474}" srcOrd="1" destOrd="0" presId="urn:microsoft.com/office/officeart/2005/8/layout/hProcess11"/>
    <dgm:cxn modelId="{61E3F938-0095-4EBF-BB24-A7D077CC5529}" type="presParOf" srcId="{570C87B4-6AF8-49E2-AC14-298005E4757F}" destId="{9A6BD1D2-0FE4-4229-8E76-6338C0069B67}" srcOrd="2" destOrd="0" presId="urn:microsoft.com/office/officeart/2005/8/layout/hProcess11"/>
    <dgm:cxn modelId="{69E39C17-0F9F-4151-AEC6-D269E8552F8D}" type="presParOf" srcId="{9A6BD1D2-0FE4-4229-8E76-6338C0069B67}" destId="{3C6FB6D9-62E5-46C7-BAD2-58B5DD6023BD}" srcOrd="0" destOrd="0" presId="urn:microsoft.com/office/officeart/2005/8/layout/hProcess11"/>
    <dgm:cxn modelId="{9B786EC3-69DD-4454-91CE-4FE77C5B7A33}" type="presParOf" srcId="{9A6BD1D2-0FE4-4229-8E76-6338C0069B67}" destId="{1DF11FF3-49F7-4D82-A29C-1DF23A0C6FE9}" srcOrd="1" destOrd="0" presId="urn:microsoft.com/office/officeart/2005/8/layout/hProcess11"/>
    <dgm:cxn modelId="{085F2E4C-CFB1-48B9-B383-81B10DACFF62}" type="presParOf" srcId="{9A6BD1D2-0FE4-4229-8E76-6338C0069B67}" destId="{21153FF7-8C9D-4D4F-8547-27D4A3A56537}" srcOrd="2" destOrd="0" presId="urn:microsoft.com/office/officeart/2005/8/layout/hProcess11"/>
    <dgm:cxn modelId="{3831E48B-0AFC-4A68-8D37-E768F7F10F6B}" type="presParOf" srcId="{570C87B4-6AF8-49E2-AC14-298005E4757F}" destId="{E65D9069-BB5F-4FAF-9985-569748EDF8F1}" srcOrd="3" destOrd="0" presId="urn:microsoft.com/office/officeart/2005/8/layout/hProcess11"/>
    <dgm:cxn modelId="{3EE34513-68A9-40CB-8C33-A581D1A2EB48}" type="presParOf" srcId="{570C87B4-6AF8-49E2-AC14-298005E4757F}" destId="{F12BA722-68D1-465B-9C32-49CEBC2662B5}" srcOrd="4" destOrd="0" presId="urn:microsoft.com/office/officeart/2005/8/layout/hProcess11"/>
    <dgm:cxn modelId="{A4DD5614-8B5D-4C15-99DC-48F4FBA38AA4}" type="presParOf" srcId="{F12BA722-68D1-465B-9C32-49CEBC2662B5}" destId="{A24AA904-B802-450E-BD65-395041664F9E}" srcOrd="0" destOrd="0" presId="urn:microsoft.com/office/officeart/2005/8/layout/hProcess11"/>
    <dgm:cxn modelId="{D926B76B-D678-4FDB-B78D-BC9516562FE1}" type="presParOf" srcId="{F12BA722-68D1-465B-9C32-49CEBC2662B5}" destId="{CB63E9FA-71F3-4230-A124-B6B166792472}" srcOrd="1" destOrd="0" presId="urn:microsoft.com/office/officeart/2005/8/layout/hProcess11"/>
    <dgm:cxn modelId="{7962F5B8-D7C0-44D4-84FD-7574A6869A86}" type="presParOf" srcId="{F12BA722-68D1-465B-9C32-49CEBC2662B5}" destId="{55D66BFC-FEA0-44B8-8388-FEA692614E1C}" srcOrd="2" destOrd="0" presId="urn:microsoft.com/office/officeart/2005/8/layout/hProcess11"/>
    <dgm:cxn modelId="{F1EF5C62-A330-45E0-966B-20C48B195BE7}" type="presParOf" srcId="{570C87B4-6AF8-49E2-AC14-298005E4757F}" destId="{EEAC5525-34B0-4F75-A4D8-D7A3B2573794}" srcOrd="5" destOrd="0" presId="urn:microsoft.com/office/officeart/2005/8/layout/hProcess11"/>
    <dgm:cxn modelId="{CDDF97D4-0996-4C8A-83B0-A893F0D46945}" type="presParOf" srcId="{570C87B4-6AF8-49E2-AC14-298005E4757F}" destId="{81817FCC-59E4-47D9-9103-8FD60918F00B}" srcOrd="6" destOrd="0" presId="urn:microsoft.com/office/officeart/2005/8/layout/hProcess11"/>
    <dgm:cxn modelId="{455E1B5A-6E03-47FF-A371-5C9D7B0D279A}" type="presParOf" srcId="{81817FCC-59E4-47D9-9103-8FD60918F00B}" destId="{D8DDC02B-B84E-4EA6-BAEC-81386085A52F}" srcOrd="0" destOrd="0" presId="urn:microsoft.com/office/officeart/2005/8/layout/hProcess11"/>
    <dgm:cxn modelId="{3A4A61E0-72B0-409A-9F22-2212D6D95260}" type="presParOf" srcId="{81817FCC-59E4-47D9-9103-8FD60918F00B}" destId="{FAFDC2D4-58D5-481B-BC9F-FF67A4E4F9E6}" srcOrd="1" destOrd="0" presId="urn:microsoft.com/office/officeart/2005/8/layout/hProcess11"/>
    <dgm:cxn modelId="{CC9BB8E3-9AB3-45BE-B2E7-FCD1C1AFCE13}" type="presParOf" srcId="{81817FCC-59E4-47D9-9103-8FD60918F00B}" destId="{F2807BDF-DA34-438D-A5E4-9AA2F0A02C91}" srcOrd="2" destOrd="0" presId="urn:microsoft.com/office/officeart/2005/8/layout/hProcess1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7F750BB-D9E4-4FC0-9A86-E981DAAE6845}"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008E4989-837F-4D32-8195-F81CAFEC6A10}">
      <dgm:prSet phldrT="[Text]"/>
      <dgm:spPr/>
      <dgm:t>
        <a:bodyPr/>
        <a:lstStyle/>
        <a:p>
          <a:endParaRPr lang="en-US" dirty="0"/>
        </a:p>
      </dgm:t>
    </dgm:pt>
    <dgm:pt modelId="{D553681B-798C-4D6B-BE77-E07DF50F1752}" type="parTrans" cxnId="{A13ECBA2-18CD-47FB-8B82-C2395E049D25}">
      <dgm:prSet/>
      <dgm:spPr/>
      <dgm:t>
        <a:bodyPr/>
        <a:lstStyle/>
        <a:p>
          <a:endParaRPr lang="en-US"/>
        </a:p>
      </dgm:t>
    </dgm:pt>
    <dgm:pt modelId="{717CE400-7E0A-4735-A7D0-5A9323113EBA}" type="sibTrans" cxnId="{A13ECBA2-18CD-47FB-8B82-C2395E049D25}">
      <dgm:prSet/>
      <dgm:spPr/>
      <dgm:t>
        <a:bodyPr/>
        <a:lstStyle/>
        <a:p>
          <a:endParaRPr lang="en-US"/>
        </a:p>
      </dgm:t>
    </dgm:pt>
    <dgm:pt modelId="{6C12C441-C2AD-4AC0-8450-8C837C523EA7}">
      <dgm:prSet phldrT="[Text]"/>
      <dgm:spPr/>
      <dgm:t>
        <a:bodyPr/>
        <a:lstStyle/>
        <a:p>
          <a:r>
            <a:rPr lang="en-US" dirty="0" smtClean="0">
              <a:latin typeface="Open Sans" panose="020B0606030504020204" pitchFamily="34" charset="0"/>
              <a:ea typeface="Open Sans" panose="020B0606030504020204" pitchFamily="34" charset="0"/>
              <a:cs typeface="Open Sans" panose="020B0606030504020204" pitchFamily="34" charset="0"/>
            </a:rPr>
            <a:t>A one day workshop was held with the original 6 teams on January 17, 2017 to map out the action items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105B8401-37B4-478E-99C2-799CA467D6F9}" type="parTrans" cxnId="{3C87DB74-676B-459D-8617-2EA62023471C}">
      <dgm:prSet/>
      <dgm:spPr/>
      <dgm:t>
        <a:bodyPr/>
        <a:lstStyle/>
        <a:p>
          <a:endParaRPr lang="en-US"/>
        </a:p>
      </dgm:t>
    </dgm:pt>
    <dgm:pt modelId="{0D6B8C91-C7B7-4537-9EE5-49371D2CDEF8}" type="sibTrans" cxnId="{3C87DB74-676B-459D-8617-2EA62023471C}">
      <dgm:prSet/>
      <dgm:spPr/>
      <dgm:t>
        <a:bodyPr/>
        <a:lstStyle/>
        <a:p>
          <a:endParaRPr lang="en-US"/>
        </a:p>
      </dgm:t>
    </dgm:pt>
    <dgm:pt modelId="{FD19F519-33D7-40B5-9ED8-E7B86BB1996D}">
      <dgm:prSet phldrT="[Text]"/>
      <dgm:spPr/>
      <dgm:t>
        <a:bodyPr/>
        <a:lstStyle/>
        <a:p>
          <a:endParaRPr lang="en-US" dirty="0"/>
        </a:p>
      </dgm:t>
    </dgm:pt>
    <dgm:pt modelId="{363CC38C-4D59-4B50-8245-DF70B4C7CED7}" type="parTrans" cxnId="{BB077908-BA73-4464-A55C-E63D218855F3}">
      <dgm:prSet/>
      <dgm:spPr/>
      <dgm:t>
        <a:bodyPr/>
        <a:lstStyle/>
        <a:p>
          <a:endParaRPr lang="en-US"/>
        </a:p>
      </dgm:t>
    </dgm:pt>
    <dgm:pt modelId="{15064682-4905-4F7A-AB34-E3501725C943}" type="sibTrans" cxnId="{BB077908-BA73-4464-A55C-E63D218855F3}">
      <dgm:prSet/>
      <dgm:spPr/>
      <dgm:t>
        <a:bodyPr/>
        <a:lstStyle/>
        <a:p>
          <a:endParaRPr lang="en-US"/>
        </a:p>
      </dgm:t>
    </dgm:pt>
    <dgm:pt modelId="{7E9CB57B-ED8F-4CB4-867E-AE19F16CBEB5}">
      <dgm:prSet phldrT="[Text]"/>
      <dgm:spPr/>
      <dgm:t>
        <a:bodyPr/>
        <a:lstStyle/>
        <a:p>
          <a:r>
            <a:rPr lang="en-US" dirty="0" smtClean="0">
              <a:latin typeface="Open Sans" panose="020B0606030504020204" pitchFamily="34" charset="0"/>
              <a:ea typeface="Open Sans" panose="020B0606030504020204" pitchFamily="34" charset="0"/>
              <a:cs typeface="Open Sans" panose="020B0606030504020204" pitchFamily="34" charset="0"/>
            </a:rPr>
            <a:t>Additional members were added to the team to include:  youth, foster parents, and bio parents</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DC184DF2-589E-4521-A9AC-E330111CF108}" type="parTrans" cxnId="{6274EA79-E1DB-4BA1-8BE5-375933448F75}">
      <dgm:prSet/>
      <dgm:spPr/>
      <dgm:t>
        <a:bodyPr/>
        <a:lstStyle/>
        <a:p>
          <a:endParaRPr lang="en-US"/>
        </a:p>
      </dgm:t>
    </dgm:pt>
    <dgm:pt modelId="{F0BE8295-1CE5-45A3-B7A0-6290B360B0FE}" type="sibTrans" cxnId="{6274EA79-E1DB-4BA1-8BE5-375933448F75}">
      <dgm:prSet/>
      <dgm:spPr/>
      <dgm:t>
        <a:bodyPr/>
        <a:lstStyle/>
        <a:p>
          <a:endParaRPr lang="en-US"/>
        </a:p>
      </dgm:t>
    </dgm:pt>
    <dgm:pt modelId="{DB025B0E-C198-41D3-84BF-79FFDB672839}">
      <dgm:prSet phldrT="[Text]"/>
      <dgm:spPr/>
      <dgm:t>
        <a:bodyPr/>
        <a:lstStyle/>
        <a:p>
          <a:endParaRPr lang="en-US" dirty="0"/>
        </a:p>
      </dgm:t>
    </dgm:pt>
    <dgm:pt modelId="{26B0CF25-53D3-4CCD-8B04-188849F31F54}" type="parTrans" cxnId="{A8FE189C-BE01-4875-B7D1-7BF8DE463AC4}">
      <dgm:prSet/>
      <dgm:spPr/>
      <dgm:t>
        <a:bodyPr/>
        <a:lstStyle/>
        <a:p>
          <a:endParaRPr lang="en-US"/>
        </a:p>
      </dgm:t>
    </dgm:pt>
    <dgm:pt modelId="{C8FA3870-205A-4B24-90A8-9DCD4C3FCBE9}" type="sibTrans" cxnId="{A8FE189C-BE01-4875-B7D1-7BF8DE463AC4}">
      <dgm:prSet/>
      <dgm:spPr/>
      <dgm:t>
        <a:bodyPr/>
        <a:lstStyle/>
        <a:p>
          <a:endParaRPr lang="en-US"/>
        </a:p>
      </dgm:t>
    </dgm:pt>
    <dgm:pt modelId="{5ED5FEC4-F55A-4173-B752-1359EAEB9433}">
      <dgm:prSet phldrT="[Text]"/>
      <dgm:spPr/>
      <dgm:t>
        <a:bodyPr/>
        <a:lstStyle/>
        <a:p>
          <a:r>
            <a:rPr lang="en-US" dirty="0" smtClean="0">
              <a:latin typeface="Open Sans" panose="020B0606030504020204" pitchFamily="34" charset="0"/>
              <a:ea typeface="Open Sans" panose="020B0606030504020204" pitchFamily="34" charset="0"/>
              <a:cs typeface="Open Sans" panose="020B0606030504020204" pitchFamily="34" charset="0"/>
            </a:rPr>
            <a:t>Refined the TN TFC assessment tool</a:t>
          </a:r>
          <a:endParaRPr lang="en-US" dirty="0">
            <a:latin typeface="Open Sans" panose="020B0606030504020204" pitchFamily="34" charset="0"/>
            <a:ea typeface="Open Sans" panose="020B0606030504020204" pitchFamily="34" charset="0"/>
            <a:cs typeface="Open Sans" panose="020B0606030504020204" pitchFamily="34" charset="0"/>
          </a:endParaRPr>
        </a:p>
      </dgm:t>
    </dgm:pt>
    <dgm:pt modelId="{A655DAF6-DD6C-4D23-9023-F8EE0EE414D4}" type="parTrans" cxnId="{66C0A664-6E34-4E55-8F42-E2807B5D79FF}">
      <dgm:prSet/>
      <dgm:spPr/>
      <dgm:t>
        <a:bodyPr/>
        <a:lstStyle/>
        <a:p>
          <a:endParaRPr lang="en-US"/>
        </a:p>
      </dgm:t>
    </dgm:pt>
    <dgm:pt modelId="{EF328DB9-964A-408C-BE92-5CCBC778E9DA}" type="sibTrans" cxnId="{66C0A664-6E34-4E55-8F42-E2807B5D79FF}">
      <dgm:prSet/>
      <dgm:spPr/>
      <dgm:t>
        <a:bodyPr/>
        <a:lstStyle/>
        <a:p>
          <a:endParaRPr lang="en-US"/>
        </a:p>
      </dgm:t>
    </dgm:pt>
    <dgm:pt modelId="{A0033723-B58C-4B59-AD61-03F28BCAB3E5}" type="pres">
      <dgm:prSet presAssocID="{57F750BB-D9E4-4FC0-9A86-E981DAAE6845}" presName="Name0" presStyleCnt="0">
        <dgm:presLayoutVars>
          <dgm:chMax val="5"/>
          <dgm:chPref val="5"/>
          <dgm:dir/>
          <dgm:animLvl val="lvl"/>
        </dgm:presLayoutVars>
      </dgm:prSet>
      <dgm:spPr/>
      <dgm:t>
        <a:bodyPr/>
        <a:lstStyle/>
        <a:p>
          <a:endParaRPr lang="en-US"/>
        </a:p>
      </dgm:t>
    </dgm:pt>
    <dgm:pt modelId="{052B5DA6-FB1E-4039-A6BC-A18E0C1B1989}" type="pres">
      <dgm:prSet presAssocID="{008E4989-837F-4D32-8195-F81CAFEC6A10}" presName="parentText1" presStyleLbl="node1" presStyleIdx="0" presStyleCnt="3">
        <dgm:presLayoutVars>
          <dgm:chMax/>
          <dgm:chPref val="3"/>
          <dgm:bulletEnabled val="1"/>
        </dgm:presLayoutVars>
      </dgm:prSet>
      <dgm:spPr/>
      <dgm:t>
        <a:bodyPr/>
        <a:lstStyle/>
        <a:p>
          <a:endParaRPr lang="en-US"/>
        </a:p>
      </dgm:t>
    </dgm:pt>
    <dgm:pt modelId="{0D1ECC17-15E9-49C0-B89D-13A42FBEB2EF}" type="pres">
      <dgm:prSet presAssocID="{008E4989-837F-4D32-8195-F81CAFEC6A10}" presName="childText1" presStyleLbl="solidAlignAcc1" presStyleIdx="0" presStyleCnt="3">
        <dgm:presLayoutVars>
          <dgm:chMax val="0"/>
          <dgm:chPref val="0"/>
          <dgm:bulletEnabled val="1"/>
        </dgm:presLayoutVars>
      </dgm:prSet>
      <dgm:spPr/>
      <dgm:t>
        <a:bodyPr/>
        <a:lstStyle/>
        <a:p>
          <a:endParaRPr lang="en-US"/>
        </a:p>
      </dgm:t>
    </dgm:pt>
    <dgm:pt modelId="{33F694FB-A4CB-4FC5-8D07-5D233AB79B52}" type="pres">
      <dgm:prSet presAssocID="{FD19F519-33D7-40B5-9ED8-E7B86BB1996D}" presName="parentText2" presStyleLbl="node1" presStyleIdx="1" presStyleCnt="3">
        <dgm:presLayoutVars>
          <dgm:chMax/>
          <dgm:chPref val="3"/>
          <dgm:bulletEnabled val="1"/>
        </dgm:presLayoutVars>
      </dgm:prSet>
      <dgm:spPr/>
      <dgm:t>
        <a:bodyPr/>
        <a:lstStyle/>
        <a:p>
          <a:endParaRPr lang="en-US"/>
        </a:p>
      </dgm:t>
    </dgm:pt>
    <dgm:pt modelId="{FC06842C-A1B3-4FEF-85CB-8D0DA24D8066}" type="pres">
      <dgm:prSet presAssocID="{FD19F519-33D7-40B5-9ED8-E7B86BB1996D}" presName="childText2" presStyleLbl="solidAlignAcc1" presStyleIdx="1" presStyleCnt="3">
        <dgm:presLayoutVars>
          <dgm:chMax val="0"/>
          <dgm:chPref val="0"/>
          <dgm:bulletEnabled val="1"/>
        </dgm:presLayoutVars>
      </dgm:prSet>
      <dgm:spPr/>
      <dgm:t>
        <a:bodyPr/>
        <a:lstStyle/>
        <a:p>
          <a:endParaRPr lang="en-US"/>
        </a:p>
      </dgm:t>
    </dgm:pt>
    <dgm:pt modelId="{61894949-BC94-492C-AB85-54E746D4A50B}" type="pres">
      <dgm:prSet presAssocID="{DB025B0E-C198-41D3-84BF-79FFDB672839}" presName="parentText3" presStyleLbl="node1" presStyleIdx="2" presStyleCnt="3">
        <dgm:presLayoutVars>
          <dgm:chMax/>
          <dgm:chPref val="3"/>
          <dgm:bulletEnabled val="1"/>
        </dgm:presLayoutVars>
      </dgm:prSet>
      <dgm:spPr/>
      <dgm:t>
        <a:bodyPr/>
        <a:lstStyle/>
        <a:p>
          <a:endParaRPr lang="en-US"/>
        </a:p>
      </dgm:t>
    </dgm:pt>
    <dgm:pt modelId="{E9300649-61A9-4F30-B378-85DB3B36AD8B}" type="pres">
      <dgm:prSet presAssocID="{DB025B0E-C198-41D3-84BF-79FFDB672839}" presName="childText3" presStyleLbl="solidAlignAcc1" presStyleIdx="2" presStyleCnt="3">
        <dgm:presLayoutVars>
          <dgm:chMax val="0"/>
          <dgm:chPref val="0"/>
          <dgm:bulletEnabled val="1"/>
        </dgm:presLayoutVars>
      </dgm:prSet>
      <dgm:spPr/>
      <dgm:t>
        <a:bodyPr/>
        <a:lstStyle/>
        <a:p>
          <a:endParaRPr lang="en-US"/>
        </a:p>
      </dgm:t>
    </dgm:pt>
  </dgm:ptLst>
  <dgm:cxnLst>
    <dgm:cxn modelId="{3C87DB74-676B-459D-8617-2EA62023471C}" srcId="{008E4989-837F-4D32-8195-F81CAFEC6A10}" destId="{6C12C441-C2AD-4AC0-8450-8C837C523EA7}" srcOrd="0" destOrd="0" parTransId="{105B8401-37B4-478E-99C2-799CA467D6F9}" sibTransId="{0D6B8C91-C7B7-4537-9EE5-49371D2CDEF8}"/>
    <dgm:cxn modelId="{09B8DE66-297D-42B6-A901-D32A7D42EFEF}" type="presOf" srcId="{5ED5FEC4-F55A-4173-B752-1359EAEB9433}" destId="{E9300649-61A9-4F30-B378-85DB3B36AD8B}" srcOrd="0" destOrd="0" presId="urn:microsoft.com/office/officeart/2009/3/layout/IncreasingArrowsProcess"/>
    <dgm:cxn modelId="{A13ECBA2-18CD-47FB-8B82-C2395E049D25}" srcId="{57F750BB-D9E4-4FC0-9A86-E981DAAE6845}" destId="{008E4989-837F-4D32-8195-F81CAFEC6A10}" srcOrd="0" destOrd="0" parTransId="{D553681B-798C-4D6B-BE77-E07DF50F1752}" sibTransId="{717CE400-7E0A-4735-A7D0-5A9323113EBA}"/>
    <dgm:cxn modelId="{A8FE189C-BE01-4875-B7D1-7BF8DE463AC4}" srcId="{57F750BB-D9E4-4FC0-9A86-E981DAAE6845}" destId="{DB025B0E-C198-41D3-84BF-79FFDB672839}" srcOrd="2" destOrd="0" parTransId="{26B0CF25-53D3-4CCD-8B04-188849F31F54}" sibTransId="{C8FA3870-205A-4B24-90A8-9DCD4C3FCBE9}"/>
    <dgm:cxn modelId="{78B218EA-6AD9-4478-9634-EA947E141809}" type="presOf" srcId="{7E9CB57B-ED8F-4CB4-867E-AE19F16CBEB5}" destId="{FC06842C-A1B3-4FEF-85CB-8D0DA24D8066}" srcOrd="0" destOrd="0" presId="urn:microsoft.com/office/officeart/2009/3/layout/IncreasingArrowsProcess"/>
    <dgm:cxn modelId="{69763C9C-C63A-4C47-ADCF-3DA3896430C2}" type="presOf" srcId="{FD19F519-33D7-40B5-9ED8-E7B86BB1996D}" destId="{33F694FB-A4CB-4FC5-8D07-5D233AB79B52}" srcOrd="0" destOrd="0" presId="urn:microsoft.com/office/officeart/2009/3/layout/IncreasingArrowsProcess"/>
    <dgm:cxn modelId="{42516442-B205-464C-8ABF-453A81041691}" type="presOf" srcId="{57F750BB-D9E4-4FC0-9A86-E981DAAE6845}" destId="{A0033723-B58C-4B59-AD61-03F28BCAB3E5}" srcOrd="0" destOrd="0" presId="urn:microsoft.com/office/officeart/2009/3/layout/IncreasingArrowsProcess"/>
    <dgm:cxn modelId="{BB077908-BA73-4464-A55C-E63D218855F3}" srcId="{57F750BB-D9E4-4FC0-9A86-E981DAAE6845}" destId="{FD19F519-33D7-40B5-9ED8-E7B86BB1996D}" srcOrd="1" destOrd="0" parTransId="{363CC38C-4D59-4B50-8245-DF70B4C7CED7}" sibTransId="{15064682-4905-4F7A-AB34-E3501725C943}"/>
    <dgm:cxn modelId="{6274EA79-E1DB-4BA1-8BE5-375933448F75}" srcId="{FD19F519-33D7-40B5-9ED8-E7B86BB1996D}" destId="{7E9CB57B-ED8F-4CB4-867E-AE19F16CBEB5}" srcOrd="0" destOrd="0" parTransId="{DC184DF2-589E-4521-A9AC-E330111CF108}" sibTransId="{F0BE8295-1CE5-45A3-B7A0-6290B360B0FE}"/>
    <dgm:cxn modelId="{D75F3B12-46DE-440D-8942-11080215045D}" type="presOf" srcId="{008E4989-837F-4D32-8195-F81CAFEC6A10}" destId="{052B5DA6-FB1E-4039-A6BC-A18E0C1B1989}" srcOrd="0" destOrd="0" presId="urn:microsoft.com/office/officeart/2009/3/layout/IncreasingArrowsProcess"/>
    <dgm:cxn modelId="{66C0A664-6E34-4E55-8F42-E2807B5D79FF}" srcId="{DB025B0E-C198-41D3-84BF-79FFDB672839}" destId="{5ED5FEC4-F55A-4173-B752-1359EAEB9433}" srcOrd="0" destOrd="0" parTransId="{A655DAF6-DD6C-4D23-9023-F8EE0EE414D4}" sibTransId="{EF328DB9-964A-408C-BE92-5CCBC778E9DA}"/>
    <dgm:cxn modelId="{9DB8779C-35A7-4034-81D1-E9DEA6F9C01E}" type="presOf" srcId="{DB025B0E-C198-41D3-84BF-79FFDB672839}" destId="{61894949-BC94-492C-AB85-54E746D4A50B}" srcOrd="0" destOrd="0" presId="urn:microsoft.com/office/officeart/2009/3/layout/IncreasingArrowsProcess"/>
    <dgm:cxn modelId="{2E7347D4-7F11-436E-A379-727697938B05}" type="presOf" srcId="{6C12C441-C2AD-4AC0-8450-8C837C523EA7}" destId="{0D1ECC17-15E9-49C0-B89D-13A42FBEB2EF}" srcOrd="0" destOrd="0" presId="urn:microsoft.com/office/officeart/2009/3/layout/IncreasingArrowsProcess"/>
    <dgm:cxn modelId="{F8E5C688-0B89-4294-BC2D-B5FBEDEADFFA}" type="presParOf" srcId="{A0033723-B58C-4B59-AD61-03F28BCAB3E5}" destId="{052B5DA6-FB1E-4039-A6BC-A18E0C1B1989}" srcOrd="0" destOrd="0" presId="urn:microsoft.com/office/officeart/2009/3/layout/IncreasingArrowsProcess"/>
    <dgm:cxn modelId="{2D636B47-109F-4F62-ABD1-22E84C8A3B5F}" type="presParOf" srcId="{A0033723-B58C-4B59-AD61-03F28BCAB3E5}" destId="{0D1ECC17-15E9-49C0-B89D-13A42FBEB2EF}" srcOrd="1" destOrd="0" presId="urn:microsoft.com/office/officeart/2009/3/layout/IncreasingArrowsProcess"/>
    <dgm:cxn modelId="{862FFE43-292E-433F-B45E-738CB9106F47}" type="presParOf" srcId="{A0033723-B58C-4B59-AD61-03F28BCAB3E5}" destId="{33F694FB-A4CB-4FC5-8D07-5D233AB79B52}" srcOrd="2" destOrd="0" presId="urn:microsoft.com/office/officeart/2009/3/layout/IncreasingArrowsProcess"/>
    <dgm:cxn modelId="{3F6E3F38-26A0-4296-B720-E4BD881F3CF6}" type="presParOf" srcId="{A0033723-B58C-4B59-AD61-03F28BCAB3E5}" destId="{FC06842C-A1B3-4FEF-85CB-8D0DA24D8066}" srcOrd="3" destOrd="0" presId="urn:microsoft.com/office/officeart/2009/3/layout/IncreasingArrowsProcess"/>
    <dgm:cxn modelId="{8C7E6CFE-B5F9-4100-8BED-9D610F9DFB1A}" type="presParOf" srcId="{A0033723-B58C-4B59-AD61-03F28BCAB3E5}" destId="{61894949-BC94-492C-AB85-54E746D4A50B}" srcOrd="4" destOrd="0" presId="urn:microsoft.com/office/officeart/2009/3/layout/IncreasingArrowsProcess"/>
    <dgm:cxn modelId="{B3927781-AD28-41F4-BE54-497B2409596C}" type="presParOf" srcId="{A0033723-B58C-4B59-AD61-03F28BCAB3E5}" destId="{E9300649-61A9-4F30-B378-85DB3B36AD8B}"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F5CC4CE-91A4-4CDC-8403-1D553BD6F58B}" type="doc">
      <dgm:prSet loTypeId="urn:microsoft.com/office/officeart/2005/8/layout/venn1" loCatId="relationship" qsTypeId="urn:microsoft.com/office/officeart/2005/8/quickstyle/simple1" qsCatId="simple" csTypeId="urn:microsoft.com/office/officeart/2005/8/colors/accent1_2" csCatId="accent1" phldr="1"/>
      <dgm:spPr/>
      <dgm:t>
        <a:bodyPr/>
        <a:lstStyle/>
        <a:p>
          <a:endParaRPr lang="en-US"/>
        </a:p>
      </dgm:t>
    </dgm:pt>
    <dgm:pt modelId="{2F369F9F-A76F-4409-8307-AB1B70544923}">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Holistic Family Approach</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B4B43FC4-9FD9-4FF6-B010-C3C99DC7AF72}" type="parTrans" cxnId="{96F738EC-D9A1-4630-8E9B-D10026A7C9E5}">
      <dgm:prSet/>
      <dgm:spPr/>
      <dgm:t>
        <a:bodyPr/>
        <a:lstStyle/>
        <a:p>
          <a:endParaRPr lang="en-US"/>
        </a:p>
      </dgm:t>
    </dgm:pt>
    <dgm:pt modelId="{9A1D8D31-6CAA-40F3-BF96-AD83D566C6FC}" type="sibTrans" cxnId="{96F738EC-D9A1-4630-8E9B-D10026A7C9E5}">
      <dgm:prSet/>
      <dgm:spPr/>
      <dgm:t>
        <a:bodyPr/>
        <a:lstStyle/>
        <a:p>
          <a:endParaRPr lang="en-US"/>
        </a:p>
      </dgm:t>
    </dgm:pt>
    <dgm:pt modelId="{3D2B8017-32AA-4137-9405-282DEFC8550B}">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Understanding Roles and Expectations</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947EA04F-C9B9-4545-94FC-99B9AF2FACB7}" type="parTrans" cxnId="{CF2BF17D-4E8B-4940-93E1-803B3C102D03}">
      <dgm:prSet/>
      <dgm:spPr/>
      <dgm:t>
        <a:bodyPr/>
        <a:lstStyle/>
        <a:p>
          <a:endParaRPr lang="en-US"/>
        </a:p>
      </dgm:t>
    </dgm:pt>
    <dgm:pt modelId="{F78F309D-08E5-4278-B492-C85F9942EC21}" type="sibTrans" cxnId="{CF2BF17D-4E8B-4940-93E1-803B3C102D03}">
      <dgm:prSet/>
      <dgm:spPr/>
      <dgm:t>
        <a:bodyPr/>
        <a:lstStyle/>
        <a:p>
          <a:endParaRPr lang="en-US"/>
        </a:p>
      </dgm:t>
    </dgm:pt>
    <dgm:pt modelId="{05EA85BB-7BEC-486C-9480-56B62E7F102A}">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Enhanced FP Recruitment and retention</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5FBC97E6-36B2-4ADD-BCA6-71CCB2075B6D}" type="parTrans" cxnId="{979F7FC7-972C-4E55-8EC1-80A37669BE49}">
      <dgm:prSet/>
      <dgm:spPr/>
      <dgm:t>
        <a:bodyPr/>
        <a:lstStyle/>
        <a:p>
          <a:endParaRPr lang="en-US"/>
        </a:p>
      </dgm:t>
    </dgm:pt>
    <dgm:pt modelId="{A1B54A12-F55E-4F76-8738-172BC5F2D27B}" type="sibTrans" cxnId="{979F7FC7-972C-4E55-8EC1-80A37669BE49}">
      <dgm:prSet/>
      <dgm:spPr/>
      <dgm:t>
        <a:bodyPr/>
        <a:lstStyle/>
        <a:p>
          <a:endParaRPr lang="en-US"/>
        </a:p>
      </dgm:t>
    </dgm:pt>
    <dgm:pt modelId="{6322E6EF-0E15-41F9-9C31-9E21F1B4AF7E}">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Engaging in Courageous Partnerships</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3F522F8A-E2F2-445C-8E30-E989DB0C3F7E}" type="parTrans" cxnId="{4D911195-DD79-408C-BF0C-A2E6921237CD}">
      <dgm:prSet/>
      <dgm:spPr/>
      <dgm:t>
        <a:bodyPr/>
        <a:lstStyle/>
        <a:p>
          <a:endParaRPr lang="en-US"/>
        </a:p>
      </dgm:t>
    </dgm:pt>
    <dgm:pt modelId="{504DC680-A727-4BC6-8F17-546D27168F31}" type="sibTrans" cxnId="{4D911195-DD79-408C-BF0C-A2E6921237CD}">
      <dgm:prSet/>
      <dgm:spPr/>
      <dgm:t>
        <a:bodyPr/>
        <a:lstStyle/>
        <a:p>
          <a:endParaRPr lang="en-US"/>
        </a:p>
      </dgm:t>
    </dgm:pt>
    <dgm:pt modelId="{92AE3F4F-2F07-4080-99A4-AA83406AC9AA}">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Trauma Informed Systems</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B4DF3A8D-BBFC-4105-9376-B7D56FA66274}" type="parTrans" cxnId="{4B0120F3-8325-4426-882C-81FAADC535AE}">
      <dgm:prSet/>
      <dgm:spPr/>
      <dgm:t>
        <a:bodyPr/>
        <a:lstStyle/>
        <a:p>
          <a:endParaRPr lang="en-US"/>
        </a:p>
      </dgm:t>
    </dgm:pt>
    <dgm:pt modelId="{C8B75BF8-4DFE-4B14-A124-44DC75C06BA9}" type="sibTrans" cxnId="{4B0120F3-8325-4426-882C-81FAADC535AE}">
      <dgm:prSet/>
      <dgm:spPr/>
      <dgm:t>
        <a:bodyPr/>
        <a:lstStyle/>
        <a:p>
          <a:endParaRPr lang="en-US"/>
        </a:p>
      </dgm:t>
    </dgm:pt>
    <dgm:pt modelId="{353225C0-FBC5-4DFC-8AC4-9EAA1D019DDB}">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Maximizing Quality resources</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0107ED40-CE57-4858-AFCD-0E7AFB541DA1}" type="parTrans" cxnId="{D55585FD-3BD9-4B7F-AFD5-641DB1D530C3}">
      <dgm:prSet/>
      <dgm:spPr/>
      <dgm:t>
        <a:bodyPr/>
        <a:lstStyle/>
        <a:p>
          <a:endParaRPr lang="en-US"/>
        </a:p>
      </dgm:t>
    </dgm:pt>
    <dgm:pt modelId="{85F7F41A-3DEA-4441-AAA6-C4D676A7AFFF}" type="sibTrans" cxnId="{D55585FD-3BD9-4B7F-AFD5-641DB1D530C3}">
      <dgm:prSet/>
      <dgm:spPr/>
      <dgm:t>
        <a:bodyPr/>
        <a:lstStyle/>
        <a:p>
          <a:endParaRPr lang="en-US"/>
        </a:p>
      </dgm:t>
    </dgm:pt>
    <dgm:pt modelId="{CB460B11-67DA-412A-958E-CD28B0BD76C6}">
      <dgm:prSet phldrT="[Tex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Specialized FP Training</a:t>
          </a:r>
          <a:endParaRPr lang="en-US" sz="1800" b="1" dirty="0">
            <a:latin typeface="Open Sans" panose="020B0606030504020204" pitchFamily="34" charset="0"/>
            <a:ea typeface="Open Sans" panose="020B0606030504020204" pitchFamily="34" charset="0"/>
            <a:cs typeface="Open Sans" panose="020B0606030504020204" pitchFamily="34" charset="0"/>
          </a:endParaRPr>
        </a:p>
      </dgm:t>
    </dgm:pt>
    <dgm:pt modelId="{55AFBA58-F7DD-4D2A-B2C7-C8C697BA69D7}" type="parTrans" cxnId="{5C0B4453-BD56-47AF-8A4E-94D87507D744}">
      <dgm:prSet/>
      <dgm:spPr/>
      <dgm:t>
        <a:bodyPr/>
        <a:lstStyle/>
        <a:p>
          <a:endParaRPr lang="en-US"/>
        </a:p>
      </dgm:t>
    </dgm:pt>
    <dgm:pt modelId="{3C2E57A9-A772-498E-AE4E-680D296CB78D}" type="sibTrans" cxnId="{5C0B4453-BD56-47AF-8A4E-94D87507D744}">
      <dgm:prSet/>
      <dgm:spPr/>
      <dgm:t>
        <a:bodyPr/>
        <a:lstStyle/>
        <a:p>
          <a:endParaRPr lang="en-US"/>
        </a:p>
      </dgm:t>
    </dgm:pt>
    <dgm:pt modelId="{A7772745-D8F6-480D-90C4-A3AC06414D6A}" type="pres">
      <dgm:prSet presAssocID="{EF5CC4CE-91A4-4CDC-8403-1D553BD6F58B}" presName="compositeShape" presStyleCnt="0">
        <dgm:presLayoutVars>
          <dgm:chMax val="7"/>
          <dgm:dir/>
          <dgm:resizeHandles val="exact"/>
        </dgm:presLayoutVars>
      </dgm:prSet>
      <dgm:spPr/>
      <dgm:t>
        <a:bodyPr/>
        <a:lstStyle/>
        <a:p>
          <a:endParaRPr lang="en-US"/>
        </a:p>
      </dgm:t>
    </dgm:pt>
    <dgm:pt modelId="{2CE2D156-F7C8-4959-A614-CA333961CA28}" type="pres">
      <dgm:prSet presAssocID="{2F369F9F-A76F-4409-8307-AB1B70544923}" presName="circ1" presStyleLbl="vennNode1" presStyleIdx="0" presStyleCnt="7"/>
      <dgm:spPr/>
    </dgm:pt>
    <dgm:pt modelId="{6B4CE019-0B59-4981-B08A-0E2614188EA1}" type="pres">
      <dgm:prSet presAssocID="{2F369F9F-A76F-4409-8307-AB1B70544923}" presName="circ1Tx" presStyleLbl="revTx" presStyleIdx="0" presStyleCnt="0">
        <dgm:presLayoutVars>
          <dgm:chMax val="0"/>
          <dgm:chPref val="0"/>
          <dgm:bulletEnabled val="1"/>
        </dgm:presLayoutVars>
      </dgm:prSet>
      <dgm:spPr/>
      <dgm:t>
        <a:bodyPr/>
        <a:lstStyle/>
        <a:p>
          <a:endParaRPr lang="en-US"/>
        </a:p>
      </dgm:t>
    </dgm:pt>
    <dgm:pt modelId="{F4C3DB0F-C30A-44CB-8BE6-476DCBC01ED8}" type="pres">
      <dgm:prSet presAssocID="{353225C0-FBC5-4DFC-8AC4-9EAA1D019DDB}" presName="circ2" presStyleLbl="vennNode1" presStyleIdx="1" presStyleCnt="7"/>
      <dgm:spPr/>
    </dgm:pt>
    <dgm:pt modelId="{E97433BA-AC21-4530-8A9A-EB980B6576B6}" type="pres">
      <dgm:prSet presAssocID="{353225C0-FBC5-4DFC-8AC4-9EAA1D019DDB}" presName="circ2Tx" presStyleLbl="revTx" presStyleIdx="0" presStyleCnt="0">
        <dgm:presLayoutVars>
          <dgm:chMax val="0"/>
          <dgm:chPref val="0"/>
          <dgm:bulletEnabled val="1"/>
        </dgm:presLayoutVars>
      </dgm:prSet>
      <dgm:spPr/>
      <dgm:t>
        <a:bodyPr/>
        <a:lstStyle/>
        <a:p>
          <a:endParaRPr lang="en-US"/>
        </a:p>
      </dgm:t>
    </dgm:pt>
    <dgm:pt modelId="{AEAB5F66-63D8-4571-B5B0-5B04C99E6CCE}" type="pres">
      <dgm:prSet presAssocID="{3D2B8017-32AA-4137-9405-282DEFC8550B}" presName="circ3" presStyleLbl="vennNode1" presStyleIdx="2" presStyleCnt="7"/>
      <dgm:spPr/>
    </dgm:pt>
    <dgm:pt modelId="{A786272A-F617-4B31-B2AA-1F5DB02C9806}" type="pres">
      <dgm:prSet presAssocID="{3D2B8017-32AA-4137-9405-282DEFC8550B}" presName="circ3Tx" presStyleLbl="revTx" presStyleIdx="0" presStyleCnt="0">
        <dgm:presLayoutVars>
          <dgm:chMax val="0"/>
          <dgm:chPref val="0"/>
          <dgm:bulletEnabled val="1"/>
        </dgm:presLayoutVars>
      </dgm:prSet>
      <dgm:spPr/>
      <dgm:t>
        <a:bodyPr/>
        <a:lstStyle/>
        <a:p>
          <a:endParaRPr lang="en-US"/>
        </a:p>
      </dgm:t>
    </dgm:pt>
    <dgm:pt modelId="{0A70BBBF-79EE-44B4-A429-ACF23F310ABB}" type="pres">
      <dgm:prSet presAssocID="{05EA85BB-7BEC-486C-9480-56B62E7F102A}" presName="circ4" presStyleLbl="vennNode1" presStyleIdx="3" presStyleCnt="7"/>
      <dgm:spPr/>
    </dgm:pt>
    <dgm:pt modelId="{EB9B8FCC-06D0-4ACF-BB7A-D7B762C2DE35}" type="pres">
      <dgm:prSet presAssocID="{05EA85BB-7BEC-486C-9480-56B62E7F102A}" presName="circ4Tx" presStyleLbl="revTx" presStyleIdx="0" presStyleCnt="0">
        <dgm:presLayoutVars>
          <dgm:chMax val="0"/>
          <dgm:chPref val="0"/>
          <dgm:bulletEnabled val="1"/>
        </dgm:presLayoutVars>
      </dgm:prSet>
      <dgm:spPr/>
      <dgm:t>
        <a:bodyPr/>
        <a:lstStyle/>
        <a:p>
          <a:endParaRPr lang="en-US"/>
        </a:p>
      </dgm:t>
    </dgm:pt>
    <dgm:pt modelId="{B257854B-B559-4BE8-90F9-FD7328CF36A1}" type="pres">
      <dgm:prSet presAssocID="{6322E6EF-0E15-41F9-9C31-9E21F1B4AF7E}" presName="circ5" presStyleLbl="vennNode1" presStyleIdx="4" presStyleCnt="7"/>
      <dgm:spPr/>
    </dgm:pt>
    <dgm:pt modelId="{8C116B11-AC8E-4529-8E07-19043DF70082}" type="pres">
      <dgm:prSet presAssocID="{6322E6EF-0E15-41F9-9C31-9E21F1B4AF7E}" presName="circ5Tx" presStyleLbl="revTx" presStyleIdx="0" presStyleCnt="0">
        <dgm:presLayoutVars>
          <dgm:chMax val="0"/>
          <dgm:chPref val="0"/>
          <dgm:bulletEnabled val="1"/>
        </dgm:presLayoutVars>
      </dgm:prSet>
      <dgm:spPr/>
      <dgm:t>
        <a:bodyPr/>
        <a:lstStyle/>
        <a:p>
          <a:endParaRPr lang="en-US"/>
        </a:p>
      </dgm:t>
    </dgm:pt>
    <dgm:pt modelId="{F9025779-AC4E-40A1-8E04-CB325AF71FD6}" type="pres">
      <dgm:prSet presAssocID="{92AE3F4F-2F07-4080-99A4-AA83406AC9AA}" presName="circ6" presStyleLbl="vennNode1" presStyleIdx="5" presStyleCnt="7"/>
      <dgm:spPr/>
    </dgm:pt>
    <dgm:pt modelId="{65625152-FEC3-4839-9898-EB5E0FC24EE2}" type="pres">
      <dgm:prSet presAssocID="{92AE3F4F-2F07-4080-99A4-AA83406AC9AA}" presName="circ6Tx" presStyleLbl="revTx" presStyleIdx="0" presStyleCnt="0">
        <dgm:presLayoutVars>
          <dgm:chMax val="0"/>
          <dgm:chPref val="0"/>
          <dgm:bulletEnabled val="1"/>
        </dgm:presLayoutVars>
      </dgm:prSet>
      <dgm:spPr/>
      <dgm:t>
        <a:bodyPr/>
        <a:lstStyle/>
        <a:p>
          <a:endParaRPr lang="en-US"/>
        </a:p>
      </dgm:t>
    </dgm:pt>
    <dgm:pt modelId="{F8EA9778-A7D1-4E97-A5D7-EE18747D8960}" type="pres">
      <dgm:prSet presAssocID="{CB460B11-67DA-412A-958E-CD28B0BD76C6}" presName="circ7" presStyleLbl="vennNode1" presStyleIdx="6" presStyleCnt="7"/>
      <dgm:spPr/>
    </dgm:pt>
    <dgm:pt modelId="{ED100EBE-6BE9-43F3-AFB0-57A04D53FA31}" type="pres">
      <dgm:prSet presAssocID="{CB460B11-67DA-412A-958E-CD28B0BD76C6}" presName="circ7Tx" presStyleLbl="revTx" presStyleIdx="0" presStyleCnt="0">
        <dgm:presLayoutVars>
          <dgm:chMax val="0"/>
          <dgm:chPref val="0"/>
          <dgm:bulletEnabled val="1"/>
        </dgm:presLayoutVars>
      </dgm:prSet>
      <dgm:spPr/>
      <dgm:t>
        <a:bodyPr/>
        <a:lstStyle/>
        <a:p>
          <a:endParaRPr lang="en-US"/>
        </a:p>
      </dgm:t>
    </dgm:pt>
  </dgm:ptLst>
  <dgm:cxnLst>
    <dgm:cxn modelId="{B48BFEBC-327A-4883-AF61-A30E3908BF2E}" type="presOf" srcId="{3D2B8017-32AA-4137-9405-282DEFC8550B}" destId="{A786272A-F617-4B31-B2AA-1F5DB02C9806}" srcOrd="0" destOrd="0" presId="urn:microsoft.com/office/officeart/2005/8/layout/venn1"/>
    <dgm:cxn modelId="{CF2BF17D-4E8B-4940-93E1-803B3C102D03}" srcId="{EF5CC4CE-91A4-4CDC-8403-1D553BD6F58B}" destId="{3D2B8017-32AA-4137-9405-282DEFC8550B}" srcOrd="2" destOrd="0" parTransId="{947EA04F-C9B9-4545-94FC-99B9AF2FACB7}" sibTransId="{F78F309D-08E5-4278-B492-C85F9942EC21}"/>
    <dgm:cxn modelId="{83A843DC-82E9-4EF1-85A1-1F6E1DA85ACD}" type="presOf" srcId="{CB460B11-67DA-412A-958E-CD28B0BD76C6}" destId="{ED100EBE-6BE9-43F3-AFB0-57A04D53FA31}" srcOrd="0" destOrd="0" presId="urn:microsoft.com/office/officeart/2005/8/layout/venn1"/>
    <dgm:cxn modelId="{4B0120F3-8325-4426-882C-81FAADC535AE}" srcId="{EF5CC4CE-91A4-4CDC-8403-1D553BD6F58B}" destId="{92AE3F4F-2F07-4080-99A4-AA83406AC9AA}" srcOrd="5" destOrd="0" parTransId="{B4DF3A8D-BBFC-4105-9376-B7D56FA66274}" sibTransId="{C8B75BF8-4DFE-4B14-A124-44DC75C06BA9}"/>
    <dgm:cxn modelId="{32628624-49A4-485B-9709-F5C99F3B5D7D}" type="presOf" srcId="{2F369F9F-A76F-4409-8307-AB1B70544923}" destId="{6B4CE019-0B59-4981-B08A-0E2614188EA1}" srcOrd="0" destOrd="0" presId="urn:microsoft.com/office/officeart/2005/8/layout/venn1"/>
    <dgm:cxn modelId="{979F7FC7-972C-4E55-8EC1-80A37669BE49}" srcId="{EF5CC4CE-91A4-4CDC-8403-1D553BD6F58B}" destId="{05EA85BB-7BEC-486C-9480-56B62E7F102A}" srcOrd="3" destOrd="0" parTransId="{5FBC97E6-36B2-4ADD-BCA6-71CCB2075B6D}" sibTransId="{A1B54A12-F55E-4F76-8738-172BC5F2D27B}"/>
    <dgm:cxn modelId="{4278A9C2-0EC3-4172-B2A7-5BB87F47AA16}" type="presOf" srcId="{353225C0-FBC5-4DFC-8AC4-9EAA1D019DDB}" destId="{E97433BA-AC21-4530-8A9A-EB980B6576B6}" srcOrd="0" destOrd="0" presId="urn:microsoft.com/office/officeart/2005/8/layout/venn1"/>
    <dgm:cxn modelId="{06FFAB2A-96C6-4E13-9A3B-0A476A3424DB}" type="presOf" srcId="{EF5CC4CE-91A4-4CDC-8403-1D553BD6F58B}" destId="{A7772745-D8F6-480D-90C4-A3AC06414D6A}" srcOrd="0" destOrd="0" presId="urn:microsoft.com/office/officeart/2005/8/layout/venn1"/>
    <dgm:cxn modelId="{1E46F42E-1024-4238-B0DA-36834357D247}" type="presOf" srcId="{05EA85BB-7BEC-486C-9480-56B62E7F102A}" destId="{EB9B8FCC-06D0-4ACF-BB7A-D7B762C2DE35}" srcOrd="0" destOrd="0" presId="urn:microsoft.com/office/officeart/2005/8/layout/venn1"/>
    <dgm:cxn modelId="{5C0B4453-BD56-47AF-8A4E-94D87507D744}" srcId="{EF5CC4CE-91A4-4CDC-8403-1D553BD6F58B}" destId="{CB460B11-67DA-412A-958E-CD28B0BD76C6}" srcOrd="6" destOrd="0" parTransId="{55AFBA58-F7DD-4D2A-B2C7-C8C697BA69D7}" sibTransId="{3C2E57A9-A772-498E-AE4E-680D296CB78D}"/>
    <dgm:cxn modelId="{835EF97C-999B-4F4E-93AB-2212172B6E39}" type="presOf" srcId="{6322E6EF-0E15-41F9-9C31-9E21F1B4AF7E}" destId="{8C116B11-AC8E-4529-8E07-19043DF70082}" srcOrd="0" destOrd="0" presId="urn:microsoft.com/office/officeart/2005/8/layout/venn1"/>
    <dgm:cxn modelId="{5A14FCE4-D3AD-4BB8-AAFE-8840F7B959A5}" type="presOf" srcId="{92AE3F4F-2F07-4080-99A4-AA83406AC9AA}" destId="{65625152-FEC3-4839-9898-EB5E0FC24EE2}" srcOrd="0" destOrd="0" presId="urn:microsoft.com/office/officeart/2005/8/layout/venn1"/>
    <dgm:cxn modelId="{4D911195-DD79-408C-BF0C-A2E6921237CD}" srcId="{EF5CC4CE-91A4-4CDC-8403-1D553BD6F58B}" destId="{6322E6EF-0E15-41F9-9C31-9E21F1B4AF7E}" srcOrd="4" destOrd="0" parTransId="{3F522F8A-E2F2-445C-8E30-E989DB0C3F7E}" sibTransId="{504DC680-A727-4BC6-8F17-546D27168F31}"/>
    <dgm:cxn modelId="{96F738EC-D9A1-4630-8E9B-D10026A7C9E5}" srcId="{EF5CC4CE-91A4-4CDC-8403-1D553BD6F58B}" destId="{2F369F9F-A76F-4409-8307-AB1B70544923}" srcOrd="0" destOrd="0" parTransId="{B4B43FC4-9FD9-4FF6-B010-C3C99DC7AF72}" sibTransId="{9A1D8D31-6CAA-40F3-BF96-AD83D566C6FC}"/>
    <dgm:cxn modelId="{D55585FD-3BD9-4B7F-AFD5-641DB1D530C3}" srcId="{EF5CC4CE-91A4-4CDC-8403-1D553BD6F58B}" destId="{353225C0-FBC5-4DFC-8AC4-9EAA1D019DDB}" srcOrd="1" destOrd="0" parTransId="{0107ED40-CE57-4858-AFCD-0E7AFB541DA1}" sibTransId="{85F7F41A-3DEA-4441-AAA6-C4D676A7AFFF}"/>
    <dgm:cxn modelId="{7E2DAC89-28D1-46E3-AB9B-70CB36F288A6}" type="presParOf" srcId="{A7772745-D8F6-480D-90C4-A3AC06414D6A}" destId="{2CE2D156-F7C8-4959-A614-CA333961CA28}" srcOrd="0" destOrd="0" presId="urn:microsoft.com/office/officeart/2005/8/layout/venn1"/>
    <dgm:cxn modelId="{FD3B78E0-E9EA-493C-AC9E-FAD46A949873}" type="presParOf" srcId="{A7772745-D8F6-480D-90C4-A3AC06414D6A}" destId="{6B4CE019-0B59-4981-B08A-0E2614188EA1}" srcOrd="1" destOrd="0" presId="urn:microsoft.com/office/officeart/2005/8/layout/venn1"/>
    <dgm:cxn modelId="{035447C1-B413-4B44-BFD1-031FB56D55DB}" type="presParOf" srcId="{A7772745-D8F6-480D-90C4-A3AC06414D6A}" destId="{F4C3DB0F-C30A-44CB-8BE6-476DCBC01ED8}" srcOrd="2" destOrd="0" presId="urn:microsoft.com/office/officeart/2005/8/layout/venn1"/>
    <dgm:cxn modelId="{975D3D68-2493-40BC-91D7-6A343A84DF03}" type="presParOf" srcId="{A7772745-D8F6-480D-90C4-A3AC06414D6A}" destId="{E97433BA-AC21-4530-8A9A-EB980B6576B6}" srcOrd="3" destOrd="0" presId="urn:microsoft.com/office/officeart/2005/8/layout/venn1"/>
    <dgm:cxn modelId="{6BC3B0D0-E275-4D07-8500-B57A75472C70}" type="presParOf" srcId="{A7772745-D8F6-480D-90C4-A3AC06414D6A}" destId="{AEAB5F66-63D8-4571-B5B0-5B04C99E6CCE}" srcOrd="4" destOrd="0" presId="urn:microsoft.com/office/officeart/2005/8/layout/venn1"/>
    <dgm:cxn modelId="{449300A7-87FA-4E33-A365-2FCADDCAEDB4}" type="presParOf" srcId="{A7772745-D8F6-480D-90C4-A3AC06414D6A}" destId="{A786272A-F617-4B31-B2AA-1F5DB02C9806}" srcOrd="5" destOrd="0" presId="urn:microsoft.com/office/officeart/2005/8/layout/venn1"/>
    <dgm:cxn modelId="{7745C100-DD52-4E80-A851-C55A6A866C4B}" type="presParOf" srcId="{A7772745-D8F6-480D-90C4-A3AC06414D6A}" destId="{0A70BBBF-79EE-44B4-A429-ACF23F310ABB}" srcOrd="6" destOrd="0" presId="urn:microsoft.com/office/officeart/2005/8/layout/venn1"/>
    <dgm:cxn modelId="{69BC3241-154C-4639-977F-F6DC33D12523}" type="presParOf" srcId="{A7772745-D8F6-480D-90C4-A3AC06414D6A}" destId="{EB9B8FCC-06D0-4ACF-BB7A-D7B762C2DE35}" srcOrd="7" destOrd="0" presId="urn:microsoft.com/office/officeart/2005/8/layout/venn1"/>
    <dgm:cxn modelId="{D355F8D0-30E2-4941-B7A5-6DE43857BA23}" type="presParOf" srcId="{A7772745-D8F6-480D-90C4-A3AC06414D6A}" destId="{B257854B-B559-4BE8-90F9-FD7328CF36A1}" srcOrd="8" destOrd="0" presId="urn:microsoft.com/office/officeart/2005/8/layout/venn1"/>
    <dgm:cxn modelId="{EB363A58-C943-4C3B-8D5D-3DEC096ED911}" type="presParOf" srcId="{A7772745-D8F6-480D-90C4-A3AC06414D6A}" destId="{8C116B11-AC8E-4529-8E07-19043DF70082}" srcOrd="9" destOrd="0" presId="urn:microsoft.com/office/officeart/2005/8/layout/venn1"/>
    <dgm:cxn modelId="{45F98939-A746-4C23-9994-FCB7D2312D17}" type="presParOf" srcId="{A7772745-D8F6-480D-90C4-A3AC06414D6A}" destId="{F9025779-AC4E-40A1-8E04-CB325AF71FD6}" srcOrd="10" destOrd="0" presId="urn:microsoft.com/office/officeart/2005/8/layout/venn1"/>
    <dgm:cxn modelId="{73A1F90B-DE58-4BC7-9B7E-83607F99A82D}" type="presParOf" srcId="{A7772745-D8F6-480D-90C4-A3AC06414D6A}" destId="{65625152-FEC3-4839-9898-EB5E0FC24EE2}" srcOrd="11" destOrd="0" presId="urn:microsoft.com/office/officeart/2005/8/layout/venn1"/>
    <dgm:cxn modelId="{51AC66F2-C60E-457C-B68B-329766DC11EC}" type="presParOf" srcId="{A7772745-D8F6-480D-90C4-A3AC06414D6A}" destId="{F8EA9778-A7D1-4E97-A5D7-EE18747D8960}" srcOrd="12" destOrd="0" presId="urn:microsoft.com/office/officeart/2005/8/layout/venn1"/>
    <dgm:cxn modelId="{ED3C6D88-6194-4AD1-877E-A410F1B4EA47}" type="presParOf" srcId="{A7772745-D8F6-480D-90C4-A3AC06414D6A}" destId="{ED100EBE-6BE9-43F3-AFB0-57A04D53FA31}"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C86C810-6A9E-476F-936D-DAC720634483}"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en-US"/>
        </a:p>
      </dgm:t>
    </dgm:pt>
    <dgm:pt modelId="{DE06EBA2-3B50-4AF4-8935-4B75CE997110}">
      <dgm:prSet custT="1"/>
      <dgm:spPr/>
      <dgm:t>
        <a:bodyPr/>
        <a:lstStyle/>
        <a:p>
          <a:r>
            <a:rPr lang="en-US" sz="1600" b="1" dirty="0" smtClean="0">
              <a:latin typeface="Open Sans" panose="020B0606030504020204" pitchFamily="34" charset="0"/>
              <a:ea typeface="Open Sans" panose="020B0606030504020204" pitchFamily="34" charset="0"/>
              <a:cs typeface="Open Sans" panose="020B0606030504020204" pitchFamily="34" charset="0"/>
            </a:rPr>
            <a:t>Incorporated information in new protocol re: utilizing Bio Family and Kin as Respite Option</a:t>
          </a:r>
        </a:p>
      </dgm:t>
    </dgm:pt>
    <dgm:pt modelId="{E39D42AA-C7AE-4D86-8A77-8D829993B67E}" type="parTrans" cxnId="{AD6413AB-BD7A-4DBC-9B25-49546B51DF4A}">
      <dgm:prSet/>
      <dgm:spPr/>
      <dgm:t>
        <a:bodyPr/>
        <a:lstStyle/>
        <a:p>
          <a:endParaRPr lang="en-US"/>
        </a:p>
      </dgm:t>
    </dgm:pt>
    <dgm:pt modelId="{5DF23A74-2312-4032-A944-9C5E4655D890}" type="sibTrans" cxnId="{AD6413AB-BD7A-4DBC-9B25-49546B51DF4A}">
      <dgm:prSet/>
      <dgm:spPr/>
      <dgm:t>
        <a:bodyPr/>
        <a:lstStyle/>
        <a:p>
          <a:endParaRPr lang="en-US"/>
        </a:p>
      </dgm:t>
    </dgm:pt>
    <dgm:pt modelId="{B70BAD96-BF06-4F1A-868F-9482F8FD724E}">
      <dgm:prSet custT="1"/>
      <dgm:spPr/>
      <dgm:t>
        <a:bodyPr/>
        <a:lstStyle/>
        <a:p>
          <a:r>
            <a:rPr lang="en-US" sz="1600" b="1" dirty="0" smtClean="0">
              <a:latin typeface="Open Sans" panose="020B0606030504020204" pitchFamily="34" charset="0"/>
              <a:ea typeface="Open Sans" panose="020B0606030504020204" pitchFamily="34" charset="0"/>
              <a:cs typeface="Open Sans" panose="020B0606030504020204" pitchFamily="34" charset="0"/>
            </a:rPr>
            <a:t>KEEP and CORE Training to provide support to Foster Parents</a:t>
          </a:r>
        </a:p>
      </dgm:t>
    </dgm:pt>
    <dgm:pt modelId="{AAFBDCF4-F461-47CC-BD19-AB57DF4D6BD3}" type="parTrans" cxnId="{E8B8CD40-2902-4709-94BD-772CD4CD6E95}">
      <dgm:prSet/>
      <dgm:spPr/>
      <dgm:t>
        <a:bodyPr/>
        <a:lstStyle/>
        <a:p>
          <a:endParaRPr lang="en-US"/>
        </a:p>
      </dgm:t>
    </dgm:pt>
    <dgm:pt modelId="{6FA400CD-E54E-40FB-B37B-66EA8E0EDF5C}" type="sibTrans" cxnId="{E8B8CD40-2902-4709-94BD-772CD4CD6E95}">
      <dgm:prSet/>
      <dgm:spPr/>
      <dgm:t>
        <a:bodyPr/>
        <a:lstStyle/>
        <a:p>
          <a:endParaRPr lang="en-US"/>
        </a:p>
      </dgm:t>
    </dgm:pt>
    <dgm:pt modelId="{4ABCF14F-2D73-4412-ADD0-3FF94A155C64}">
      <dgm:prSet custT="1"/>
      <dgm:spPr/>
      <dgm:t>
        <a:bodyPr/>
        <a:lstStyle/>
        <a:p>
          <a:r>
            <a:rPr lang="en-US" sz="1600" b="1" dirty="0" smtClean="0">
              <a:latin typeface="Open Sans" panose="020B0606030504020204" pitchFamily="34" charset="0"/>
              <a:ea typeface="Open Sans" panose="020B0606030504020204" pitchFamily="34" charset="0"/>
              <a:cs typeface="Open Sans" panose="020B0606030504020204" pitchFamily="34" charset="0"/>
            </a:rPr>
            <a:t>Guideline developed for Foster Parents on utilization of Respite</a:t>
          </a:r>
        </a:p>
      </dgm:t>
    </dgm:pt>
    <dgm:pt modelId="{320277E8-2C47-4E94-9201-F963444E33BC}" type="parTrans" cxnId="{39FF9945-5434-47A0-A6C1-77A3C2A85A63}">
      <dgm:prSet/>
      <dgm:spPr/>
      <dgm:t>
        <a:bodyPr/>
        <a:lstStyle/>
        <a:p>
          <a:endParaRPr lang="en-US"/>
        </a:p>
      </dgm:t>
    </dgm:pt>
    <dgm:pt modelId="{C78FF300-74F4-4BB7-A0F6-CC8965C2C4A8}" type="sibTrans" cxnId="{39FF9945-5434-47A0-A6C1-77A3C2A85A63}">
      <dgm:prSet/>
      <dgm:spPr/>
      <dgm:t>
        <a:bodyPr/>
        <a:lstStyle/>
        <a:p>
          <a:endParaRPr lang="en-US"/>
        </a:p>
      </dgm:t>
    </dgm:pt>
    <dgm:pt modelId="{CC7198F7-BEBB-4DBD-AFDA-FF11543AC956}">
      <dgm:prSet custT="1"/>
      <dgm:spPr/>
      <dgm:t>
        <a:bodyPr/>
        <a:lstStyle/>
        <a:p>
          <a:r>
            <a:rPr lang="en-US" sz="1800" b="1" dirty="0" smtClean="0">
              <a:latin typeface="Open Sans" panose="020B0606030504020204" pitchFamily="34" charset="0"/>
              <a:ea typeface="Open Sans" panose="020B0606030504020204" pitchFamily="34" charset="0"/>
              <a:cs typeface="Open Sans" panose="020B0606030504020204" pitchFamily="34" charset="0"/>
            </a:rPr>
            <a:t>Training was implemented on the new respite protocol</a:t>
          </a:r>
        </a:p>
      </dgm:t>
    </dgm:pt>
    <dgm:pt modelId="{1FCF7B92-BB85-4943-9113-F0B11EBE72A3}" type="parTrans" cxnId="{3766DFE7-4487-4995-8216-2B6D45A9B278}">
      <dgm:prSet/>
      <dgm:spPr/>
      <dgm:t>
        <a:bodyPr/>
        <a:lstStyle/>
        <a:p>
          <a:endParaRPr lang="en-US"/>
        </a:p>
      </dgm:t>
    </dgm:pt>
    <dgm:pt modelId="{70981C4F-FE39-4BC4-8B55-7B74A3ECA1CD}" type="sibTrans" cxnId="{3766DFE7-4487-4995-8216-2B6D45A9B278}">
      <dgm:prSet/>
      <dgm:spPr/>
      <dgm:t>
        <a:bodyPr/>
        <a:lstStyle/>
        <a:p>
          <a:endParaRPr lang="en-US"/>
        </a:p>
      </dgm:t>
    </dgm:pt>
    <dgm:pt modelId="{B4109BD9-AC82-4291-B14D-90A2AD457E95}">
      <dgm:prSet custT="1"/>
      <dgm:spPr/>
      <dgm:t>
        <a:bodyPr/>
        <a:lstStyle/>
        <a:p>
          <a:r>
            <a:rPr lang="en-US" sz="1600" b="1" dirty="0" smtClean="0">
              <a:latin typeface="Open Sans" panose="020B0606030504020204" pitchFamily="34" charset="0"/>
              <a:ea typeface="Open Sans" panose="020B0606030504020204" pitchFamily="34" charset="0"/>
              <a:cs typeface="Open Sans" panose="020B0606030504020204" pitchFamily="34" charset="0"/>
            </a:rPr>
            <a:t>This training addresses our first goal</a:t>
          </a:r>
        </a:p>
      </dgm:t>
    </dgm:pt>
    <dgm:pt modelId="{3E31DAD9-0288-413A-B993-6920D9B6C332}" type="parTrans" cxnId="{8266FDA3-1E87-4FE6-9A37-34578056B368}">
      <dgm:prSet/>
      <dgm:spPr/>
      <dgm:t>
        <a:bodyPr/>
        <a:lstStyle/>
        <a:p>
          <a:endParaRPr lang="en-US"/>
        </a:p>
      </dgm:t>
    </dgm:pt>
    <dgm:pt modelId="{7CEE8A0B-6B82-4D0A-A81F-7D331CF51E0E}" type="sibTrans" cxnId="{8266FDA3-1E87-4FE6-9A37-34578056B368}">
      <dgm:prSet/>
      <dgm:spPr/>
      <dgm:t>
        <a:bodyPr/>
        <a:lstStyle/>
        <a:p>
          <a:endParaRPr lang="en-US"/>
        </a:p>
      </dgm:t>
    </dgm:pt>
    <dgm:pt modelId="{487CB3E6-13E9-4C29-B55C-0D71C069BA2B}">
      <dgm:prSet custT="1"/>
      <dgm:spPr/>
      <dgm:t>
        <a:bodyPr/>
        <a:lstStyle/>
        <a:p>
          <a:r>
            <a:rPr lang="en-US" sz="1600" b="1" dirty="0" smtClean="0">
              <a:latin typeface="Open Sans" panose="020B0606030504020204" pitchFamily="34" charset="0"/>
              <a:ea typeface="Open Sans" panose="020B0606030504020204" pitchFamily="34" charset="0"/>
              <a:cs typeface="Open Sans" panose="020B0606030504020204" pitchFamily="34" charset="0"/>
            </a:rPr>
            <a:t>Increase in trauma informed trainings for Foster Parents</a:t>
          </a:r>
        </a:p>
      </dgm:t>
    </dgm:pt>
    <dgm:pt modelId="{221C5436-94C5-4286-BCB4-6F971A707902}" type="parTrans" cxnId="{33EC5655-B2F3-4263-9C98-E44F25996781}">
      <dgm:prSet/>
      <dgm:spPr/>
      <dgm:t>
        <a:bodyPr/>
        <a:lstStyle/>
        <a:p>
          <a:endParaRPr lang="en-US"/>
        </a:p>
      </dgm:t>
    </dgm:pt>
    <dgm:pt modelId="{D9A52276-B949-4138-90DC-5AE71F20ED85}" type="sibTrans" cxnId="{33EC5655-B2F3-4263-9C98-E44F25996781}">
      <dgm:prSet/>
      <dgm:spPr/>
      <dgm:t>
        <a:bodyPr/>
        <a:lstStyle/>
        <a:p>
          <a:endParaRPr lang="en-US"/>
        </a:p>
      </dgm:t>
    </dgm:pt>
    <dgm:pt modelId="{1E1F2AA7-2A67-4045-8C3D-59111D1197B6}">
      <dgm:prSet custT="1"/>
      <dgm:spPr/>
      <dgm:t>
        <a:bodyPr/>
        <a:lstStyle/>
        <a:p>
          <a:r>
            <a:rPr lang="en-US" sz="1600" b="1" dirty="0" smtClean="0">
              <a:latin typeface="Open Sans" panose="020B0606030504020204" pitchFamily="34" charset="0"/>
              <a:ea typeface="Open Sans" panose="020B0606030504020204" pitchFamily="34" charset="0"/>
              <a:cs typeface="Open Sans" panose="020B0606030504020204" pitchFamily="34" charset="0"/>
            </a:rPr>
            <a:t>Assessment Integration</a:t>
          </a:r>
        </a:p>
      </dgm:t>
    </dgm:pt>
    <dgm:pt modelId="{5759AEC8-38F7-425C-B217-433997AB9639}" type="parTrans" cxnId="{4FF90778-BAF8-4D15-9539-9CA26DA9C601}">
      <dgm:prSet/>
      <dgm:spPr/>
      <dgm:t>
        <a:bodyPr/>
        <a:lstStyle/>
        <a:p>
          <a:endParaRPr lang="en-US"/>
        </a:p>
      </dgm:t>
    </dgm:pt>
    <dgm:pt modelId="{5AEC64F6-C36A-4946-97AC-5C15496FD312}" type="sibTrans" cxnId="{4FF90778-BAF8-4D15-9539-9CA26DA9C601}">
      <dgm:prSet/>
      <dgm:spPr/>
      <dgm:t>
        <a:bodyPr/>
        <a:lstStyle/>
        <a:p>
          <a:endParaRPr lang="en-US"/>
        </a:p>
      </dgm:t>
    </dgm:pt>
    <dgm:pt modelId="{7080806A-4BDA-4C7F-B989-2E63DD56C2FC}">
      <dgm:prSet custT="1"/>
      <dgm:spPr/>
      <dgm:t>
        <a:bodyPr/>
        <a:lstStyle/>
        <a:p>
          <a:r>
            <a:rPr lang="en-US" sz="1200" b="1" dirty="0" smtClean="0">
              <a:latin typeface="Open Sans" panose="020B0606030504020204" pitchFamily="34" charset="0"/>
              <a:ea typeface="Open Sans" panose="020B0606030504020204" pitchFamily="34" charset="0"/>
              <a:cs typeface="Open Sans" panose="020B0606030504020204" pitchFamily="34" charset="0"/>
            </a:rPr>
            <a:t>Work group to create for a Self-Care Plan</a:t>
          </a:r>
        </a:p>
      </dgm:t>
    </dgm:pt>
    <dgm:pt modelId="{2A2031BF-501B-42F8-B859-482EA9F17B6B}" type="parTrans" cxnId="{C7FDA578-2EF6-4AD2-A79E-51C3417F5118}">
      <dgm:prSet/>
      <dgm:spPr/>
      <dgm:t>
        <a:bodyPr/>
        <a:lstStyle/>
        <a:p>
          <a:endParaRPr lang="en-US"/>
        </a:p>
      </dgm:t>
    </dgm:pt>
    <dgm:pt modelId="{BA849972-5F8C-431B-85F5-97543F77C5CA}" type="sibTrans" cxnId="{C7FDA578-2EF6-4AD2-A79E-51C3417F5118}">
      <dgm:prSet/>
      <dgm:spPr/>
      <dgm:t>
        <a:bodyPr/>
        <a:lstStyle/>
        <a:p>
          <a:endParaRPr lang="en-US"/>
        </a:p>
      </dgm:t>
    </dgm:pt>
    <dgm:pt modelId="{DB13D88B-9C4A-4EA7-8597-1EB11D7907F2}">
      <dgm:prSet custT="1"/>
      <dgm:spPr/>
      <dgm:t>
        <a:bodyPr/>
        <a:lstStyle/>
        <a:p>
          <a:r>
            <a:rPr lang="en-US" sz="1200" b="1" dirty="0" smtClean="0">
              <a:latin typeface="Open Sans" panose="020B0606030504020204" pitchFamily="34" charset="0"/>
              <a:ea typeface="Open Sans" panose="020B0606030504020204" pitchFamily="34" charset="0"/>
              <a:cs typeface="Open Sans" panose="020B0606030504020204" pitchFamily="34" charset="0"/>
            </a:rPr>
            <a:t>Training modules for Self-Care for Foster Parents</a:t>
          </a:r>
        </a:p>
      </dgm:t>
    </dgm:pt>
    <dgm:pt modelId="{2575B30F-7C50-4032-914F-27D618836216}" type="parTrans" cxnId="{7EB1D925-AFE3-4A58-BF2E-B145739204DA}">
      <dgm:prSet/>
      <dgm:spPr/>
      <dgm:t>
        <a:bodyPr/>
        <a:lstStyle/>
        <a:p>
          <a:endParaRPr lang="en-US"/>
        </a:p>
      </dgm:t>
    </dgm:pt>
    <dgm:pt modelId="{F892B26D-33BF-41C1-8EE9-5EB82DDBCC18}" type="sibTrans" cxnId="{7EB1D925-AFE3-4A58-BF2E-B145739204DA}">
      <dgm:prSet/>
      <dgm:spPr/>
      <dgm:t>
        <a:bodyPr/>
        <a:lstStyle/>
        <a:p>
          <a:endParaRPr lang="en-US"/>
        </a:p>
      </dgm:t>
    </dgm:pt>
    <dgm:pt modelId="{BD59252C-651F-4C38-925C-E2D17B50E7C6}">
      <dgm:prSet custT="1"/>
      <dgm:spPr/>
      <dgm:t>
        <a:bodyPr/>
        <a:lstStyle/>
        <a:p>
          <a:r>
            <a:rPr lang="en-US" sz="1200" b="1" dirty="0" smtClean="0">
              <a:latin typeface="Open Sans" panose="020B0606030504020204" pitchFamily="34" charset="0"/>
              <a:ea typeface="Open Sans" panose="020B0606030504020204" pitchFamily="34" charset="0"/>
              <a:cs typeface="Open Sans" panose="020B0606030504020204" pitchFamily="34" charset="0"/>
            </a:rPr>
            <a:t>Statewide Newsletter in process of being developed</a:t>
          </a:r>
        </a:p>
      </dgm:t>
    </dgm:pt>
    <dgm:pt modelId="{EFBD0E16-DC6E-4739-A804-16DFB8EDD919}" type="parTrans" cxnId="{E41E1E7F-BA10-40CC-BA47-FFF8B20954E5}">
      <dgm:prSet/>
      <dgm:spPr/>
      <dgm:t>
        <a:bodyPr/>
        <a:lstStyle/>
        <a:p>
          <a:endParaRPr lang="en-US"/>
        </a:p>
      </dgm:t>
    </dgm:pt>
    <dgm:pt modelId="{C53883BE-1514-4969-8400-E5C871BECB9D}" type="sibTrans" cxnId="{E41E1E7F-BA10-40CC-BA47-FFF8B20954E5}">
      <dgm:prSet/>
      <dgm:spPr/>
      <dgm:t>
        <a:bodyPr/>
        <a:lstStyle/>
        <a:p>
          <a:endParaRPr lang="en-US"/>
        </a:p>
      </dgm:t>
    </dgm:pt>
    <dgm:pt modelId="{E54E940C-BED2-49BC-B686-C58B14066F0E}" type="pres">
      <dgm:prSet presAssocID="{1C86C810-6A9E-476F-936D-DAC720634483}" presName="Name0" presStyleCnt="0">
        <dgm:presLayoutVars>
          <dgm:dir/>
          <dgm:resizeHandles/>
        </dgm:presLayoutVars>
      </dgm:prSet>
      <dgm:spPr/>
      <dgm:t>
        <a:bodyPr/>
        <a:lstStyle/>
        <a:p>
          <a:endParaRPr lang="en-US"/>
        </a:p>
      </dgm:t>
    </dgm:pt>
    <dgm:pt modelId="{1C3812E1-A880-493C-B4F5-B8F777C58D54}" type="pres">
      <dgm:prSet presAssocID="{DE06EBA2-3B50-4AF4-8935-4B75CE997110}" presName="compNode" presStyleCnt="0"/>
      <dgm:spPr/>
    </dgm:pt>
    <dgm:pt modelId="{7E077282-A40C-457E-A547-BCDF64EC680C}" type="pres">
      <dgm:prSet presAssocID="{DE06EBA2-3B50-4AF4-8935-4B75CE997110}" presName="dummyConnPt" presStyleCnt="0"/>
      <dgm:spPr/>
    </dgm:pt>
    <dgm:pt modelId="{BB6212C5-4A19-4BB0-B5B1-CEF3690CA82E}" type="pres">
      <dgm:prSet presAssocID="{DE06EBA2-3B50-4AF4-8935-4B75CE997110}" presName="node" presStyleLbl="node1" presStyleIdx="0" presStyleCnt="8">
        <dgm:presLayoutVars>
          <dgm:bulletEnabled val="1"/>
        </dgm:presLayoutVars>
      </dgm:prSet>
      <dgm:spPr/>
      <dgm:t>
        <a:bodyPr/>
        <a:lstStyle/>
        <a:p>
          <a:endParaRPr lang="en-US"/>
        </a:p>
      </dgm:t>
    </dgm:pt>
    <dgm:pt modelId="{75A555CF-CF53-488A-BE5B-7172B950D48C}" type="pres">
      <dgm:prSet presAssocID="{5DF23A74-2312-4032-A944-9C5E4655D890}" presName="sibTrans" presStyleLbl="bgSibTrans2D1" presStyleIdx="0" presStyleCnt="7"/>
      <dgm:spPr/>
      <dgm:t>
        <a:bodyPr/>
        <a:lstStyle/>
        <a:p>
          <a:endParaRPr lang="en-US"/>
        </a:p>
      </dgm:t>
    </dgm:pt>
    <dgm:pt modelId="{4AC42D61-F7DF-4AA5-9BE2-DD321546C127}" type="pres">
      <dgm:prSet presAssocID="{4ABCF14F-2D73-4412-ADD0-3FF94A155C64}" presName="compNode" presStyleCnt="0"/>
      <dgm:spPr/>
    </dgm:pt>
    <dgm:pt modelId="{684A2942-FC86-44D1-BA6E-C0EDAC9C8CF4}" type="pres">
      <dgm:prSet presAssocID="{4ABCF14F-2D73-4412-ADD0-3FF94A155C64}" presName="dummyConnPt" presStyleCnt="0"/>
      <dgm:spPr/>
    </dgm:pt>
    <dgm:pt modelId="{5D4A00B4-972F-4B49-97D5-8B7A847C7BEB}" type="pres">
      <dgm:prSet presAssocID="{4ABCF14F-2D73-4412-ADD0-3FF94A155C64}" presName="node" presStyleLbl="node1" presStyleIdx="1" presStyleCnt="8">
        <dgm:presLayoutVars>
          <dgm:bulletEnabled val="1"/>
        </dgm:presLayoutVars>
      </dgm:prSet>
      <dgm:spPr/>
      <dgm:t>
        <a:bodyPr/>
        <a:lstStyle/>
        <a:p>
          <a:endParaRPr lang="en-US"/>
        </a:p>
      </dgm:t>
    </dgm:pt>
    <dgm:pt modelId="{4014D1F9-CB8D-4628-BA2B-3457FCD561E3}" type="pres">
      <dgm:prSet presAssocID="{C78FF300-74F4-4BB7-A0F6-CC8965C2C4A8}" presName="sibTrans" presStyleLbl="bgSibTrans2D1" presStyleIdx="1" presStyleCnt="7"/>
      <dgm:spPr/>
      <dgm:t>
        <a:bodyPr/>
        <a:lstStyle/>
        <a:p>
          <a:endParaRPr lang="en-US"/>
        </a:p>
      </dgm:t>
    </dgm:pt>
    <dgm:pt modelId="{12C363FA-347F-4AC7-BF98-D806AB82D889}" type="pres">
      <dgm:prSet presAssocID="{CC7198F7-BEBB-4DBD-AFDA-FF11543AC956}" presName="compNode" presStyleCnt="0"/>
      <dgm:spPr/>
    </dgm:pt>
    <dgm:pt modelId="{288B6A8B-25EF-4B85-94D9-568D746AC2E9}" type="pres">
      <dgm:prSet presAssocID="{CC7198F7-BEBB-4DBD-AFDA-FF11543AC956}" presName="dummyConnPt" presStyleCnt="0"/>
      <dgm:spPr/>
    </dgm:pt>
    <dgm:pt modelId="{1C6AACA0-94F4-4FC9-AA2C-91D5B8D1FB11}" type="pres">
      <dgm:prSet presAssocID="{CC7198F7-BEBB-4DBD-AFDA-FF11543AC956}" presName="node" presStyleLbl="node1" presStyleIdx="2" presStyleCnt="8">
        <dgm:presLayoutVars>
          <dgm:bulletEnabled val="1"/>
        </dgm:presLayoutVars>
      </dgm:prSet>
      <dgm:spPr/>
      <dgm:t>
        <a:bodyPr/>
        <a:lstStyle/>
        <a:p>
          <a:endParaRPr lang="en-US"/>
        </a:p>
      </dgm:t>
    </dgm:pt>
    <dgm:pt modelId="{E7E3B593-6B6C-458F-8899-79987897E10F}" type="pres">
      <dgm:prSet presAssocID="{70981C4F-FE39-4BC4-8B55-7B74A3ECA1CD}" presName="sibTrans" presStyleLbl="bgSibTrans2D1" presStyleIdx="2" presStyleCnt="7"/>
      <dgm:spPr/>
      <dgm:t>
        <a:bodyPr/>
        <a:lstStyle/>
        <a:p>
          <a:endParaRPr lang="en-US"/>
        </a:p>
      </dgm:t>
    </dgm:pt>
    <dgm:pt modelId="{73B4C960-AB7D-4F32-B192-9898B77C7C4C}" type="pres">
      <dgm:prSet presAssocID="{B4109BD9-AC82-4291-B14D-90A2AD457E95}" presName="compNode" presStyleCnt="0"/>
      <dgm:spPr/>
    </dgm:pt>
    <dgm:pt modelId="{11D76B13-6A7B-4221-95BF-EE29231D7070}" type="pres">
      <dgm:prSet presAssocID="{B4109BD9-AC82-4291-B14D-90A2AD457E95}" presName="dummyConnPt" presStyleCnt="0"/>
      <dgm:spPr/>
    </dgm:pt>
    <dgm:pt modelId="{2BBA0276-CF1E-4EFF-B840-DC9C06EAB7C9}" type="pres">
      <dgm:prSet presAssocID="{B4109BD9-AC82-4291-B14D-90A2AD457E95}" presName="node" presStyleLbl="node1" presStyleIdx="3" presStyleCnt="8">
        <dgm:presLayoutVars>
          <dgm:bulletEnabled val="1"/>
        </dgm:presLayoutVars>
      </dgm:prSet>
      <dgm:spPr/>
      <dgm:t>
        <a:bodyPr/>
        <a:lstStyle/>
        <a:p>
          <a:endParaRPr lang="en-US"/>
        </a:p>
      </dgm:t>
    </dgm:pt>
    <dgm:pt modelId="{E6D4D11D-186E-4080-9E52-CE3FB95691BC}" type="pres">
      <dgm:prSet presAssocID="{7CEE8A0B-6B82-4D0A-A81F-7D331CF51E0E}" presName="sibTrans" presStyleLbl="bgSibTrans2D1" presStyleIdx="3" presStyleCnt="7"/>
      <dgm:spPr/>
      <dgm:t>
        <a:bodyPr/>
        <a:lstStyle/>
        <a:p>
          <a:endParaRPr lang="en-US"/>
        </a:p>
      </dgm:t>
    </dgm:pt>
    <dgm:pt modelId="{FBA800CC-7250-4FFC-A819-7750F2E4A140}" type="pres">
      <dgm:prSet presAssocID="{487CB3E6-13E9-4C29-B55C-0D71C069BA2B}" presName="compNode" presStyleCnt="0"/>
      <dgm:spPr/>
    </dgm:pt>
    <dgm:pt modelId="{8DD5D709-79E2-4654-BCDE-F83D8575D93A}" type="pres">
      <dgm:prSet presAssocID="{487CB3E6-13E9-4C29-B55C-0D71C069BA2B}" presName="dummyConnPt" presStyleCnt="0"/>
      <dgm:spPr/>
    </dgm:pt>
    <dgm:pt modelId="{A6680452-FFD3-4643-A51B-D4D52AFF5A04}" type="pres">
      <dgm:prSet presAssocID="{487CB3E6-13E9-4C29-B55C-0D71C069BA2B}" presName="node" presStyleLbl="node1" presStyleIdx="4" presStyleCnt="8">
        <dgm:presLayoutVars>
          <dgm:bulletEnabled val="1"/>
        </dgm:presLayoutVars>
      </dgm:prSet>
      <dgm:spPr/>
      <dgm:t>
        <a:bodyPr/>
        <a:lstStyle/>
        <a:p>
          <a:endParaRPr lang="en-US"/>
        </a:p>
      </dgm:t>
    </dgm:pt>
    <dgm:pt modelId="{A31357BE-AB16-48B1-9EFD-A0F7816CC18A}" type="pres">
      <dgm:prSet presAssocID="{D9A52276-B949-4138-90DC-5AE71F20ED85}" presName="sibTrans" presStyleLbl="bgSibTrans2D1" presStyleIdx="4" presStyleCnt="7"/>
      <dgm:spPr/>
      <dgm:t>
        <a:bodyPr/>
        <a:lstStyle/>
        <a:p>
          <a:endParaRPr lang="en-US"/>
        </a:p>
      </dgm:t>
    </dgm:pt>
    <dgm:pt modelId="{EEF50D3F-EC1D-4F3F-BF82-014B25311957}" type="pres">
      <dgm:prSet presAssocID="{B70BAD96-BF06-4F1A-868F-9482F8FD724E}" presName="compNode" presStyleCnt="0"/>
      <dgm:spPr/>
    </dgm:pt>
    <dgm:pt modelId="{CC6D2409-EA57-47FB-A561-C25E3A6B723F}" type="pres">
      <dgm:prSet presAssocID="{B70BAD96-BF06-4F1A-868F-9482F8FD724E}" presName="dummyConnPt" presStyleCnt="0"/>
      <dgm:spPr/>
    </dgm:pt>
    <dgm:pt modelId="{FE99DC9B-29AF-4A85-84EE-BB5ED99A7200}" type="pres">
      <dgm:prSet presAssocID="{B70BAD96-BF06-4F1A-868F-9482F8FD724E}" presName="node" presStyleLbl="node1" presStyleIdx="5" presStyleCnt="8">
        <dgm:presLayoutVars>
          <dgm:bulletEnabled val="1"/>
        </dgm:presLayoutVars>
      </dgm:prSet>
      <dgm:spPr/>
      <dgm:t>
        <a:bodyPr/>
        <a:lstStyle/>
        <a:p>
          <a:endParaRPr lang="en-US"/>
        </a:p>
      </dgm:t>
    </dgm:pt>
    <dgm:pt modelId="{24AE68E0-3406-4628-969D-C92786E2A41E}" type="pres">
      <dgm:prSet presAssocID="{6FA400CD-E54E-40FB-B37B-66EA8E0EDF5C}" presName="sibTrans" presStyleLbl="bgSibTrans2D1" presStyleIdx="5" presStyleCnt="7"/>
      <dgm:spPr/>
      <dgm:t>
        <a:bodyPr/>
        <a:lstStyle/>
        <a:p>
          <a:endParaRPr lang="en-US"/>
        </a:p>
      </dgm:t>
    </dgm:pt>
    <dgm:pt modelId="{2EC6BE53-500E-4FCE-916B-55DB48F21529}" type="pres">
      <dgm:prSet presAssocID="{1E1F2AA7-2A67-4045-8C3D-59111D1197B6}" presName="compNode" presStyleCnt="0"/>
      <dgm:spPr/>
    </dgm:pt>
    <dgm:pt modelId="{81758293-440B-4666-97B9-0BAC0D05C497}" type="pres">
      <dgm:prSet presAssocID="{1E1F2AA7-2A67-4045-8C3D-59111D1197B6}" presName="dummyConnPt" presStyleCnt="0"/>
      <dgm:spPr/>
    </dgm:pt>
    <dgm:pt modelId="{0CCB3D2D-0AEA-4A2F-84D3-ED4F1D12C240}" type="pres">
      <dgm:prSet presAssocID="{1E1F2AA7-2A67-4045-8C3D-59111D1197B6}" presName="node" presStyleLbl="node1" presStyleIdx="6" presStyleCnt="8">
        <dgm:presLayoutVars>
          <dgm:bulletEnabled val="1"/>
        </dgm:presLayoutVars>
      </dgm:prSet>
      <dgm:spPr/>
      <dgm:t>
        <a:bodyPr/>
        <a:lstStyle/>
        <a:p>
          <a:endParaRPr lang="en-US"/>
        </a:p>
      </dgm:t>
    </dgm:pt>
    <dgm:pt modelId="{59FBD210-F400-46AD-AC8C-6E073EAE4DD3}" type="pres">
      <dgm:prSet presAssocID="{5AEC64F6-C36A-4946-97AC-5C15496FD312}" presName="sibTrans" presStyleLbl="bgSibTrans2D1" presStyleIdx="6" presStyleCnt="7"/>
      <dgm:spPr/>
      <dgm:t>
        <a:bodyPr/>
        <a:lstStyle/>
        <a:p>
          <a:endParaRPr lang="en-US"/>
        </a:p>
      </dgm:t>
    </dgm:pt>
    <dgm:pt modelId="{920AD6D8-D3E5-4D98-B9E5-5FE935B76E03}" type="pres">
      <dgm:prSet presAssocID="{7080806A-4BDA-4C7F-B989-2E63DD56C2FC}" presName="compNode" presStyleCnt="0"/>
      <dgm:spPr/>
    </dgm:pt>
    <dgm:pt modelId="{E6E3B54A-251D-4809-894C-65AE7EADD6B4}" type="pres">
      <dgm:prSet presAssocID="{7080806A-4BDA-4C7F-B989-2E63DD56C2FC}" presName="dummyConnPt" presStyleCnt="0"/>
      <dgm:spPr/>
    </dgm:pt>
    <dgm:pt modelId="{4DCBC4A3-5CBA-4559-BA03-C3B279697811}" type="pres">
      <dgm:prSet presAssocID="{7080806A-4BDA-4C7F-B989-2E63DD56C2FC}" presName="node" presStyleLbl="node1" presStyleIdx="7" presStyleCnt="8">
        <dgm:presLayoutVars>
          <dgm:bulletEnabled val="1"/>
        </dgm:presLayoutVars>
      </dgm:prSet>
      <dgm:spPr/>
      <dgm:t>
        <a:bodyPr/>
        <a:lstStyle/>
        <a:p>
          <a:endParaRPr lang="en-US"/>
        </a:p>
      </dgm:t>
    </dgm:pt>
  </dgm:ptLst>
  <dgm:cxnLst>
    <dgm:cxn modelId="{8266FDA3-1E87-4FE6-9A37-34578056B368}" srcId="{1C86C810-6A9E-476F-936D-DAC720634483}" destId="{B4109BD9-AC82-4291-B14D-90A2AD457E95}" srcOrd="3" destOrd="0" parTransId="{3E31DAD9-0288-413A-B993-6920D9B6C332}" sibTransId="{7CEE8A0B-6B82-4D0A-A81F-7D331CF51E0E}"/>
    <dgm:cxn modelId="{AF2149FA-8C19-4EE7-9394-63C4D92E82DE}" type="presOf" srcId="{70981C4F-FE39-4BC4-8B55-7B74A3ECA1CD}" destId="{E7E3B593-6B6C-458F-8899-79987897E10F}" srcOrd="0" destOrd="0" presId="urn:microsoft.com/office/officeart/2005/8/layout/bProcess4"/>
    <dgm:cxn modelId="{038787E7-7764-49BC-B0FE-0298D9932D85}" type="presOf" srcId="{DE06EBA2-3B50-4AF4-8935-4B75CE997110}" destId="{BB6212C5-4A19-4BB0-B5B1-CEF3690CA82E}" srcOrd="0" destOrd="0" presId="urn:microsoft.com/office/officeart/2005/8/layout/bProcess4"/>
    <dgm:cxn modelId="{1A59F772-713C-4B6D-95B6-88E3881B86C6}" type="presOf" srcId="{5AEC64F6-C36A-4946-97AC-5C15496FD312}" destId="{59FBD210-F400-46AD-AC8C-6E073EAE4DD3}" srcOrd="0" destOrd="0" presId="urn:microsoft.com/office/officeart/2005/8/layout/bProcess4"/>
    <dgm:cxn modelId="{79A99EB4-BFFC-4DA9-9299-39615618A145}" type="presOf" srcId="{DB13D88B-9C4A-4EA7-8597-1EB11D7907F2}" destId="{4DCBC4A3-5CBA-4559-BA03-C3B279697811}" srcOrd="0" destOrd="1" presId="urn:microsoft.com/office/officeart/2005/8/layout/bProcess4"/>
    <dgm:cxn modelId="{E9A51F9A-0908-4C85-B3A9-9EE82B97C231}" type="presOf" srcId="{6FA400CD-E54E-40FB-B37B-66EA8E0EDF5C}" destId="{24AE68E0-3406-4628-969D-C92786E2A41E}" srcOrd="0" destOrd="0" presId="urn:microsoft.com/office/officeart/2005/8/layout/bProcess4"/>
    <dgm:cxn modelId="{AE11FB1D-8088-4EFB-816A-027EBD22D3D3}" type="presOf" srcId="{487CB3E6-13E9-4C29-B55C-0D71C069BA2B}" destId="{A6680452-FFD3-4643-A51B-D4D52AFF5A04}" srcOrd="0" destOrd="0" presId="urn:microsoft.com/office/officeart/2005/8/layout/bProcess4"/>
    <dgm:cxn modelId="{F34E216D-D272-4C64-900C-29C5CD2F6B15}" type="presOf" srcId="{5DF23A74-2312-4032-A944-9C5E4655D890}" destId="{75A555CF-CF53-488A-BE5B-7172B950D48C}" srcOrd="0" destOrd="0" presId="urn:microsoft.com/office/officeart/2005/8/layout/bProcess4"/>
    <dgm:cxn modelId="{05218515-7982-44DB-AB3B-6A604AF622EE}" type="presOf" srcId="{CC7198F7-BEBB-4DBD-AFDA-FF11543AC956}" destId="{1C6AACA0-94F4-4FC9-AA2C-91D5B8D1FB11}" srcOrd="0" destOrd="0" presId="urn:microsoft.com/office/officeart/2005/8/layout/bProcess4"/>
    <dgm:cxn modelId="{E8B8CD40-2902-4709-94BD-772CD4CD6E95}" srcId="{1C86C810-6A9E-476F-936D-DAC720634483}" destId="{B70BAD96-BF06-4F1A-868F-9482F8FD724E}" srcOrd="5" destOrd="0" parTransId="{AAFBDCF4-F461-47CC-BD19-AB57DF4D6BD3}" sibTransId="{6FA400CD-E54E-40FB-B37B-66EA8E0EDF5C}"/>
    <dgm:cxn modelId="{7EB1D925-AFE3-4A58-BF2E-B145739204DA}" srcId="{7080806A-4BDA-4C7F-B989-2E63DD56C2FC}" destId="{DB13D88B-9C4A-4EA7-8597-1EB11D7907F2}" srcOrd="0" destOrd="0" parTransId="{2575B30F-7C50-4032-914F-27D618836216}" sibTransId="{F892B26D-33BF-41C1-8EE9-5EB82DDBCC18}"/>
    <dgm:cxn modelId="{6B3A14AD-D26F-4720-9FFB-384B4ED04683}" type="presOf" srcId="{7080806A-4BDA-4C7F-B989-2E63DD56C2FC}" destId="{4DCBC4A3-5CBA-4559-BA03-C3B279697811}" srcOrd="0" destOrd="0" presId="urn:microsoft.com/office/officeart/2005/8/layout/bProcess4"/>
    <dgm:cxn modelId="{AD6413AB-BD7A-4DBC-9B25-49546B51DF4A}" srcId="{1C86C810-6A9E-476F-936D-DAC720634483}" destId="{DE06EBA2-3B50-4AF4-8935-4B75CE997110}" srcOrd="0" destOrd="0" parTransId="{E39D42AA-C7AE-4D86-8A77-8D829993B67E}" sibTransId="{5DF23A74-2312-4032-A944-9C5E4655D890}"/>
    <dgm:cxn modelId="{E41E1E7F-BA10-40CC-BA47-FFF8B20954E5}" srcId="{7080806A-4BDA-4C7F-B989-2E63DD56C2FC}" destId="{BD59252C-651F-4C38-925C-E2D17B50E7C6}" srcOrd="1" destOrd="0" parTransId="{EFBD0E16-DC6E-4739-A804-16DFB8EDD919}" sibTransId="{C53883BE-1514-4969-8400-E5C871BECB9D}"/>
    <dgm:cxn modelId="{C11B0DCB-A948-48F1-9351-D125BE5A1625}" type="presOf" srcId="{D9A52276-B949-4138-90DC-5AE71F20ED85}" destId="{A31357BE-AB16-48B1-9EFD-A0F7816CC18A}" srcOrd="0" destOrd="0" presId="urn:microsoft.com/office/officeart/2005/8/layout/bProcess4"/>
    <dgm:cxn modelId="{3766DFE7-4487-4995-8216-2B6D45A9B278}" srcId="{1C86C810-6A9E-476F-936D-DAC720634483}" destId="{CC7198F7-BEBB-4DBD-AFDA-FF11543AC956}" srcOrd="2" destOrd="0" parTransId="{1FCF7B92-BB85-4943-9113-F0B11EBE72A3}" sibTransId="{70981C4F-FE39-4BC4-8B55-7B74A3ECA1CD}"/>
    <dgm:cxn modelId="{A31B6F03-75FE-440C-9546-B6BE58383BE3}" type="presOf" srcId="{7CEE8A0B-6B82-4D0A-A81F-7D331CF51E0E}" destId="{E6D4D11D-186E-4080-9E52-CE3FB95691BC}" srcOrd="0" destOrd="0" presId="urn:microsoft.com/office/officeart/2005/8/layout/bProcess4"/>
    <dgm:cxn modelId="{54C5F43F-CFF0-42A8-A8C2-367AA4029609}" type="presOf" srcId="{4ABCF14F-2D73-4412-ADD0-3FF94A155C64}" destId="{5D4A00B4-972F-4B49-97D5-8B7A847C7BEB}" srcOrd="0" destOrd="0" presId="urn:microsoft.com/office/officeart/2005/8/layout/bProcess4"/>
    <dgm:cxn modelId="{D12C36EE-033A-48CC-9B10-25180E836D90}" type="presOf" srcId="{1E1F2AA7-2A67-4045-8C3D-59111D1197B6}" destId="{0CCB3D2D-0AEA-4A2F-84D3-ED4F1D12C240}" srcOrd="0" destOrd="0" presId="urn:microsoft.com/office/officeart/2005/8/layout/bProcess4"/>
    <dgm:cxn modelId="{F8113825-7FA2-434E-AC16-E47CAF14C085}" type="presOf" srcId="{1C86C810-6A9E-476F-936D-DAC720634483}" destId="{E54E940C-BED2-49BC-B686-C58B14066F0E}" srcOrd="0" destOrd="0" presId="urn:microsoft.com/office/officeart/2005/8/layout/bProcess4"/>
    <dgm:cxn modelId="{B1197CD9-C21A-4433-ACEE-9A7DEAFB459D}" type="presOf" srcId="{BD59252C-651F-4C38-925C-E2D17B50E7C6}" destId="{4DCBC4A3-5CBA-4559-BA03-C3B279697811}" srcOrd="0" destOrd="2" presId="urn:microsoft.com/office/officeart/2005/8/layout/bProcess4"/>
    <dgm:cxn modelId="{C7FDA578-2EF6-4AD2-A79E-51C3417F5118}" srcId="{1C86C810-6A9E-476F-936D-DAC720634483}" destId="{7080806A-4BDA-4C7F-B989-2E63DD56C2FC}" srcOrd="7" destOrd="0" parTransId="{2A2031BF-501B-42F8-B859-482EA9F17B6B}" sibTransId="{BA849972-5F8C-431B-85F5-97543F77C5CA}"/>
    <dgm:cxn modelId="{7312A294-0328-4857-9F72-BC1201C5028F}" type="presOf" srcId="{B4109BD9-AC82-4291-B14D-90A2AD457E95}" destId="{2BBA0276-CF1E-4EFF-B840-DC9C06EAB7C9}" srcOrd="0" destOrd="0" presId="urn:microsoft.com/office/officeart/2005/8/layout/bProcess4"/>
    <dgm:cxn modelId="{33EC5655-B2F3-4263-9C98-E44F25996781}" srcId="{1C86C810-6A9E-476F-936D-DAC720634483}" destId="{487CB3E6-13E9-4C29-B55C-0D71C069BA2B}" srcOrd="4" destOrd="0" parTransId="{221C5436-94C5-4286-BCB4-6F971A707902}" sibTransId="{D9A52276-B949-4138-90DC-5AE71F20ED85}"/>
    <dgm:cxn modelId="{4986BA45-319C-4405-9735-A1093E3F3DF9}" type="presOf" srcId="{B70BAD96-BF06-4F1A-868F-9482F8FD724E}" destId="{FE99DC9B-29AF-4A85-84EE-BB5ED99A7200}" srcOrd="0" destOrd="0" presId="urn:microsoft.com/office/officeart/2005/8/layout/bProcess4"/>
    <dgm:cxn modelId="{50628B9F-0483-4C30-BAC8-36DDA48E8A22}" type="presOf" srcId="{C78FF300-74F4-4BB7-A0F6-CC8965C2C4A8}" destId="{4014D1F9-CB8D-4628-BA2B-3457FCD561E3}" srcOrd="0" destOrd="0" presId="urn:microsoft.com/office/officeart/2005/8/layout/bProcess4"/>
    <dgm:cxn modelId="{39FF9945-5434-47A0-A6C1-77A3C2A85A63}" srcId="{1C86C810-6A9E-476F-936D-DAC720634483}" destId="{4ABCF14F-2D73-4412-ADD0-3FF94A155C64}" srcOrd="1" destOrd="0" parTransId="{320277E8-2C47-4E94-9201-F963444E33BC}" sibTransId="{C78FF300-74F4-4BB7-A0F6-CC8965C2C4A8}"/>
    <dgm:cxn modelId="{4FF90778-BAF8-4D15-9539-9CA26DA9C601}" srcId="{1C86C810-6A9E-476F-936D-DAC720634483}" destId="{1E1F2AA7-2A67-4045-8C3D-59111D1197B6}" srcOrd="6" destOrd="0" parTransId="{5759AEC8-38F7-425C-B217-433997AB9639}" sibTransId="{5AEC64F6-C36A-4946-97AC-5C15496FD312}"/>
    <dgm:cxn modelId="{4FAAA6C1-B17A-4A05-9BBC-5977CA2009BB}" type="presParOf" srcId="{E54E940C-BED2-49BC-B686-C58B14066F0E}" destId="{1C3812E1-A880-493C-B4F5-B8F777C58D54}" srcOrd="0" destOrd="0" presId="urn:microsoft.com/office/officeart/2005/8/layout/bProcess4"/>
    <dgm:cxn modelId="{24972ACF-5E9F-447A-AABA-90CABC47CF0A}" type="presParOf" srcId="{1C3812E1-A880-493C-B4F5-B8F777C58D54}" destId="{7E077282-A40C-457E-A547-BCDF64EC680C}" srcOrd="0" destOrd="0" presId="urn:microsoft.com/office/officeart/2005/8/layout/bProcess4"/>
    <dgm:cxn modelId="{6A11DC2E-F692-4392-A6CC-1574FEA3499C}" type="presParOf" srcId="{1C3812E1-A880-493C-B4F5-B8F777C58D54}" destId="{BB6212C5-4A19-4BB0-B5B1-CEF3690CA82E}" srcOrd="1" destOrd="0" presId="urn:microsoft.com/office/officeart/2005/8/layout/bProcess4"/>
    <dgm:cxn modelId="{C9B6A054-70BD-4A41-A881-C2DE2B4D36DB}" type="presParOf" srcId="{E54E940C-BED2-49BC-B686-C58B14066F0E}" destId="{75A555CF-CF53-488A-BE5B-7172B950D48C}" srcOrd="1" destOrd="0" presId="urn:microsoft.com/office/officeart/2005/8/layout/bProcess4"/>
    <dgm:cxn modelId="{271D4531-F645-4E76-B5A0-A1B263B7992B}" type="presParOf" srcId="{E54E940C-BED2-49BC-B686-C58B14066F0E}" destId="{4AC42D61-F7DF-4AA5-9BE2-DD321546C127}" srcOrd="2" destOrd="0" presId="urn:microsoft.com/office/officeart/2005/8/layout/bProcess4"/>
    <dgm:cxn modelId="{C73B13E0-0C83-4F44-9969-B56D5B3712E5}" type="presParOf" srcId="{4AC42D61-F7DF-4AA5-9BE2-DD321546C127}" destId="{684A2942-FC86-44D1-BA6E-C0EDAC9C8CF4}" srcOrd="0" destOrd="0" presId="urn:microsoft.com/office/officeart/2005/8/layout/bProcess4"/>
    <dgm:cxn modelId="{03FCED7A-E3FA-48F2-8016-CFD4BD52EFC7}" type="presParOf" srcId="{4AC42D61-F7DF-4AA5-9BE2-DD321546C127}" destId="{5D4A00B4-972F-4B49-97D5-8B7A847C7BEB}" srcOrd="1" destOrd="0" presId="urn:microsoft.com/office/officeart/2005/8/layout/bProcess4"/>
    <dgm:cxn modelId="{5C282A88-65B0-4EB2-B6D1-DC80523C2F3D}" type="presParOf" srcId="{E54E940C-BED2-49BC-B686-C58B14066F0E}" destId="{4014D1F9-CB8D-4628-BA2B-3457FCD561E3}" srcOrd="3" destOrd="0" presId="urn:microsoft.com/office/officeart/2005/8/layout/bProcess4"/>
    <dgm:cxn modelId="{652E9373-2171-47AA-936A-00468F48D5F6}" type="presParOf" srcId="{E54E940C-BED2-49BC-B686-C58B14066F0E}" destId="{12C363FA-347F-4AC7-BF98-D806AB82D889}" srcOrd="4" destOrd="0" presId="urn:microsoft.com/office/officeart/2005/8/layout/bProcess4"/>
    <dgm:cxn modelId="{28297E04-C57E-4E17-8718-20A61FCDF338}" type="presParOf" srcId="{12C363FA-347F-4AC7-BF98-D806AB82D889}" destId="{288B6A8B-25EF-4B85-94D9-568D746AC2E9}" srcOrd="0" destOrd="0" presId="urn:microsoft.com/office/officeart/2005/8/layout/bProcess4"/>
    <dgm:cxn modelId="{6F0D37A9-C88B-47CA-8E64-BE61E910ECFF}" type="presParOf" srcId="{12C363FA-347F-4AC7-BF98-D806AB82D889}" destId="{1C6AACA0-94F4-4FC9-AA2C-91D5B8D1FB11}" srcOrd="1" destOrd="0" presId="urn:microsoft.com/office/officeart/2005/8/layout/bProcess4"/>
    <dgm:cxn modelId="{0C390EF1-57F7-49D2-A36C-A0033DA2D384}" type="presParOf" srcId="{E54E940C-BED2-49BC-B686-C58B14066F0E}" destId="{E7E3B593-6B6C-458F-8899-79987897E10F}" srcOrd="5" destOrd="0" presId="urn:microsoft.com/office/officeart/2005/8/layout/bProcess4"/>
    <dgm:cxn modelId="{B034B3CB-0764-4756-8C50-779DD5D6E5FE}" type="presParOf" srcId="{E54E940C-BED2-49BC-B686-C58B14066F0E}" destId="{73B4C960-AB7D-4F32-B192-9898B77C7C4C}" srcOrd="6" destOrd="0" presId="urn:microsoft.com/office/officeart/2005/8/layout/bProcess4"/>
    <dgm:cxn modelId="{84FAB8F4-1555-4BAF-930C-2E78C3738147}" type="presParOf" srcId="{73B4C960-AB7D-4F32-B192-9898B77C7C4C}" destId="{11D76B13-6A7B-4221-95BF-EE29231D7070}" srcOrd="0" destOrd="0" presId="urn:microsoft.com/office/officeart/2005/8/layout/bProcess4"/>
    <dgm:cxn modelId="{7C0A2C40-41E6-4201-9971-B63D8E5856C4}" type="presParOf" srcId="{73B4C960-AB7D-4F32-B192-9898B77C7C4C}" destId="{2BBA0276-CF1E-4EFF-B840-DC9C06EAB7C9}" srcOrd="1" destOrd="0" presId="urn:microsoft.com/office/officeart/2005/8/layout/bProcess4"/>
    <dgm:cxn modelId="{32DE99B5-C177-47B1-8026-B329DA3148BC}" type="presParOf" srcId="{E54E940C-BED2-49BC-B686-C58B14066F0E}" destId="{E6D4D11D-186E-4080-9E52-CE3FB95691BC}" srcOrd="7" destOrd="0" presId="urn:microsoft.com/office/officeart/2005/8/layout/bProcess4"/>
    <dgm:cxn modelId="{3C69B1C8-433D-40E5-9713-49B77D209C37}" type="presParOf" srcId="{E54E940C-BED2-49BC-B686-C58B14066F0E}" destId="{FBA800CC-7250-4FFC-A819-7750F2E4A140}" srcOrd="8" destOrd="0" presId="urn:microsoft.com/office/officeart/2005/8/layout/bProcess4"/>
    <dgm:cxn modelId="{9DDEB2FC-B39F-4413-A0AF-85231873E6FE}" type="presParOf" srcId="{FBA800CC-7250-4FFC-A819-7750F2E4A140}" destId="{8DD5D709-79E2-4654-BCDE-F83D8575D93A}" srcOrd="0" destOrd="0" presId="urn:microsoft.com/office/officeart/2005/8/layout/bProcess4"/>
    <dgm:cxn modelId="{DFB9E651-8206-46ED-BB5B-51BD3C2ACFCF}" type="presParOf" srcId="{FBA800CC-7250-4FFC-A819-7750F2E4A140}" destId="{A6680452-FFD3-4643-A51B-D4D52AFF5A04}" srcOrd="1" destOrd="0" presId="urn:microsoft.com/office/officeart/2005/8/layout/bProcess4"/>
    <dgm:cxn modelId="{9653EAC4-DFD9-46A4-8CCA-92EB955FCD22}" type="presParOf" srcId="{E54E940C-BED2-49BC-B686-C58B14066F0E}" destId="{A31357BE-AB16-48B1-9EFD-A0F7816CC18A}" srcOrd="9" destOrd="0" presId="urn:microsoft.com/office/officeart/2005/8/layout/bProcess4"/>
    <dgm:cxn modelId="{4EB073D1-8932-49FA-A874-47FA994CADAC}" type="presParOf" srcId="{E54E940C-BED2-49BC-B686-C58B14066F0E}" destId="{EEF50D3F-EC1D-4F3F-BF82-014B25311957}" srcOrd="10" destOrd="0" presId="urn:microsoft.com/office/officeart/2005/8/layout/bProcess4"/>
    <dgm:cxn modelId="{69EDB9A2-C8D7-4715-8349-291B1C0E17B0}" type="presParOf" srcId="{EEF50D3F-EC1D-4F3F-BF82-014B25311957}" destId="{CC6D2409-EA57-47FB-A561-C25E3A6B723F}" srcOrd="0" destOrd="0" presId="urn:microsoft.com/office/officeart/2005/8/layout/bProcess4"/>
    <dgm:cxn modelId="{D9180C8E-C4F6-4CEF-BB53-8CB5DF55B171}" type="presParOf" srcId="{EEF50D3F-EC1D-4F3F-BF82-014B25311957}" destId="{FE99DC9B-29AF-4A85-84EE-BB5ED99A7200}" srcOrd="1" destOrd="0" presId="urn:microsoft.com/office/officeart/2005/8/layout/bProcess4"/>
    <dgm:cxn modelId="{5ACC9491-CDF1-421D-B0AC-74673B40DF41}" type="presParOf" srcId="{E54E940C-BED2-49BC-B686-C58B14066F0E}" destId="{24AE68E0-3406-4628-969D-C92786E2A41E}" srcOrd="11" destOrd="0" presId="urn:microsoft.com/office/officeart/2005/8/layout/bProcess4"/>
    <dgm:cxn modelId="{79D02414-DEA4-47AB-894C-BE76EADA16A7}" type="presParOf" srcId="{E54E940C-BED2-49BC-B686-C58B14066F0E}" destId="{2EC6BE53-500E-4FCE-916B-55DB48F21529}" srcOrd="12" destOrd="0" presId="urn:microsoft.com/office/officeart/2005/8/layout/bProcess4"/>
    <dgm:cxn modelId="{1D36CE7E-7D4E-40BF-83F5-252937B5C2DE}" type="presParOf" srcId="{2EC6BE53-500E-4FCE-916B-55DB48F21529}" destId="{81758293-440B-4666-97B9-0BAC0D05C497}" srcOrd="0" destOrd="0" presId="urn:microsoft.com/office/officeart/2005/8/layout/bProcess4"/>
    <dgm:cxn modelId="{489CB1A7-6011-4861-A0A3-CD0F561AA170}" type="presParOf" srcId="{2EC6BE53-500E-4FCE-916B-55DB48F21529}" destId="{0CCB3D2D-0AEA-4A2F-84D3-ED4F1D12C240}" srcOrd="1" destOrd="0" presId="urn:microsoft.com/office/officeart/2005/8/layout/bProcess4"/>
    <dgm:cxn modelId="{3B9871A6-83E2-4F9C-B3DC-CC523AF5D57C}" type="presParOf" srcId="{E54E940C-BED2-49BC-B686-C58B14066F0E}" destId="{59FBD210-F400-46AD-AC8C-6E073EAE4DD3}" srcOrd="13" destOrd="0" presId="urn:microsoft.com/office/officeart/2005/8/layout/bProcess4"/>
    <dgm:cxn modelId="{37BD48C3-3A16-4EF6-AED7-7D6F9CFDBCF1}" type="presParOf" srcId="{E54E940C-BED2-49BC-B686-C58B14066F0E}" destId="{920AD6D8-D3E5-4D98-B9E5-5FE935B76E03}" srcOrd="14" destOrd="0" presId="urn:microsoft.com/office/officeart/2005/8/layout/bProcess4"/>
    <dgm:cxn modelId="{1FF263C5-6AC3-43E5-A8D6-9D06CDEB3CE6}" type="presParOf" srcId="{920AD6D8-D3E5-4D98-B9E5-5FE935B76E03}" destId="{E6E3B54A-251D-4809-894C-65AE7EADD6B4}" srcOrd="0" destOrd="0" presId="urn:microsoft.com/office/officeart/2005/8/layout/bProcess4"/>
    <dgm:cxn modelId="{D18AE3EC-97BA-4DAE-90FB-50D4201B22EA}" type="presParOf" srcId="{920AD6D8-D3E5-4D98-B9E5-5FE935B76E03}" destId="{4DCBC4A3-5CBA-4559-BA03-C3B279697811}"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EBBE42B-9436-4380-884E-2635A1D8942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ED3C1B9F-A4D4-4DFB-9C88-DDC037CE6693}">
      <dgm:prSet phldrT="[Text]"/>
      <dgm:spPr/>
      <dgm:t>
        <a:bodyPr/>
        <a:lstStyle/>
        <a:p>
          <a:r>
            <a:rPr lang="en-US" dirty="0" smtClean="0"/>
            <a:t>Support</a:t>
          </a:r>
          <a:endParaRPr lang="en-US" dirty="0"/>
        </a:p>
      </dgm:t>
    </dgm:pt>
    <dgm:pt modelId="{87C57F60-5313-49C8-AFED-298DFD0EDEE6}" type="parTrans" cxnId="{E0CE272B-DFD6-40D6-A931-2A77E43FF03C}">
      <dgm:prSet/>
      <dgm:spPr/>
      <dgm:t>
        <a:bodyPr/>
        <a:lstStyle/>
        <a:p>
          <a:endParaRPr lang="en-US"/>
        </a:p>
      </dgm:t>
    </dgm:pt>
    <dgm:pt modelId="{A50315C3-A8B3-4845-A5D0-EE26ABE53095}" type="sibTrans" cxnId="{E0CE272B-DFD6-40D6-A931-2A77E43FF03C}">
      <dgm:prSet/>
      <dgm:spPr/>
      <dgm:t>
        <a:bodyPr/>
        <a:lstStyle/>
        <a:p>
          <a:endParaRPr lang="en-US"/>
        </a:p>
      </dgm:t>
    </dgm:pt>
    <dgm:pt modelId="{682AE4A7-6D7D-46AE-8895-5151A96E655D}">
      <dgm:prSet phldrT="[Text]" custT="1"/>
      <dgm:spPr/>
      <dgm:t>
        <a:bodyPr/>
        <a:lstStyle/>
        <a:p>
          <a:r>
            <a:rPr lang="en-US" sz="1800" dirty="0" smtClean="0">
              <a:latin typeface="Open Sans" panose="020B0606030504020204" pitchFamily="34" charset="0"/>
              <a:ea typeface="Open Sans" panose="020B0606030504020204" pitchFamily="34" charset="0"/>
              <a:cs typeface="Open Sans" panose="020B0606030504020204" pitchFamily="34" charset="0"/>
            </a:rPr>
            <a:t>To provide better support to our foster parents and ultimately our children</a:t>
          </a:r>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71F216FC-FFD2-4F83-9703-D5A4FB02867F}" type="parTrans" cxnId="{95933345-B98B-4379-B5F1-AE160F5F1A3A}">
      <dgm:prSet/>
      <dgm:spPr/>
      <dgm:t>
        <a:bodyPr/>
        <a:lstStyle/>
        <a:p>
          <a:endParaRPr lang="en-US"/>
        </a:p>
      </dgm:t>
    </dgm:pt>
    <dgm:pt modelId="{0E95FCBF-E7B1-41BE-9D59-FF6F860DBBD8}" type="sibTrans" cxnId="{95933345-B98B-4379-B5F1-AE160F5F1A3A}">
      <dgm:prSet/>
      <dgm:spPr/>
      <dgm:t>
        <a:bodyPr/>
        <a:lstStyle/>
        <a:p>
          <a:endParaRPr lang="en-US"/>
        </a:p>
      </dgm:t>
    </dgm:pt>
    <dgm:pt modelId="{438A2046-3D3F-42DD-86C2-22F9D391BB90}">
      <dgm:prSet phldrT="[Text]"/>
      <dgm:spPr/>
      <dgm:t>
        <a:bodyPr/>
        <a:lstStyle/>
        <a:p>
          <a:r>
            <a:rPr lang="en-US" dirty="0" smtClean="0"/>
            <a:t>Trauma informed practice</a:t>
          </a:r>
          <a:endParaRPr lang="en-US" dirty="0"/>
        </a:p>
      </dgm:t>
    </dgm:pt>
    <dgm:pt modelId="{8BD490B7-6B71-4873-9DA1-C566F558BFDD}" type="parTrans" cxnId="{1DF2AB4B-DD41-490F-B0D4-33FCD2956C05}">
      <dgm:prSet/>
      <dgm:spPr/>
      <dgm:t>
        <a:bodyPr/>
        <a:lstStyle/>
        <a:p>
          <a:endParaRPr lang="en-US"/>
        </a:p>
      </dgm:t>
    </dgm:pt>
    <dgm:pt modelId="{73486728-FC55-47E5-8F2F-3D5BB61E14AB}" type="sibTrans" cxnId="{1DF2AB4B-DD41-490F-B0D4-33FCD2956C05}">
      <dgm:prSet/>
      <dgm:spPr/>
      <dgm:t>
        <a:bodyPr/>
        <a:lstStyle/>
        <a:p>
          <a:endParaRPr lang="en-US"/>
        </a:p>
      </dgm:t>
    </dgm:pt>
    <dgm:pt modelId="{3E68DD8C-0317-4128-8C8B-DDB17161B6D7}">
      <dgm:prSet phldrT="[Text]" custT="1"/>
      <dgm:spPr/>
      <dgm:t>
        <a:bodyPr/>
        <a:lstStyle/>
        <a:p>
          <a:r>
            <a:rPr lang="en-US" sz="1400" dirty="0" smtClean="0">
              <a:latin typeface="Open Sans" panose="020B0606030504020204" pitchFamily="34" charset="0"/>
              <a:ea typeface="Open Sans" panose="020B0606030504020204" pitchFamily="34" charset="0"/>
              <a:cs typeface="Open Sans" panose="020B0606030504020204" pitchFamily="34" charset="0"/>
            </a:rPr>
            <a:t>To better meet children's needs</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00123650-5EE7-44B7-B3F4-23A4979D9578}" type="parTrans" cxnId="{5D94E15C-1B0B-4AE8-A539-98B48AC93280}">
      <dgm:prSet/>
      <dgm:spPr/>
      <dgm:t>
        <a:bodyPr/>
        <a:lstStyle/>
        <a:p>
          <a:endParaRPr lang="en-US"/>
        </a:p>
      </dgm:t>
    </dgm:pt>
    <dgm:pt modelId="{5A372C19-96B1-42D3-8884-C57286C1AD86}" type="sibTrans" cxnId="{5D94E15C-1B0B-4AE8-A539-98B48AC93280}">
      <dgm:prSet/>
      <dgm:spPr/>
      <dgm:t>
        <a:bodyPr/>
        <a:lstStyle/>
        <a:p>
          <a:endParaRPr lang="en-US"/>
        </a:p>
      </dgm:t>
    </dgm:pt>
    <dgm:pt modelId="{E0F00219-97AC-492E-ACB8-28D03979C9BD}">
      <dgm:prSet phldrT="[Text]" custT="1"/>
      <dgm:spPr/>
      <dgm:t>
        <a:bodyPr/>
        <a:lstStyle/>
        <a:p>
          <a:r>
            <a:rPr lang="en-US" sz="1400" dirty="0" smtClean="0">
              <a:latin typeface="Open Sans" panose="020B0606030504020204" pitchFamily="34" charset="0"/>
              <a:ea typeface="Open Sans" panose="020B0606030504020204" pitchFamily="34" charset="0"/>
              <a:cs typeface="Open Sans" panose="020B0606030504020204" pitchFamily="34" charset="0"/>
            </a:rPr>
            <a:t>To better understand the impact of secondary trauma for foster parents and staff</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810D95FF-1001-453C-8AD5-F3A4514A04F5}" type="parTrans" cxnId="{DFA591E3-E193-48BA-B0CC-C57D894DF640}">
      <dgm:prSet/>
      <dgm:spPr/>
      <dgm:t>
        <a:bodyPr/>
        <a:lstStyle/>
        <a:p>
          <a:endParaRPr lang="en-US"/>
        </a:p>
      </dgm:t>
    </dgm:pt>
    <dgm:pt modelId="{493E04AD-7C72-4422-802D-4F3224400EC7}" type="sibTrans" cxnId="{DFA591E3-E193-48BA-B0CC-C57D894DF640}">
      <dgm:prSet/>
      <dgm:spPr/>
      <dgm:t>
        <a:bodyPr/>
        <a:lstStyle/>
        <a:p>
          <a:endParaRPr lang="en-US"/>
        </a:p>
      </dgm:t>
    </dgm:pt>
    <dgm:pt modelId="{FBF249B7-345A-49D2-BDDA-355C7E1955EE}">
      <dgm:prSet phldrT="[Text]"/>
      <dgm:spPr/>
      <dgm:t>
        <a:bodyPr/>
        <a:lstStyle/>
        <a:p>
          <a:r>
            <a:rPr lang="en-US" dirty="0" smtClean="0"/>
            <a:t>Placements</a:t>
          </a:r>
          <a:endParaRPr lang="en-US" dirty="0"/>
        </a:p>
      </dgm:t>
    </dgm:pt>
    <dgm:pt modelId="{362F45C5-7347-4E5B-860D-83A3056F57EA}" type="parTrans" cxnId="{C9E17DFF-2EDE-4E54-A7EA-4F9CCD76119C}">
      <dgm:prSet/>
      <dgm:spPr/>
      <dgm:t>
        <a:bodyPr/>
        <a:lstStyle/>
        <a:p>
          <a:endParaRPr lang="en-US"/>
        </a:p>
      </dgm:t>
    </dgm:pt>
    <dgm:pt modelId="{294E4EDE-E571-4485-A715-06A5CB22691C}" type="sibTrans" cxnId="{C9E17DFF-2EDE-4E54-A7EA-4F9CCD76119C}">
      <dgm:prSet/>
      <dgm:spPr/>
      <dgm:t>
        <a:bodyPr/>
        <a:lstStyle/>
        <a:p>
          <a:endParaRPr lang="en-US"/>
        </a:p>
      </dgm:t>
    </dgm:pt>
    <dgm:pt modelId="{BDA8D69D-D06C-4767-9072-065A28C67C58}">
      <dgm:prSet phldrT="[Text]" custT="1"/>
      <dgm:spPr/>
      <dgm:t>
        <a:bodyPr/>
        <a:lstStyle/>
        <a:p>
          <a:endParaRPr lang="en-US" sz="1800" dirty="0">
            <a:latin typeface="Open Sans" panose="020B0606030504020204" pitchFamily="34" charset="0"/>
            <a:ea typeface="Open Sans" panose="020B0606030504020204" pitchFamily="34" charset="0"/>
            <a:cs typeface="Open Sans" panose="020B0606030504020204" pitchFamily="34" charset="0"/>
          </a:endParaRPr>
        </a:p>
      </dgm:t>
    </dgm:pt>
    <dgm:pt modelId="{36004C68-F033-4F58-9B40-11714B294BFC}" type="parTrans" cxnId="{38E98C34-C361-41B5-8041-2DC6F0FA4A99}">
      <dgm:prSet/>
      <dgm:spPr/>
      <dgm:t>
        <a:bodyPr/>
        <a:lstStyle/>
        <a:p>
          <a:endParaRPr lang="en-US"/>
        </a:p>
      </dgm:t>
    </dgm:pt>
    <dgm:pt modelId="{9FDCF507-8F2A-497C-B2A6-56020D2BFE7A}" type="sibTrans" cxnId="{38E98C34-C361-41B5-8041-2DC6F0FA4A99}">
      <dgm:prSet/>
      <dgm:spPr/>
      <dgm:t>
        <a:bodyPr/>
        <a:lstStyle/>
        <a:p>
          <a:endParaRPr lang="en-US"/>
        </a:p>
      </dgm:t>
    </dgm:pt>
    <dgm:pt modelId="{EC3948BF-EF28-4585-9001-6639A4005280}">
      <dgm:prSet phldrT="[Text]" custT="1"/>
      <dgm:spPr/>
      <dgm:t>
        <a:bodyPr/>
        <a:lstStyle/>
        <a:p>
          <a:r>
            <a:rPr lang="en-US" sz="1400" dirty="0" smtClean="0">
              <a:latin typeface="Open Sans" panose="020B0606030504020204" pitchFamily="34" charset="0"/>
              <a:ea typeface="Open Sans" panose="020B0606030504020204" pitchFamily="34" charset="0"/>
              <a:cs typeface="Open Sans" panose="020B0606030504020204" pitchFamily="34" charset="0"/>
            </a:rPr>
            <a:t>To understand the difference between burnout and secondary trauma</a:t>
          </a:r>
          <a:endParaRPr lang="en-US" sz="1400" dirty="0">
            <a:latin typeface="Open Sans" panose="020B0606030504020204" pitchFamily="34" charset="0"/>
            <a:ea typeface="Open Sans" panose="020B0606030504020204" pitchFamily="34" charset="0"/>
            <a:cs typeface="Open Sans" panose="020B0606030504020204" pitchFamily="34" charset="0"/>
          </a:endParaRPr>
        </a:p>
      </dgm:t>
    </dgm:pt>
    <dgm:pt modelId="{F6185B4E-3E66-4F92-9DBA-DC05F9A31E23}" type="parTrans" cxnId="{8E5F57FE-DBDB-4669-85F1-46F5CA6A5A36}">
      <dgm:prSet/>
      <dgm:spPr/>
      <dgm:t>
        <a:bodyPr/>
        <a:lstStyle/>
        <a:p>
          <a:endParaRPr lang="en-US"/>
        </a:p>
      </dgm:t>
    </dgm:pt>
    <dgm:pt modelId="{625DF3CE-8D60-464C-8D9D-629155C7A812}" type="sibTrans" cxnId="{8E5F57FE-DBDB-4669-85F1-46F5CA6A5A36}">
      <dgm:prSet/>
      <dgm:spPr/>
      <dgm:t>
        <a:bodyPr/>
        <a:lstStyle/>
        <a:p>
          <a:endParaRPr lang="en-US"/>
        </a:p>
      </dgm:t>
    </dgm:pt>
    <dgm:pt modelId="{D1546804-30F0-49AC-BADF-3A8AEA246576}">
      <dgm:prSet phldrT="[Text]"/>
      <dgm:spPr/>
      <dgm:t>
        <a:bodyPr/>
        <a:lstStyle/>
        <a:p>
          <a:r>
            <a:rPr lang="en-US" dirty="0" smtClean="0"/>
            <a:t>Informal/Formal Assessments</a:t>
          </a:r>
          <a:endParaRPr lang="en-US" dirty="0"/>
        </a:p>
      </dgm:t>
    </dgm:pt>
    <dgm:pt modelId="{BDA29587-325E-4624-9C8F-D025C919C9F1}" type="parTrans" cxnId="{514A4205-2F84-40FB-ADB3-00079332B30B}">
      <dgm:prSet/>
      <dgm:spPr/>
      <dgm:t>
        <a:bodyPr/>
        <a:lstStyle/>
        <a:p>
          <a:endParaRPr lang="en-US"/>
        </a:p>
      </dgm:t>
    </dgm:pt>
    <dgm:pt modelId="{9BB1C3FD-CEFD-4596-96A1-FDE97B80FE63}" type="sibTrans" cxnId="{514A4205-2F84-40FB-ADB3-00079332B30B}">
      <dgm:prSet/>
      <dgm:spPr/>
      <dgm:t>
        <a:bodyPr/>
        <a:lstStyle/>
        <a:p>
          <a:endParaRPr lang="en-US"/>
        </a:p>
      </dgm:t>
    </dgm:pt>
    <dgm:pt modelId="{AEE3AFA8-410D-4E7B-B3D1-F8FFA65498CB}" type="pres">
      <dgm:prSet presAssocID="{6EBBE42B-9436-4380-884E-2635A1D8942A}" presName="Name0" presStyleCnt="0">
        <dgm:presLayoutVars>
          <dgm:dir/>
          <dgm:animLvl val="lvl"/>
          <dgm:resizeHandles val="exact"/>
        </dgm:presLayoutVars>
      </dgm:prSet>
      <dgm:spPr/>
      <dgm:t>
        <a:bodyPr/>
        <a:lstStyle/>
        <a:p>
          <a:endParaRPr lang="en-US"/>
        </a:p>
      </dgm:t>
    </dgm:pt>
    <dgm:pt modelId="{D9F8626F-3D1C-4AA6-B6C3-3D131FC50DEE}" type="pres">
      <dgm:prSet presAssocID="{ED3C1B9F-A4D4-4DFB-9C88-DDC037CE6693}" presName="linNode" presStyleCnt="0"/>
      <dgm:spPr/>
    </dgm:pt>
    <dgm:pt modelId="{35D7C6C1-DCC3-44BB-9524-143DE6FE1744}" type="pres">
      <dgm:prSet presAssocID="{ED3C1B9F-A4D4-4DFB-9C88-DDC037CE6693}" presName="parentText" presStyleLbl="node1" presStyleIdx="0" presStyleCnt="4">
        <dgm:presLayoutVars>
          <dgm:chMax val="1"/>
          <dgm:bulletEnabled val="1"/>
        </dgm:presLayoutVars>
      </dgm:prSet>
      <dgm:spPr/>
      <dgm:t>
        <a:bodyPr/>
        <a:lstStyle/>
        <a:p>
          <a:endParaRPr lang="en-US"/>
        </a:p>
      </dgm:t>
    </dgm:pt>
    <dgm:pt modelId="{2FF83F50-4BE2-4EC3-9E4F-DE2501596592}" type="pres">
      <dgm:prSet presAssocID="{ED3C1B9F-A4D4-4DFB-9C88-DDC037CE6693}" presName="descendantText" presStyleLbl="alignAccFollowNode1" presStyleIdx="0" presStyleCnt="3">
        <dgm:presLayoutVars>
          <dgm:bulletEnabled val="1"/>
        </dgm:presLayoutVars>
      </dgm:prSet>
      <dgm:spPr/>
      <dgm:t>
        <a:bodyPr/>
        <a:lstStyle/>
        <a:p>
          <a:endParaRPr lang="en-US"/>
        </a:p>
      </dgm:t>
    </dgm:pt>
    <dgm:pt modelId="{4BD67400-1A1C-4031-91EB-A1874E4E3437}" type="pres">
      <dgm:prSet presAssocID="{A50315C3-A8B3-4845-A5D0-EE26ABE53095}" presName="sp" presStyleCnt="0"/>
      <dgm:spPr/>
    </dgm:pt>
    <dgm:pt modelId="{65E919E2-4DBA-47EE-8839-135CE474383D}" type="pres">
      <dgm:prSet presAssocID="{438A2046-3D3F-42DD-86C2-22F9D391BB90}" presName="linNode" presStyleCnt="0"/>
      <dgm:spPr/>
    </dgm:pt>
    <dgm:pt modelId="{59311FE9-4B29-4091-AEF1-41346B6D2032}" type="pres">
      <dgm:prSet presAssocID="{438A2046-3D3F-42DD-86C2-22F9D391BB90}" presName="parentText" presStyleLbl="node1" presStyleIdx="1" presStyleCnt="4" custLinFactNeighborY="-922">
        <dgm:presLayoutVars>
          <dgm:chMax val="1"/>
          <dgm:bulletEnabled val="1"/>
        </dgm:presLayoutVars>
      </dgm:prSet>
      <dgm:spPr/>
      <dgm:t>
        <a:bodyPr/>
        <a:lstStyle/>
        <a:p>
          <a:endParaRPr lang="en-US"/>
        </a:p>
      </dgm:t>
    </dgm:pt>
    <dgm:pt modelId="{52A25E17-7F44-421F-AC54-7CB537BD982C}" type="pres">
      <dgm:prSet presAssocID="{438A2046-3D3F-42DD-86C2-22F9D391BB90}" presName="descendantText" presStyleLbl="alignAccFollowNode1" presStyleIdx="1" presStyleCnt="3" custScaleX="98014" custScaleY="118557" custLinFactNeighborX="6024" custLinFactNeighborY="-3214">
        <dgm:presLayoutVars>
          <dgm:bulletEnabled val="1"/>
        </dgm:presLayoutVars>
      </dgm:prSet>
      <dgm:spPr/>
      <dgm:t>
        <a:bodyPr/>
        <a:lstStyle/>
        <a:p>
          <a:endParaRPr lang="en-US"/>
        </a:p>
      </dgm:t>
    </dgm:pt>
    <dgm:pt modelId="{F79DF608-23C6-4321-BE67-F8BE93104DCD}" type="pres">
      <dgm:prSet presAssocID="{73486728-FC55-47E5-8F2F-3D5BB61E14AB}" presName="sp" presStyleCnt="0"/>
      <dgm:spPr/>
    </dgm:pt>
    <dgm:pt modelId="{073F6CC4-CDCF-47B2-B0FC-FB0AED888E95}" type="pres">
      <dgm:prSet presAssocID="{FBF249B7-345A-49D2-BDDA-355C7E1955EE}" presName="linNode" presStyleCnt="0"/>
      <dgm:spPr/>
    </dgm:pt>
    <dgm:pt modelId="{0B1C24EC-322B-42E1-B6F9-7E27F4AC60B6}" type="pres">
      <dgm:prSet presAssocID="{FBF249B7-345A-49D2-BDDA-355C7E1955EE}" presName="parentText" presStyleLbl="node1" presStyleIdx="2" presStyleCnt="4">
        <dgm:presLayoutVars>
          <dgm:chMax val="1"/>
          <dgm:bulletEnabled val="1"/>
        </dgm:presLayoutVars>
      </dgm:prSet>
      <dgm:spPr/>
      <dgm:t>
        <a:bodyPr/>
        <a:lstStyle/>
        <a:p>
          <a:endParaRPr lang="en-US"/>
        </a:p>
      </dgm:t>
    </dgm:pt>
    <dgm:pt modelId="{CD037117-F9CF-48E6-9592-088090E3F6BA}" type="pres">
      <dgm:prSet presAssocID="{FBF249B7-345A-49D2-BDDA-355C7E1955EE}" presName="descendantText" presStyleLbl="alignAccFollowNode1" presStyleIdx="2" presStyleCnt="3">
        <dgm:presLayoutVars>
          <dgm:bulletEnabled val="1"/>
        </dgm:presLayoutVars>
      </dgm:prSet>
      <dgm:spPr/>
      <dgm:t>
        <a:bodyPr/>
        <a:lstStyle/>
        <a:p>
          <a:endParaRPr lang="en-US"/>
        </a:p>
      </dgm:t>
    </dgm:pt>
    <dgm:pt modelId="{4065B9F9-3539-4763-9434-14B3F30F0A30}" type="pres">
      <dgm:prSet presAssocID="{294E4EDE-E571-4485-A715-06A5CB22691C}" presName="sp" presStyleCnt="0"/>
      <dgm:spPr/>
    </dgm:pt>
    <dgm:pt modelId="{678992E7-1E93-434C-999F-3F971F64FFD1}" type="pres">
      <dgm:prSet presAssocID="{D1546804-30F0-49AC-BADF-3A8AEA246576}" presName="linNode" presStyleCnt="0"/>
      <dgm:spPr/>
    </dgm:pt>
    <dgm:pt modelId="{CF968C42-2C43-41FB-90AB-BC8CEA45FF9E}" type="pres">
      <dgm:prSet presAssocID="{D1546804-30F0-49AC-BADF-3A8AEA246576}" presName="parentText" presStyleLbl="node1" presStyleIdx="3" presStyleCnt="4">
        <dgm:presLayoutVars>
          <dgm:chMax val="1"/>
          <dgm:bulletEnabled val="1"/>
        </dgm:presLayoutVars>
      </dgm:prSet>
      <dgm:spPr/>
      <dgm:t>
        <a:bodyPr/>
        <a:lstStyle/>
        <a:p>
          <a:endParaRPr lang="en-US"/>
        </a:p>
      </dgm:t>
    </dgm:pt>
  </dgm:ptLst>
  <dgm:cxnLst>
    <dgm:cxn modelId="{2ACDB80F-17D5-4679-866B-A35D3ACC76DA}" type="presOf" srcId="{438A2046-3D3F-42DD-86C2-22F9D391BB90}" destId="{59311FE9-4B29-4091-AEF1-41346B6D2032}" srcOrd="0" destOrd="0" presId="urn:microsoft.com/office/officeart/2005/8/layout/vList5"/>
    <dgm:cxn modelId="{5D94E15C-1B0B-4AE8-A539-98B48AC93280}" srcId="{438A2046-3D3F-42DD-86C2-22F9D391BB90}" destId="{3E68DD8C-0317-4128-8C8B-DDB17161B6D7}" srcOrd="0" destOrd="0" parTransId="{00123650-5EE7-44B7-B3F4-23A4979D9578}" sibTransId="{5A372C19-96B1-42D3-8884-C57286C1AD86}"/>
    <dgm:cxn modelId="{C697455E-8BBE-4B60-BCE4-876715A72575}" type="presOf" srcId="{3E68DD8C-0317-4128-8C8B-DDB17161B6D7}" destId="{52A25E17-7F44-421F-AC54-7CB537BD982C}" srcOrd="0" destOrd="0" presId="urn:microsoft.com/office/officeart/2005/8/layout/vList5"/>
    <dgm:cxn modelId="{95933345-B98B-4379-B5F1-AE160F5F1A3A}" srcId="{ED3C1B9F-A4D4-4DFB-9C88-DDC037CE6693}" destId="{682AE4A7-6D7D-46AE-8895-5151A96E655D}" srcOrd="0" destOrd="0" parTransId="{71F216FC-FFD2-4F83-9703-D5A4FB02867F}" sibTransId="{0E95FCBF-E7B1-41BE-9D59-FF6F860DBBD8}"/>
    <dgm:cxn modelId="{8E5F57FE-DBDB-4669-85F1-46F5CA6A5A36}" srcId="{438A2046-3D3F-42DD-86C2-22F9D391BB90}" destId="{EC3948BF-EF28-4585-9001-6639A4005280}" srcOrd="2" destOrd="0" parTransId="{F6185B4E-3E66-4F92-9DBA-DC05F9A31E23}" sibTransId="{625DF3CE-8D60-464C-8D9D-629155C7A812}"/>
    <dgm:cxn modelId="{D7AA0825-66FA-45F6-8990-B72283E9FF99}" type="presOf" srcId="{682AE4A7-6D7D-46AE-8895-5151A96E655D}" destId="{2FF83F50-4BE2-4EC3-9E4F-DE2501596592}" srcOrd="0" destOrd="0" presId="urn:microsoft.com/office/officeart/2005/8/layout/vList5"/>
    <dgm:cxn modelId="{9BD75A90-AFE3-44E2-A92F-66F6B0FC94E4}" type="presOf" srcId="{FBF249B7-345A-49D2-BDDA-355C7E1955EE}" destId="{0B1C24EC-322B-42E1-B6F9-7E27F4AC60B6}" srcOrd="0" destOrd="0" presId="urn:microsoft.com/office/officeart/2005/8/layout/vList5"/>
    <dgm:cxn modelId="{DFA591E3-E193-48BA-B0CC-C57D894DF640}" srcId="{438A2046-3D3F-42DD-86C2-22F9D391BB90}" destId="{E0F00219-97AC-492E-ACB8-28D03979C9BD}" srcOrd="1" destOrd="0" parTransId="{810D95FF-1001-453C-8AD5-F3A4514A04F5}" sibTransId="{493E04AD-7C72-4422-802D-4F3224400EC7}"/>
    <dgm:cxn modelId="{B7696B20-A617-4DCD-9EA6-7863486B8C3A}" type="presOf" srcId="{D1546804-30F0-49AC-BADF-3A8AEA246576}" destId="{CF968C42-2C43-41FB-90AB-BC8CEA45FF9E}" srcOrd="0" destOrd="0" presId="urn:microsoft.com/office/officeart/2005/8/layout/vList5"/>
    <dgm:cxn modelId="{E8C76EE3-6191-4B4C-9855-EBB8A9EF9285}" type="presOf" srcId="{ED3C1B9F-A4D4-4DFB-9C88-DDC037CE6693}" destId="{35D7C6C1-DCC3-44BB-9524-143DE6FE1744}" srcOrd="0" destOrd="0" presId="urn:microsoft.com/office/officeart/2005/8/layout/vList5"/>
    <dgm:cxn modelId="{B947255A-4B9B-4D28-B6EB-2AF356D5577B}" type="presOf" srcId="{6EBBE42B-9436-4380-884E-2635A1D8942A}" destId="{AEE3AFA8-410D-4E7B-B3D1-F8FFA65498CB}" srcOrd="0" destOrd="0" presId="urn:microsoft.com/office/officeart/2005/8/layout/vList5"/>
    <dgm:cxn modelId="{C9E17DFF-2EDE-4E54-A7EA-4F9CCD76119C}" srcId="{6EBBE42B-9436-4380-884E-2635A1D8942A}" destId="{FBF249B7-345A-49D2-BDDA-355C7E1955EE}" srcOrd="2" destOrd="0" parTransId="{362F45C5-7347-4E5B-860D-83A3056F57EA}" sibTransId="{294E4EDE-E571-4485-A715-06A5CB22691C}"/>
    <dgm:cxn modelId="{E0CE272B-DFD6-40D6-A931-2A77E43FF03C}" srcId="{6EBBE42B-9436-4380-884E-2635A1D8942A}" destId="{ED3C1B9F-A4D4-4DFB-9C88-DDC037CE6693}" srcOrd="0" destOrd="0" parTransId="{87C57F60-5313-49C8-AFED-298DFD0EDEE6}" sibTransId="{A50315C3-A8B3-4845-A5D0-EE26ABE53095}"/>
    <dgm:cxn modelId="{E3EEEB4E-09F9-435E-91D5-05C4FB21D36E}" type="presOf" srcId="{BDA8D69D-D06C-4767-9072-065A28C67C58}" destId="{CD037117-F9CF-48E6-9592-088090E3F6BA}" srcOrd="0" destOrd="0" presId="urn:microsoft.com/office/officeart/2005/8/layout/vList5"/>
    <dgm:cxn modelId="{514A4205-2F84-40FB-ADB3-00079332B30B}" srcId="{6EBBE42B-9436-4380-884E-2635A1D8942A}" destId="{D1546804-30F0-49AC-BADF-3A8AEA246576}" srcOrd="3" destOrd="0" parTransId="{BDA29587-325E-4624-9C8F-D025C919C9F1}" sibTransId="{9BB1C3FD-CEFD-4596-96A1-FDE97B80FE63}"/>
    <dgm:cxn modelId="{ECB6C252-0F9C-4E53-A9C0-6C2D7DB61B8D}" type="presOf" srcId="{EC3948BF-EF28-4585-9001-6639A4005280}" destId="{52A25E17-7F44-421F-AC54-7CB537BD982C}" srcOrd="0" destOrd="2" presId="urn:microsoft.com/office/officeart/2005/8/layout/vList5"/>
    <dgm:cxn modelId="{1DF2AB4B-DD41-490F-B0D4-33FCD2956C05}" srcId="{6EBBE42B-9436-4380-884E-2635A1D8942A}" destId="{438A2046-3D3F-42DD-86C2-22F9D391BB90}" srcOrd="1" destOrd="0" parTransId="{8BD490B7-6B71-4873-9DA1-C566F558BFDD}" sibTransId="{73486728-FC55-47E5-8F2F-3D5BB61E14AB}"/>
    <dgm:cxn modelId="{38E98C34-C361-41B5-8041-2DC6F0FA4A99}" srcId="{FBF249B7-345A-49D2-BDDA-355C7E1955EE}" destId="{BDA8D69D-D06C-4767-9072-065A28C67C58}" srcOrd="0" destOrd="0" parTransId="{36004C68-F033-4F58-9B40-11714B294BFC}" sibTransId="{9FDCF507-8F2A-497C-B2A6-56020D2BFE7A}"/>
    <dgm:cxn modelId="{BE32E8EB-BE73-4079-83EE-83170A53AEED}" type="presOf" srcId="{E0F00219-97AC-492E-ACB8-28D03979C9BD}" destId="{52A25E17-7F44-421F-AC54-7CB537BD982C}" srcOrd="0" destOrd="1" presId="urn:microsoft.com/office/officeart/2005/8/layout/vList5"/>
    <dgm:cxn modelId="{5A5C0751-2CEA-4521-ACC5-DD557E3E5C0F}" type="presParOf" srcId="{AEE3AFA8-410D-4E7B-B3D1-F8FFA65498CB}" destId="{D9F8626F-3D1C-4AA6-B6C3-3D131FC50DEE}" srcOrd="0" destOrd="0" presId="urn:microsoft.com/office/officeart/2005/8/layout/vList5"/>
    <dgm:cxn modelId="{91973F0C-2133-4D5A-9D83-89A8CA130CF3}" type="presParOf" srcId="{D9F8626F-3D1C-4AA6-B6C3-3D131FC50DEE}" destId="{35D7C6C1-DCC3-44BB-9524-143DE6FE1744}" srcOrd="0" destOrd="0" presId="urn:microsoft.com/office/officeart/2005/8/layout/vList5"/>
    <dgm:cxn modelId="{D2C8BB18-BA3E-4202-A29C-F0C8FF0F52CE}" type="presParOf" srcId="{D9F8626F-3D1C-4AA6-B6C3-3D131FC50DEE}" destId="{2FF83F50-4BE2-4EC3-9E4F-DE2501596592}" srcOrd="1" destOrd="0" presId="urn:microsoft.com/office/officeart/2005/8/layout/vList5"/>
    <dgm:cxn modelId="{7A49685F-1446-4948-8357-352D747D1487}" type="presParOf" srcId="{AEE3AFA8-410D-4E7B-B3D1-F8FFA65498CB}" destId="{4BD67400-1A1C-4031-91EB-A1874E4E3437}" srcOrd="1" destOrd="0" presId="urn:microsoft.com/office/officeart/2005/8/layout/vList5"/>
    <dgm:cxn modelId="{F6515D08-0F2A-4DDA-B821-CABDFF179692}" type="presParOf" srcId="{AEE3AFA8-410D-4E7B-B3D1-F8FFA65498CB}" destId="{65E919E2-4DBA-47EE-8839-135CE474383D}" srcOrd="2" destOrd="0" presId="urn:microsoft.com/office/officeart/2005/8/layout/vList5"/>
    <dgm:cxn modelId="{B73A1211-154C-490E-AD58-B13A3CD70195}" type="presParOf" srcId="{65E919E2-4DBA-47EE-8839-135CE474383D}" destId="{59311FE9-4B29-4091-AEF1-41346B6D2032}" srcOrd="0" destOrd="0" presId="urn:microsoft.com/office/officeart/2005/8/layout/vList5"/>
    <dgm:cxn modelId="{D8477D44-35F2-4A00-80F0-0192B69B0B0E}" type="presParOf" srcId="{65E919E2-4DBA-47EE-8839-135CE474383D}" destId="{52A25E17-7F44-421F-AC54-7CB537BD982C}" srcOrd="1" destOrd="0" presId="urn:microsoft.com/office/officeart/2005/8/layout/vList5"/>
    <dgm:cxn modelId="{AB072565-286C-4F54-B06A-FA5AD6A54A4B}" type="presParOf" srcId="{AEE3AFA8-410D-4E7B-B3D1-F8FFA65498CB}" destId="{F79DF608-23C6-4321-BE67-F8BE93104DCD}" srcOrd="3" destOrd="0" presId="urn:microsoft.com/office/officeart/2005/8/layout/vList5"/>
    <dgm:cxn modelId="{0F4D94C4-53D5-410D-BC8B-647CA7F1ED9D}" type="presParOf" srcId="{AEE3AFA8-410D-4E7B-B3D1-F8FFA65498CB}" destId="{073F6CC4-CDCF-47B2-B0FC-FB0AED888E95}" srcOrd="4" destOrd="0" presId="urn:microsoft.com/office/officeart/2005/8/layout/vList5"/>
    <dgm:cxn modelId="{8E454D85-BDBA-4808-9947-B5CBEF412623}" type="presParOf" srcId="{073F6CC4-CDCF-47B2-B0FC-FB0AED888E95}" destId="{0B1C24EC-322B-42E1-B6F9-7E27F4AC60B6}" srcOrd="0" destOrd="0" presId="urn:microsoft.com/office/officeart/2005/8/layout/vList5"/>
    <dgm:cxn modelId="{2ECDDD62-8975-4574-B27A-CB2B8ED29C72}" type="presParOf" srcId="{073F6CC4-CDCF-47B2-B0FC-FB0AED888E95}" destId="{CD037117-F9CF-48E6-9592-088090E3F6BA}" srcOrd="1" destOrd="0" presId="urn:microsoft.com/office/officeart/2005/8/layout/vList5"/>
    <dgm:cxn modelId="{1BCADC4E-F51F-4FF5-8AE0-445896A9D9A5}" type="presParOf" srcId="{AEE3AFA8-410D-4E7B-B3D1-F8FFA65498CB}" destId="{4065B9F9-3539-4763-9434-14B3F30F0A30}" srcOrd="5" destOrd="0" presId="urn:microsoft.com/office/officeart/2005/8/layout/vList5"/>
    <dgm:cxn modelId="{249C8998-C49F-4E80-929A-24E931551E46}" type="presParOf" srcId="{AEE3AFA8-410D-4E7B-B3D1-F8FFA65498CB}" destId="{678992E7-1E93-434C-999F-3F971F64FFD1}" srcOrd="6" destOrd="0" presId="urn:microsoft.com/office/officeart/2005/8/layout/vList5"/>
    <dgm:cxn modelId="{42E209D8-FB81-48C8-A5AE-772158EA73A3}" type="presParOf" srcId="{678992E7-1E93-434C-999F-3F971F64FFD1}" destId="{CF968C42-2C43-41FB-90AB-BC8CEA45FF9E}"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C429F0-D268-450F-BFE4-8C28543E189F}">
      <dsp:nvSpPr>
        <dsp:cNvPr id="0" name=""/>
        <dsp:cNvSpPr/>
      </dsp:nvSpPr>
      <dsp:spPr>
        <a:xfrm rot="16200000">
          <a:off x="951309" y="-951309"/>
          <a:ext cx="2478881" cy="43815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Trauma-informed and individualized training and support for Foster Parents</a:t>
          </a:r>
          <a:endParaRPr lang="en-US" sz="2100" b="1" kern="1200" dirty="0"/>
        </a:p>
      </dsp:txBody>
      <dsp:txXfrm rot="5400000">
        <a:off x="0" y="0"/>
        <a:ext cx="4381500" cy="1859161"/>
      </dsp:txXfrm>
    </dsp:sp>
    <dsp:sp modelId="{4BD5DD3F-F37A-44A3-8DB2-AD9774164DCF}">
      <dsp:nvSpPr>
        <dsp:cNvPr id="0" name=""/>
        <dsp:cNvSpPr/>
      </dsp:nvSpPr>
      <dsp:spPr>
        <a:xfrm>
          <a:off x="4381500" y="0"/>
          <a:ext cx="4381500" cy="24788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Enhanced Training for Staff (and they need some support too!)</a:t>
          </a:r>
          <a:endParaRPr lang="en-US" sz="2100" b="1" kern="1200" dirty="0"/>
        </a:p>
      </dsp:txBody>
      <dsp:txXfrm>
        <a:off x="4381500" y="0"/>
        <a:ext cx="4381500" cy="1859161"/>
      </dsp:txXfrm>
    </dsp:sp>
    <dsp:sp modelId="{83088E24-8CB7-4A56-A60D-ECAC885250BA}">
      <dsp:nvSpPr>
        <dsp:cNvPr id="0" name=""/>
        <dsp:cNvSpPr/>
      </dsp:nvSpPr>
      <dsp:spPr>
        <a:xfrm rot="10800000">
          <a:off x="0" y="2478881"/>
          <a:ext cx="4381500" cy="2478881"/>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Boost collaboration for a holistic approach to identify and meet children’s unique needs</a:t>
          </a:r>
          <a:endParaRPr lang="en-US" sz="2100" b="1" kern="1200" dirty="0"/>
        </a:p>
      </dsp:txBody>
      <dsp:txXfrm rot="10800000">
        <a:off x="0" y="3098601"/>
        <a:ext cx="4381500" cy="1859161"/>
      </dsp:txXfrm>
    </dsp:sp>
    <dsp:sp modelId="{0E05D897-5C73-4A13-B65A-B406CBA30141}">
      <dsp:nvSpPr>
        <dsp:cNvPr id="0" name=""/>
        <dsp:cNvSpPr/>
      </dsp:nvSpPr>
      <dsp:spPr>
        <a:xfrm rot="5400000">
          <a:off x="5332809" y="1527572"/>
          <a:ext cx="2478881" cy="4381500"/>
        </a:xfrm>
        <a:prstGeom prst="round1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lvl="0" algn="ctr" defTabSz="933450">
            <a:lnSpc>
              <a:spcPct val="90000"/>
            </a:lnSpc>
            <a:spcBef>
              <a:spcPct val="0"/>
            </a:spcBef>
            <a:spcAft>
              <a:spcPct val="35000"/>
            </a:spcAft>
          </a:pPr>
          <a:r>
            <a:rPr lang="en-US" sz="2100" b="1" kern="1200" dirty="0" smtClean="0"/>
            <a:t>Crisis Intervention 24/7</a:t>
          </a:r>
          <a:endParaRPr lang="en-US" sz="2100" b="1" kern="1200" dirty="0"/>
        </a:p>
      </dsp:txBody>
      <dsp:txXfrm rot="-5400000">
        <a:off x="4381500" y="3098601"/>
        <a:ext cx="4381500" cy="1859161"/>
      </dsp:txXfrm>
    </dsp:sp>
    <dsp:sp modelId="{72A6B461-A5F1-4DAA-856C-FF18B39457AF}">
      <dsp:nvSpPr>
        <dsp:cNvPr id="0" name=""/>
        <dsp:cNvSpPr/>
      </dsp:nvSpPr>
      <dsp:spPr>
        <a:xfrm>
          <a:off x="3067049" y="1859161"/>
          <a:ext cx="2628900" cy="1239440"/>
        </a:xfrm>
        <a:prstGeom prst="roundRect">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lvl="0" algn="ctr" defTabSz="933450">
            <a:lnSpc>
              <a:spcPct val="90000"/>
            </a:lnSpc>
            <a:spcBef>
              <a:spcPct val="0"/>
            </a:spcBef>
            <a:spcAft>
              <a:spcPct val="35000"/>
            </a:spcAft>
          </a:pPr>
          <a:r>
            <a:rPr lang="en-US" sz="2100" kern="1200" dirty="0" smtClean="0"/>
            <a:t>Strengthen work with Biological families and Kinship families</a:t>
          </a:r>
          <a:endParaRPr lang="en-US" sz="2100" kern="1200" dirty="0"/>
        </a:p>
      </dsp:txBody>
      <dsp:txXfrm>
        <a:off x="3127553" y="1919665"/>
        <a:ext cx="2507892" cy="11184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946F12-C955-43C1-AC87-328A2573147F}" type="datetimeFigureOut">
              <a:rPr lang="en-US" smtClean="0"/>
              <a:t>4/25/2018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953FA1-B881-49B9-AC7E-352758AB9B8E}" type="slidenum">
              <a:rPr lang="en-US" smtClean="0"/>
              <a:t>‹#›</a:t>
            </a:fld>
            <a:endParaRPr lang="en-US"/>
          </a:p>
        </p:txBody>
      </p:sp>
    </p:spTree>
    <p:extLst>
      <p:ext uri="{BB962C8B-B14F-4D97-AF65-F5344CB8AC3E}">
        <p14:creationId xmlns:p14="http://schemas.microsoft.com/office/powerpoint/2010/main" val="1066945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 participants to answer using </a:t>
            </a:r>
            <a:r>
              <a:rPr lang="en-US" dirty="0" err="1" smtClean="0"/>
              <a:t>webex</a:t>
            </a:r>
            <a:r>
              <a:rPr lang="en-US" dirty="0" smtClean="0"/>
              <a:t> chat box</a:t>
            </a:r>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6</a:t>
            </a:fld>
            <a:endParaRPr lang="en-US"/>
          </a:p>
        </p:txBody>
      </p:sp>
    </p:spTree>
    <p:extLst>
      <p:ext uri="{BB962C8B-B14F-4D97-AF65-F5344CB8AC3E}">
        <p14:creationId xmlns:p14="http://schemas.microsoft.com/office/powerpoint/2010/main" val="35492210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10</a:t>
            </a:fld>
            <a:endParaRPr lang="en-US"/>
          </a:p>
        </p:txBody>
      </p:sp>
    </p:spTree>
    <p:extLst>
      <p:ext uri="{BB962C8B-B14F-4D97-AF65-F5344CB8AC3E}">
        <p14:creationId xmlns:p14="http://schemas.microsoft.com/office/powerpoint/2010/main" val="2154393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Poll everywhere</a:t>
            </a:r>
            <a:r>
              <a:rPr lang="en-US" baseline="0" dirty="0" smtClean="0"/>
              <a:t> or </a:t>
            </a:r>
            <a:r>
              <a:rPr lang="en-US" baseline="0" dirty="0" err="1" smtClean="0"/>
              <a:t>webex</a:t>
            </a:r>
            <a:r>
              <a:rPr lang="en-US" baseline="0" dirty="0" smtClean="0"/>
              <a:t> polling questions</a:t>
            </a:r>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11</a:t>
            </a:fld>
            <a:endParaRPr lang="en-US"/>
          </a:p>
        </p:txBody>
      </p:sp>
    </p:spTree>
    <p:extLst>
      <p:ext uri="{BB962C8B-B14F-4D97-AF65-F5344CB8AC3E}">
        <p14:creationId xmlns:p14="http://schemas.microsoft.com/office/powerpoint/2010/main" val="7371516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dirty="0" smtClean="0"/>
              <a:t>DCS/Provider team attended Grand Regional Provider Meetings to promote the Kickoff</a:t>
            </a:r>
          </a:p>
          <a:p>
            <a:r>
              <a:rPr lang="en-US" dirty="0" smtClean="0"/>
              <a:t>potential team member roles to be identified</a:t>
            </a:r>
            <a:r>
              <a:rPr lang="en-US" baseline="0" dirty="0" smtClean="0"/>
              <a:t> – at least 5 – different roles:</a:t>
            </a:r>
            <a:endParaRPr lang="en-US" dirty="0" smtClean="0"/>
          </a:p>
          <a:p>
            <a:pPr lvl="1"/>
            <a:r>
              <a:rPr lang="en-US" dirty="0" smtClean="0"/>
              <a:t>Caseworker</a:t>
            </a:r>
          </a:p>
          <a:p>
            <a:pPr lvl="1"/>
            <a:r>
              <a:rPr lang="en-US" dirty="0" smtClean="0"/>
              <a:t>Clinician</a:t>
            </a:r>
          </a:p>
          <a:p>
            <a:pPr lvl="1"/>
            <a:r>
              <a:rPr lang="en-US" dirty="0" smtClean="0"/>
              <a:t>Foster Parent</a:t>
            </a:r>
          </a:p>
          <a:p>
            <a:pPr lvl="1"/>
            <a:r>
              <a:rPr lang="en-US" dirty="0" smtClean="0"/>
              <a:t>Youth</a:t>
            </a:r>
          </a:p>
          <a:p>
            <a:pPr lvl="1"/>
            <a:r>
              <a:rPr lang="en-US" dirty="0" smtClean="0"/>
              <a:t>Birth Parent</a:t>
            </a:r>
          </a:p>
          <a:p>
            <a:pPr lvl="1"/>
            <a:r>
              <a:rPr lang="en-US" dirty="0" smtClean="0"/>
              <a:t>Mid Management Representative</a:t>
            </a:r>
          </a:p>
          <a:p>
            <a:pPr lvl="1"/>
            <a:r>
              <a:rPr lang="en-US" dirty="0" smtClean="0"/>
              <a:t>Upper Management Representative</a:t>
            </a:r>
          </a:p>
          <a:p>
            <a:pPr lvl="1"/>
            <a:r>
              <a:rPr lang="en-US" dirty="0" smtClean="0"/>
              <a:t>Customer</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16</a:t>
            </a:fld>
            <a:endParaRPr lang="en-US"/>
          </a:p>
        </p:txBody>
      </p:sp>
    </p:spTree>
    <p:extLst>
      <p:ext uri="{BB962C8B-B14F-4D97-AF65-F5344CB8AC3E}">
        <p14:creationId xmlns:p14="http://schemas.microsoft.com/office/powerpoint/2010/main" val="4206050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7 Domains were identified as critical areas to focus on for the TN TFC SAT:</a:t>
            </a:r>
          </a:p>
          <a:p>
            <a:endParaRPr lang="en-US" dirty="0" smtClean="0"/>
          </a:p>
          <a:p>
            <a:r>
              <a:rPr lang="en-US" dirty="0" smtClean="0"/>
              <a:t>Holistic Family Approach</a:t>
            </a:r>
          </a:p>
          <a:p>
            <a:r>
              <a:rPr lang="en-US" dirty="0" smtClean="0"/>
              <a:t>Maximizing Quality Resources</a:t>
            </a:r>
          </a:p>
          <a:p>
            <a:r>
              <a:rPr lang="en-US" dirty="0" smtClean="0"/>
              <a:t>Understanding Roles and Expectations</a:t>
            </a:r>
          </a:p>
          <a:p>
            <a:r>
              <a:rPr lang="en-US" dirty="0" smtClean="0"/>
              <a:t>Enhanced Recruitment and Retention of Foster Parents</a:t>
            </a:r>
          </a:p>
          <a:p>
            <a:r>
              <a:rPr lang="en-US" dirty="0" smtClean="0"/>
              <a:t>Engaging in Courageous Partnerships</a:t>
            </a:r>
          </a:p>
          <a:p>
            <a:r>
              <a:rPr lang="en-US" dirty="0" smtClean="0"/>
              <a:t>Trauma-Informed Systems</a:t>
            </a:r>
          </a:p>
          <a:p>
            <a:r>
              <a:rPr lang="en-US" dirty="0" smtClean="0"/>
              <a:t>Specialize Foster Parent Training</a:t>
            </a:r>
          </a:p>
          <a:p>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18</a:t>
            </a:fld>
            <a:endParaRPr lang="en-US"/>
          </a:p>
        </p:txBody>
      </p:sp>
    </p:spTree>
    <p:extLst>
      <p:ext uri="{BB962C8B-B14F-4D97-AF65-F5344CB8AC3E}">
        <p14:creationId xmlns:p14="http://schemas.microsoft.com/office/powerpoint/2010/main" val="1080865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Poll everywhere</a:t>
            </a:r>
            <a:r>
              <a:rPr lang="en-US" baseline="0" dirty="0" smtClean="0"/>
              <a:t> or </a:t>
            </a:r>
            <a:r>
              <a:rPr lang="en-US" baseline="0" dirty="0" err="1" smtClean="0"/>
              <a:t>webex</a:t>
            </a:r>
            <a:r>
              <a:rPr lang="en-US" baseline="0" dirty="0" smtClean="0"/>
              <a:t> polling questions</a:t>
            </a:r>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19</a:t>
            </a:fld>
            <a:endParaRPr lang="en-US"/>
          </a:p>
        </p:txBody>
      </p:sp>
    </p:spTree>
    <p:extLst>
      <p:ext uri="{BB962C8B-B14F-4D97-AF65-F5344CB8AC3E}">
        <p14:creationId xmlns:p14="http://schemas.microsoft.com/office/powerpoint/2010/main" val="73715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20</a:t>
            </a:fld>
            <a:endParaRPr lang="en-US"/>
          </a:p>
        </p:txBody>
      </p:sp>
    </p:spTree>
    <p:extLst>
      <p:ext uri="{BB962C8B-B14F-4D97-AF65-F5344CB8AC3E}">
        <p14:creationId xmlns:p14="http://schemas.microsoft.com/office/powerpoint/2010/main" val="9347455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Poll everywhere</a:t>
            </a:r>
            <a:r>
              <a:rPr lang="en-US" baseline="0" dirty="0" smtClean="0"/>
              <a:t> or </a:t>
            </a:r>
            <a:r>
              <a:rPr lang="en-US" baseline="0" dirty="0" err="1" smtClean="0"/>
              <a:t>webex</a:t>
            </a:r>
            <a:r>
              <a:rPr lang="en-US" baseline="0" dirty="0" smtClean="0"/>
              <a:t> polling questions</a:t>
            </a:r>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22</a:t>
            </a:fld>
            <a:endParaRPr lang="en-US"/>
          </a:p>
        </p:txBody>
      </p:sp>
    </p:spTree>
    <p:extLst>
      <p:ext uri="{BB962C8B-B14F-4D97-AF65-F5344CB8AC3E}">
        <p14:creationId xmlns:p14="http://schemas.microsoft.com/office/powerpoint/2010/main" val="7371516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Some of this work was in progress prior to completing</a:t>
            </a:r>
            <a:r>
              <a:rPr lang="en-US" baseline="0" dirty="0" smtClean="0"/>
              <a:t> the Self-Assessment but we saw the need to connect this to the TN TFC work.  </a:t>
            </a:r>
            <a:endParaRPr lang="en-US" dirty="0" smtClean="0"/>
          </a:p>
          <a:p>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23</a:t>
            </a:fld>
            <a:endParaRPr lang="en-US"/>
          </a:p>
        </p:txBody>
      </p:sp>
    </p:spTree>
    <p:extLst>
      <p:ext uri="{BB962C8B-B14F-4D97-AF65-F5344CB8AC3E}">
        <p14:creationId xmlns:p14="http://schemas.microsoft.com/office/powerpoint/2010/main" val="287592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This work connects</a:t>
            </a:r>
            <a:r>
              <a:rPr lang="en-US" baseline="0" dirty="0" smtClean="0"/>
              <a:t> to CFSR, COA, and our Strategic Goals</a:t>
            </a:r>
            <a:endParaRPr lang="en-US" dirty="0" smtClean="0"/>
          </a:p>
          <a:p>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24</a:t>
            </a:fld>
            <a:endParaRPr lang="en-US"/>
          </a:p>
        </p:txBody>
      </p:sp>
    </p:spTree>
    <p:extLst>
      <p:ext uri="{BB962C8B-B14F-4D97-AF65-F5344CB8AC3E}">
        <p14:creationId xmlns:p14="http://schemas.microsoft.com/office/powerpoint/2010/main" val="33088961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Poll everywhere</a:t>
            </a:r>
            <a:r>
              <a:rPr lang="en-US" baseline="0" dirty="0" smtClean="0"/>
              <a:t> or </a:t>
            </a:r>
            <a:r>
              <a:rPr lang="en-US" baseline="0" dirty="0" err="1" smtClean="0"/>
              <a:t>webex</a:t>
            </a:r>
            <a:r>
              <a:rPr lang="en-US" baseline="0" dirty="0" smtClean="0"/>
              <a:t> polling questions</a:t>
            </a:r>
            <a:endParaRPr lang="en-US" dirty="0"/>
          </a:p>
        </p:txBody>
      </p:sp>
      <p:sp>
        <p:nvSpPr>
          <p:cNvPr id="4" name="Slide Number Placeholder 3"/>
          <p:cNvSpPr>
            <a:spLocks noGrp="1"/>
          </p:cNvSpPr>
          <p:nvPr>
            <p:ph type="sldNum" sz="quarter" idx="10"/>
          </p:nvPr>
        </p:nvSpPr>
        <p:spPr/>
        <p:txBody>
          <a:bodyPr/>
          <a:lstStyle/>
          <a:p>
            <a:fld id="{20953FA1-B881-49B9-AC7E-352758AB9B8E}" type="slidenum">
              <a:rPr lang="en-US" smtClean="0"/>
              <a:t>27</a:t>
            </a:fld>
            <a:endParaRPr lang="en-US"/>
          </a:p>
        </p:txBody>
      </p:sp>
    </p:spTree>
    <p:extLst>
      <p:ext uri="{BB962C8B-B14F-4D97-AF65-F5344CB8AC3E}">
        <p14:creationId xmlns:p14="http://schemas.microsoft.com/office/powerpoint/2010/main" val="7371516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 Standard">
    <p:spTree>
      <p:nvGrpSpPr>
        <p:cNvPr id="1" name=""/>
        <p:cNvGrpSpPr/>
        <p:nvPr/>
      </p:nvGrpSpPr>
      <p:grpSpPr>
        <a:xfrm>
          <a:off x="0" y="0"/>
          <a:ext cx="0" cy="0"/>
          <a:chOff x="0" y="0"/>
          <a:chExt cx="0" cy="0"/>
        </a:xfrm>
      </p:grpSpPr>
      <p:sp>
        <p:nvSpPr>
          <p:cNvPr id="3" name="Rectangle 2"/>
          <p:cNvSpPr/>
          <p:nvPr/>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smtClean="0"/>
              <a:t>Sub-Title</a:t>
            </a:r>
            <a:endParaRPr lang="en-US" dirty="0"/>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 | Date</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1143000"/>
            <a:ext cx="82296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smtClean="0"/>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smtClean="0"/>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smtClean="0"/>
              <a:t>Name, Position</a:t>
            </a:r>
          </a:p>
          <a:p>
            <a:pPr lvl="0"/>
            <a:r>
              <a:rPr lang="en-US" dirty="0" smtClean="0"/>
              <a:t>Date</a:t>
            </a:r>
            <a:endParaRPr lang="en-US" dirty="0"/>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smtClean="0"/>
              <a:t>Sub-Title</a:t>
            </a:r>
            <a:endParaRPr lang="en-US"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 y="304800"/>
            <a:ext cx="384048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ub-Title">
    <p:spTree>
      <p:nvGrpSpPr>
        <p:cNvPr id="1" name=""/>
        <p:cNvGrpSpPr/>
        <p:nvPr/>
      </p:nvGrpSpPr>
      <p:grpSpPr>
        <a:xfrm>
          <a:off x="0" y="0"/>
          <a:ext cx="0" cy="0"/>
          <a:chOff x="0" y="0"/>
          <a:chExt cx="0" cy="0"/>
        </a:xfrm>
      </p:grpSpPr>
      <p:sp>
        <p:nvSpPr>
          <p:cNvPr id="4" name="Rectangle 3"/>
          <p:cNvSpPr/>
          <p:nvPr/>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67000" y="3874770"/>
            <a:ext cx="6324600" cy="224028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0"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3080379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0"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770656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ody - Orange">
    <p:spTree>
      <p:nvGrpSpPr>
        <p:cNvPr id="1" name=""/>
        <p:cNvGrpSpPr/>
        <p:nvPr/>
      </p:nvGrpSpPr>
      <p:grpSpPr>
        <a:xfrm>
          <a:off x="0" y="0"/>
          <a:ext cx="0" cy="0"/>
          <a:chOff x="0" y="0"/>
          <a:chExt cx="0" cy="0"/>
        </a:xfrm>
      </p:grpSpPr>
      <p:sp>
        <p:nvSpPr>
          <p:cNvPr id="12" name="Rectangle 11"/>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7" name="Rectangle 16"/>
          <p:cNvSpPr/>
          <p:nvPr/>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0"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8"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0"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0"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0"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2"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2448185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Rectangle 7"/>
          <p:cNvSpPr/>
          <p:nvPr/>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
        <p:nvSpPr>
          <p:cNvPr id="11" name="Footer Placeholder 4"/>
          <p:cNvSpPr>
            <a:spLocks noGrp="1"/>
          </p:cNvSpPr>
          <p:nvPr>
            <p:ph type="ftr" sz="quarter" idx="11"/>
          </p:nvPr>
        </p:nvSpPr>
        <p:spPr>
          <a:xfrm>
            <a:off x="3124200" y="6416675"/>
            <a:ext cx="2895600" cy="365125"/>
          </a:xfrm>
        </p:spPr>
        <p:txBody>
          <a:bodyPr anchor="b"/>
          <a:lstStyle>
            <a:lvl1pP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934200" y="6416675"/>
            <a:ext cx="2133600" cy="365125"/>
          </a:xfrm>
          <a:prstGeom prst="rect">
            <a:avLst/>
          </a:prstGeom>
        </p:spPr>
        <p:txBody>
          <a:bodyPr anchor="b"/>
          <a:lstStyle>
            <a:lvl1pPr>
              <a:defRPr sz="10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7838844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ouble-Column Body">
    <p:spTree>
      <p:nvGrpSpPr>
        <p:cNvPr id="1" name=""/>
        <p:cNvGrpSpPr/>
        <p:nvPr/>
      </p:nvGrpSpPr>
      <p:grpSpPr>
        <a:xfrm>
          <a:off x="0" y="0"/>
          <a:ext cx="0" cy="0"/>
          <a:chOff x="0" y="0"/>
          <a:chExt cx="0" cy="0"/>
        </a:xfrm>
      </p:grpSpPr>
      <p:sp>
        <p:nvSpPr>
          <p:cNvPr id="7" name="Rectangle 6"/>
          <p:cNvSpPr/>
          <p:nvPr/>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smtClean="0"/>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Rectangle 10"/>
          <p:cNvSpPr/>
          <p:nvPr/>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152266"/>
            <a:ext cx="219456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Blank - Blu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lank - Oran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Blank - YellowGreen">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 Gray">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7" name="Slide Number Placeholder 5"/>
          <p:cNvSpPr>
            <a:spLocks noGrp="1"/>
          </p:cNvSpPr>
          <p:nvPr>
            <p:ph type="sldNum" sz="quarter" idx="4"/>
          </p:nvPr>
        </p:nvSpPr>
        <p:spPr>
          <a:xfrm>
            <a:off x="6858000" y="6350003"/>
            <a:ext cx="2133600" cy="365125"/>
          </a:xfrm>
          <a:prstGeom prst="rect">
            <a:avLst/>
          </a:prstGeom>
        </p:spPr>
        <p:txBody>
          <a:bodyPr/>
          <a:lstStyle>
            <a:lvl1pPr algn="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hyperlink" Target="https://www.tn.gov/content/dam/tn/dcs/documents/training/tfc-domains.pdf" TargetMode="External"/><Relationship Id="rId2" Type="http://schemas.openxmlformats.org/officeDocument/2006/relationships/hyperlink" Target="https://pollev.com/julierotella664" TargetMode="Externa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hyperlink" Target="https://youtu.be/UNQhuFL6CWg" TargetMode="Externa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4.xml"/><Relationship Id="rId4" Type="http://schemas.openxmlformats.org/officeDocument/2006/relationships/image" Target="../media/image18.jpeg"/></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video" Target="../media/media1.asf"/><Relationship Id="rId1" Type="http://schemas.microsoft.com/office/2007/relationships/media" Target="../media/media1.asf"/><Relationship Id="rId4" Type="http://schemas.openxmlformats.org/officeDocument/2006/relationships/image" Target="../media/image19.png"/></Relationships>
</file>

<file path=ppt/slides/_rels/slide2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hyperlink" Target="mailto:julie.rotella@tn.gov" TargetMode="Externa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Tips for Participating in WebEx Training Sessions</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2475" y="3419475"/>
            <a:ext cx="19050" cy="19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197095" y="1028700"/>
            <a:ext cx="253365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161924" y="1066800"/>
            <a:ext cx="4638675" cy="5078313"/>
          </a:xfrm>
          <a:prstGeom prst="rect">
            <a:avLst/>
          </a:prstGeom>
        </p:spPr>
        <p:txBody>
          <a:bodyPr wrap="square">
            <a:spAutoFit/>
          </a:bodyPr>
          <a:lstStyle/>
          <a:p>
            <a:r>
              <a:rPr lang="en-US" dirty="0" smtClean="0"/>
              <a:t>1. When </a:t>
            </a:r>
            <a:r>
              <a:rPr lang="en-US" dirty="0"/>
              <a:t>you join, WebEx will automatically place you on </a:t>
            </a:r>
            <a:r>
              <a:rPr lang="en-US" b="1" dirty="0"/>
              <a:t>MUTE</a:t>
            </a:r>
            <a:r>
              <a:rPr lang="en-US" dirty="0"/>
              <a:t>. If you wish to speak, please </a:t>
            </a:r>
            <a:r>
              <a:rPr lang="en-US" b="1" dirty="0"/>
              <a:t>raise your hand </a:t>
            </a:r>
            <a:r>
              <a:rPr lang="en-US" dirty="0"/>
              <a:t>for a host to unmute you. </a:t>
            </a:r>
          </a:p>
          <a:p>
            <a:r>
              <a:rPr lang="en-US" dirty="0" smtClean="0"/>
              <a:t>2. </a:t>
            </a:r>
            <a:r>
              <a:rPr lang="en-US" dirty="0"/>
              <a:t>You </a:t>
            </a:r>
            <a:r>
              <a:rPr lang="en-US" dirty="0" smtClean="0"/>
              <a:t>can </a:t>
            </a:r>
            <a:r>
              <a:rPr lang="en-US" dirty="0"/>
              <a:t>use emojis to share your feelings or use the slow down/speed up figures next to the </a:t>
            </a:r>
            <a:r>
              <a:rPr lang="en-US" dirty="0" smtClean="0"/>
              <a:t>red </a:t>
            </a:r>
            <a:r>
              <a:rPr lang="en-US" dirty="0"/>
              <a:t>X to suggest the presenter adjust the pace. </a:t>
            </a:r>
          </a:p>
          <a:p>
            <a:r>
              <a:rPr lang="en-US" dirty="0" smtClean="0"/>
              <a:t>3. </a:t>
            </a:r>
            <a:r>
              <a:rPr lang="en-US" dirty="0"/>
              <a:t>Are you having trouble hearing? No worries, Just click the </a:t>
            </a:r>
            <a:r>
              <a:rPr lang="en-US" b="1" dirty="0"/>
              <a:t>audio </a:t>
            </a:r>
            <a:r>
              <a:rPr lang="en-US" dirty="0"/>
              <a:t>tab at the top of your screen and have WebEx call you! A box will open and ask for your number, type your number and WebEx will </a:t>
            </a:r>
          </a:p>
          <a:p>
            <a:r>
              <a:rPr lang="en-US" dirty="0"/>
              <a:t>call you and link you to the sessions automatically. </a:t>
            </a:r>
          </a:p>
          <a:p>
            <a:r>
              <a:rPr lang="en-US" dirty="0"/>
              <a:t>4</a:t>
            </a:r>
            <a:r>
              <a:rPr lang="en-US" dirty="0" smtClean="0"/>
              <a:t>. </a:t>
            </a:r>
            <a:r>
              <a:rPr lang="en-US" dirty="0"/>
              <a:t>One of the quickest ways to communicate on WebEx is via </a:t>
            </a:r>
            <a:r>
              <a:rPr lang="en-US" b="1" dirty="0"/>
              <a:t>Chatbox</a:t>
            </a:r>
            <a:r>
              <a:rPr lang="en-US" dirty="0"/>
              <a:t>. Just type your text and select </a:t>
            </a:r>
            <a:r>
              <a:rPr lang="en-US" b="1" dirty="0"/>
              <a:t>Send</a:t>
            </a:r>
            <a:r>
              <a:rPr lang="en-US" dirty="0"/>
              <a:t>. Make sure you post to the </a:t>
            </a:r>
            <a:r>
              <a:rPr lang="en-US" b="1" dirty="0"/>
              <a:t>audience </a:t>
            </a:r>
            <a:r>
              <a:rPr lang="en-US" dirty="0"/>
              <a:t>you wish to see your comment. </a:t>
            </a:r>
          </a:p>
        </p:txBody>
      </p:sp>
      <p:cxnSp>
        <p:nvCxnSpPr>
          <p:cNvPr id="6" name="Straight Arrow Connector 5"/>
          <p:cNvCxnSpPr/>
          <p:nvPr/>
        </p:nvCxnSpPr>
        <p:spPr>
          <a:xfrm>
            <a:off x="4286250" y="1876425"/>
            <a:ext cx="2038350" cy="1628775"/>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905000" y="1600200"/>
            <a:ext cx="6629400" cy="1485900"/>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191000"/>
            <a:ext cx="2133600" cy="1752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4" name="Straight Arrow Connector 13"/>
          <p:cNvCxnSpPr/>
          <p:nvPr/>
        </p:nvCxnSpPr>
        <p:spPr>
          <a:xfrm>
            <a:off x="1371600" y="5715000"/>
            <a:ext cx="6477000" cy="0"/>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V="1">
            <a:off x="762000" y="5476875"/>
            <a:ext cx="5486400" cy="533400"/>
          </a:xfrm>
          <a:prstGeom prst="straightConnector1">
            <a:avLst/>
          </a:prstGeom>
          <a:ln>
            <a:solidFill>
              <a:schemeClr val="bg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29780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Links for this Presentation</a:t>
            </a:r>
            <a:endParaRPr lang="en-US" dirty="0"/>
          </a:p>
        </p:txBody>
      </p:sp>
      <p:sp>
        <p:nvSpPr>
          <p:cNvPr id="3" name="Content Placeholder 2"/>
          <p:cNvSpPr>
            <a:spLocks noGrp="1"/>
          </p:cNvSpPr>
          <p:nvPr>
            <p:ph idx="1"/>
          </p:nvPr>
        </p:nvSpPr>
        <p:spPr/>
        <p:txBody>
          <a:bodyPr/>
          <a:lstStyle/>
          <a:p>
            <a:r>
              <a:rPr lang="en-US" dirty="0">
                <a:hlinkClick r:id="rId2"/>
              </a:rPr>
              <a:t>https://</a:t>
            </a:r>
            <a:r>
              <a:rPr lang="en-US" dirty="0" smtClean="0">
                <a:hlinkClick r:id="rId2"/>
              </a:rPr>
              <a:t>pollev.com/julierotella664</a:t>
            </a:r>
            <a:endParaRPr lang="en-US" dirty="0" smtClean="0"/>
          </a:p>
          <a:p>
            <a:endParaRPr lang="en-US" dirty="0"/>
          </a:p>
          <a:p>
            <a:endParaRPr lang="en-US" dirty="0" smtClean="0"/>
          </a:p>
          <a:p>
            <a:r>
              <a:rPr lang="en-US" dirty="0">
                <a:hlinkClick r:id="rId3"/>
              </a:rPr>
              <a:t>https://</a:t>
            </a:r>
            <a:r>
              <a:rPr lang="en-US" dirty="0" smtClean="0">
                <a:hlinkClick r:id="rId3"/>
              </a:rPr>
              <a:t>www.tn.gov/content/dam/tn/dcs/documents/training/tfc-domains.pdf</a:t>
            </a:r>
            <a:endParaRPr lang="en-US" dirty="0" smtClean="0"/>
          </a:p>
          <a:p>
            <a:endParaRPr lang="en-US" dirty="0"/>
          </a:p>
          <a:p>
            <a:r>
              <a:rPr lang="en-US" dirty="0" smtClean="0"/>
              <a:t>Links will be posted in the chatbox and can be directly accessed by clicking on the link in the chatbox!</a:t>
            </a:r>
          </a:p>
          <a:p>
            <a:endParaRPr lang="en-US" dirty="0"/>
          </a:p>
          <a:p>
            <a:endParaRPr lang="en-US" dirty="0" smtClean="0"/>
          </a:p>
          <a:p>
            <a:pPr marL="0" indent="0">
              <a:buNone/>
            </a:pPr>
            <a:endParaRPr lang="en-US" dirty="0"/>
          </a:p>
        </p:txBody>
      </p:sp>
    </p:spTree>
    <p:extLst>
      <p:ext uri="{BB962C8B-B14F-4D97-AF65-F5344CB8AC3E}">
        <p14:creationId xmlns:p14="http://schemas.microsoft.com/office/powerpoint/2010/main" val="2437268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TN Therapeutic Foster Care</a:t>
            </a:r>
            <a:endParaRPr lang="en-US" dirty="0"/>
          </a:p>
        </p:txBody>
      </p:sp>
      <p:sp>
        <p:nvSpPr>
          <p:cNvPr id="3" name="Text Placeholder 2"/>
          <p:cNvSpPr>
            <a:spLocks noGrp="1"/>
          </p:cNvSpPr>
          <p:nvPr>
            <p:ph type="body" sz="quarter" idx="12"/>
          </p:nvPr>
        </p:nvSpPr>
        <p:spPr/>
        <p:txBody>
          <a:bodyPr/>
          <a:lstStyle/>
          <a:p>
            <a:r>
              <a:rPr lang="en-US" dirty="0" smtClean="0"/>
              <a:t>TN TFC Goals and Expectations</a:t>
            </a:r>
            <a:endParaRPr lang="en-US" dirty="0"/>
          </a:p>
        </p:txBody>
      </p:sp>
      <p:sp>
        <p:nvSpPr>
          <p:cNvPr id="4" name="Text Placeholder 3"/>
          <p:cNvSpPr>
            <a:spLocks noGrp="1"/>
          </p:cNvSpPr>
          <p:nvPr>
            <p:ph type="body" sz="quarter" idx="11"/>
          </p:nvPr>
        </p:nvSpPr>
        <p:spPr/>
        <p:txBody>
          <a:bodyPr/>
          <a:lstStyle/>
          <a:p>
            <a:r>
              <a:rPr lang="en-US" dirty="0" smtClean="0"/>
              <a:t>TN TFC Multi-Discipline Planning Team, March 2017</a:t>
            </a:r>
            <a:endParaRPr lang="en-US" dirty="0"/>
          </a:p>
        </p:txBody>
      </p:sp>
    </p:spTree>
    <p:extLst>
      <p:ext uri="{BB962C8B-B14F-4D97-AF65-F5344CB8AC3E}">
        <p14:creationId xmlns:p14="http://schemas.microsoft.com/office/powerpoint/2010/main" val="105960576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Permanency is the Key</a:t>
            </a:r>
          </a:p>
        </p:txBody>
      </p:sp>
      <p:sp>
        <p:nvSpPr>
          <p:cNvPr id="3" name="Content Placeholder 2"/>
          <p:cNvSpPr>
            <a:spLocks noGrp="1"/>
          </p:cNvSpPr>
          <p:nvPr>
            <p:ph idx="1"/>
          </p:nvPr>
        </p:nvSpPr>
        <p:spPr/>
        <p:txBody>
          <a:bodyPr>
            <a:normAutofit/>
          </a:bodyPr>
          <a:lstStyle/>
          <a:p>
            <a:pPr marL="0" indent="0">
              <a:buNone/>
            </a:pPr>
            <a:endParaRPr lang="en-US" sz="3200" dirty="0" smtClean="0"/>
          </a:p>
          <a:p>
            <a:pPr marL="0" indent="0" algn="ctr">
              <a:buNone/>
            </a:pPr>
            <a:r>
              <a:rPr lang="en-US" sz="3200" dirty="0" smtClean="0"/>
              <a:t>Embrace the philosophy </a:t>
            </a:r>
            <a:r>
              <a:rPr lang="en-US" sz="3200" dirty="0"/>
              <a:t>that kids need attuned normalized family environments that maintain or lead to </a:t>
            </a:r>
            <a:r>
              <a:rPr lang="en-US" sz="3200" dirty="0" smtClean="0"/>
              <a:t>permanency  </a:t>
            </a:r>
            <a:endParaRPr lang="en-US" sz="3200" dirty="0"/>
          </a:p>
          <a:p>
            <a:pPr marL="0" indent="0">
              <a:buNone/>
            </a:pPr>
            <a:endParaRPr lang="en-US" sz="3200" dirty="0"/>
          </a:p>
        </p:txBody>
      </p:sp>
      <p:pic>
        <p:nvPicPr>
          <p:cNvPr id="7" name="Content Placeholder 6"/>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4724400" y="2275681"/>
            <a:ext cx="4191000" cy="2794000"/>
          </a:xfrm>
        </p:spPr>
      </p:pic>
    </p:spTree>
    <p:extLst>
      <p:ext uri="{BB962C8B-B14F-4D97-AF65-F5344CB8AC3E}">
        <p14:creationId xmlns:p14="http://schemas.microsoft.com/office/powerpoint/2010/main" val="37228376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Resiliency</a:t>
            </a:r>
            <a:endParaRPr lang="en-US" dirty="0"/>
          </a:p>
        </p:txBody>
      </p:sp>
      <p:pic>
        <p:nvPicPr>
          <p:cNvPr id="4" name="Content Placeholder 3">
            <a:hlinkClick r:id="rId2"/>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59391" y="1219200"/>
            <a:ext cx="8763000" cy="4929187"/>
          </a:xfrm>
        </p:spPr>
      </p:pic>
    </p:spTree>
    <p:extLst>
      <p:ext uri="{BB962C8B-B14F-4D97-AF65-F5344CB8AC3E}">
        <p14:creationId xmlns:p14="http://schemas.microsoft.com/office/powerpoint/2010/main" val="331550568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Everywhere</a:t>
            </a:r>
            <a:endParaRPr lang="en-US" dirty="0"/>
          </a:p>
        </p:txBody>
      </p:sp>
      <p:sp>
        <p:nvSpPr>
          <p:cNvPr id="3" name="Content Placeholder 2"/>
          <p:cNvSpPr>
            <a:spLocks noGrp="1"/>
          </p:cNvSpPr>
          <p:nvPr>
            <p:ph idx="1"/>
          </p:nvPr>
        </p:nvSpPr>
        <p:spPr/>
        <p:txBody>
          <a:bodyPr>
            <a:normAutofit/>
          </a:bodyPr>
          <a:lstStyle/>
          <a:p>
            <a:pPr marL="0" indent="0" algn="ctr">
              <a:buNone/>
            </a:pPr>
            <a:endParaRPr lang="en-US" sz="3600" dirty="0" smtClean="0"/>
          </a:p>
          <a:p>
            <a:pPr marL="0" indent="0" algn="ctr">
              <a:buNone/>
            </a:pPr>
            <a:r>
              <a:rPr lang="en-US" sz="4800" dirty="0" smtClean="0"/>
              <a:t>Let’s explore your professional why?</a:t>
            </a:r>
            <a:endParaRPr lang="en-US" sz="4800" dirty="0"/>
          </a:p>
        </p:txBody>
      </p:sp>
      <p:pic>
        <p:nvPicPr>
          <p:cNvPr id="5" name="Content Placeholder 4"/>
          <p:cNvPicPr>
            <a:picLocks noGrp="1" noChangeAspect="1"/>
          </p:cNvPicPr>
          <p:nvPr>
            <p:ph idx="13"/>
          </p:nvPr>
        </p:nvPicPr>
        <p:blipFill>
          <a:blip r:embed="rId3">
            <a:extLst>
              <a:ext uri="{28A0092B-C50C-407E-A947-70E740481C1C}">
                <a14:useLocalDpi xmlns:a14="http://schemas.microsoft.com/office/drawing/2010/main" val="0"/>
              </a:ext>
            </a:extLst>
          </a:blip>
          <a:stretch>
            <a:fillRect/>
          </a:stretch>
        </p:blipFill>
        <p:spPr>
          <a:xfrm>
            <a:off x="4724400" y="2431680"/>
            <a:ext cx="4191000" cy="2482003"/>
          </a:xfrm>
        </p:spPr>
      </p:pic>
    </p:spTree>
    <p:extLst>
      <p:ext uri="{BB962C8B-B14F-4D97-AF65-F5344CB8AC3E}">
        <p14:creationId xmlns:p14="http://schemas.microsoft.com/office/powerpoint/2010/main" val="5844592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TN TFC</a:t>
            </a:r>
          </a:p>
        </p:txBody>
      </p:sp>
      <p:sp>
        <p:nvSpPr>
          <p:cNvPr id="3" name="Content Placeholder 2"/>
          <p:cNvSpPr>
            <a:spLocks noGrp="1"/>
          </p:cNvSpPr>
          <p:nvPr>
            <p:ph idx="1"/>
          </p:nvPr>
        </p:nvSpPr>
        <p:spPr/>
        <p:txBody>
          <a:bodyPr>
            <a:normAutofit fontScale="92500"/>
          </a:bodyPr>
          <a:lstStyle/>
          <a:p>
            <a:pPr>
              <a:buClr>
                <a:srgbClr val="00B0F0"/>
              </a:buClr>
            </a:pPr>
            <a:r>
              <a:rPr lang="en-US" b="1" dirty="0"/>
              <a:t>Our Why:</a:t>
            </a:r>
            <a:r>
              <a:rPr lang="en-US" dirty="0"/>
              <a:t>  kids need and deserve attuned normalized family environments that maintain or lead to permanency.  </a:t>
            </a:r>
            <a:endParaRPr lang="en-US" dirty="0" smtClean="0"/>
          </a:p>
          <a:p>
            <a:pPr>
              <a:buClr>
                <a:srgbClr val="00B0F0"/>
              </a:buClr>
            </a:pPr>
            <a:endParaRPr lang="en-US" dirty="0"/>
          </a:p>
          <a:p>
            <a:pPr>
              <a:buClr>
                <a:srgbClr val="00B0F0"/>
              </a:buClr>
            </a:pPr>
            <a:r>
              <a:rPr lang="en-US" b="1" dirty="0"/>
              <a:t>Our How: </a:t>
            </a:r>
          </a:p>
          <a:p>
            <a:pPr lvl="1">
              <a:buClr>
                <a:srgbClr val="00B0F0"/>
              </a:buClr>
            </a:pPr>
            <a:r>
              <a:rPr lang="en-US" sz="2200" dirty="0"/>
              <a:t>utilize standards/criteria for TFC so that every agency has a TFC model that is sustainable and consistent in delivery.   </a:t>
            </a:r>
          </a:p>
          <a:p>
            <a:pPr lvl="2">
              <a:buClr>
                <a:srgbClr val="00B0F0"/>
              </a:buClr>
            </a:pPr>
            <a:r>
              <a:rPr lang="en-US" sz="2200" dirty="0"/>
              <a:t>Important to ensure our children are receiving the services they need to be stable, find permanency and be successful.</a:t>
            </a:r>
          </a:p>
          <a:p>
            <a:pPr lvl="1">
              <a:buClr>
                <a:srgbClr val="00B0F0"/>
              </a:buClr>
            </a:pPr>
            <a:r>
              <a:rPr lang="en-US" sz="2200" dirty="0"/>
              <a:t>Providers and DCS will partner and collaborate in order to enact these standards.  </a:t>
            </a:r>
          </a:p>
          <a:p>
            <a:pPr lvl="2">
              <a:buClr>
                <a:srgbClr val="00B0F0"/>
              </a:buClr>
            </a:pPr>
            <a:r>
              <a:rPr lang="en-US" sz="2200" dirty="0"/>
              <a:t>It is our responsibility to advocate for our children in order to more fully articulate their need and determine the level of services needed to meet their needs</a:t>
            </a:r>
          </a:p>
          <a:p>
            <a:pPr marL="457200" lvl="1" indent="0">
              <a:buNone/>
            </a:pPr>
            <a:endParaRPr lang="en-US" dirty="0"/>
          </a:p>
          <a:p>
            <a:pPr>
              <a:buClr>
                <a:srgbClr val="00B0F0"/>
              </a:buClr>
            </a:pPr>
            <a:endParaRPr lang="en-US" dirty="0"/>
          </a:p>
          <a:p>
            <a:pPr>
              <a:buClr>
                <a:srgbClr val="00B0F0"/>
              </a:buClr>
            </a:pPr>
            <a:endParaRPr lang="en-US" dirty="0"/>
          </a:p>
        </p:txBody>
      </p:sp>
    </p:spTree>
    <p:extLst>
      <p:ext uri="{BB962C8B-B14F-4D97-AF65-F5344CB8AC3E}">
        <p14:creationId xmlns:p14="http://schemas.microsoft.com/office/powerpoint/2010/main" val="23784949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DCS Foster Home Vs TFC Home</a:t>
            </a:r>
            <a:endParaRPr lang="en-US" dirty="0"/>
          </a:p>
        </p:txBody>
      </p:sp>
      <p:sp>
        <p:nvSpPr>
          <p:cNvPr id="3" name="Content Placeholder 2"/>
          <p:cNvSpPr>
            <a:spLocks noGrp="1"/>
          </p:cNvSpPr>
          <p:nvPr>
            <p:ph idx="1"/>
          </p:nvPr>
        </p:nvSpPr>
        <p:spPr/>
        <p:txBody>
          <a:bodyPr/>
          <a:lstStyle/>
          <a:p>
            <a:pPr marL="0" indent="0">
              <a:buClr>
                <a:srgbClr val="00B0F0"/>
              </a:buClr>
              <a:buNone/>
            </a:pPr>
            <a:r>
              <a:rPr lang="en-US" dirty="0" smtClean="0"/>
              <a:t>DCS Foster Home</a:t>
            </a:r>
            <a:endParaRPr lang="en-US" dirty="0"/>
          </a:p>
          <a:p>
            <a:pPr>
              <a:buClr>
                <a:srgbClr val="00B0F0"/>
              </a:buClr>
            </a:pPr>
            <a:endParaRPr lang="en-US" sz="1600" dirty="0" smtClean="0"/>
          </a:p>
          <a:p>
            <a:pPr>
              <a:buClr>
                <a:srgbClr val="00B0F0"/>
              </a:buClr>
            </a:pPr>
            <a:r>
              <a:rPr lang="en-US" sz="1600" dirty="0" smtClean="0"/>
              <a:t>Standard foster parent training</a:t>
            </a:r>
          </a:p>
          <a:p>
            <a:pPr>
              <a:buClr>
                <a:srgbClr val="00B0F0"/>
              </a:buClr>
            </a:pPr>
            <a:endParaRPr lang="en-US" sz="1600" dirty="0"/>
          </a:p>
          <a:p>
            <a:pPr>
              <a:buClr>
                <a:srgbClr val="00B0F0"/>
              </a:buClr>
            </a:pPr>
            <a:r>
              <a:rPr lang="en-US" sz="1600" dirty="0" smtClean="0"/>
              <a:t>The child’s emotional, behavioral and clinical needs are mild or short lived and can be me through outpatient services</a:t>
            </a:r>
          </a:p>
          <a:p>
            <a:pPr>
              <a:buClr>
                <a:srgbClr val="00B0F0"/>
              </a:buClr>
            </a:pPr>
            <a:endParaRPr lang="en-US" sz="1600" dirty="0"/>
          </a:p>
          <a:p>
            <a:pPr>
              <a:buClr>
                <a:srgbClr val="00B0F0"/>
              </a:buClr>
            </a:pPr>
            <a:r>
              <a:rPr lang="en-US" sz="1600" dirty="0" smtClean="0"/>
              <a:t>Training to meet the needs of each child placed in the home</a:t>
            </a:r>
          </a:p>
          <a:p>
            <a:pPr>
              <a:buClr>
                <a:srgbClr val="00B0F0"/>
              </a:buClr>
            </a:pPr>
            <a:endParaRPr lang="en-US" sz="1600" dirty="0"/>
          </a:p>
          <a:p>
            <a:pPr>
              <a:buClr>
                <a:srgbClr val="00B0F0"/>
              </a:buClr>
            </a:pPr>
            <a:endParaRPr lang="en-US" sz="1600" dirty="0"/>
          </a:p>
          <a:p>
            <a:pPr>
              <a:buClr>
                <a:srgbClr val="00B0F0"/>
              </a:buClr>
            </a:pPr>
            <a:endParaRPr lang="en-US" sz="1600" dirty="0"/>
          </a:p>
        </p:txBody>
      </p:sp>
      <p:sp>
        <p:nvSpPr>
          <p:cNvPr id="4" name="Content Placeholder 3"/>
          <p:cNvSpPr>
            <a:spLocks noGrp="1"/>
          </p:cNvSpPr>
          <p:nvPr>
            <p:ph idx="13"/>
          </p:nvPr>
        </p:nvSpPr>
        <p:spPr/>
        <p:txBody>
          <a:bodyPr>
            <a:normAutofit fontScale="92500" lnSpcReduction="20000"/>
          </a:bodyPr>
          <a:lstStyle/>
          <a:p>
            <a:pPr marL="0" indent="0">
              <a:buNone/>
            </a:pPr>
            <a:r>
              <a:rPr lang="en-US" sz="2800" dirty="0" smtClean="0"/>
              <a:t>Therapeutic Foster Home</a:t>
            </a:r>
          </a:p>
          <a:p>
            <a:pPr>
              <a:buClr>
                <a:srgbClr val="00B0F0"/>
              </a:buClr>
            </a:pPr>
            <a:endParaRPr lang="en-US" sz="1600" dirty="0" smtClean="0"/>
          </a:p>
          <a:p>
            <a:pPr>
              <a:buClr>
                <a:srgbClr val="00B0F0"/>
              </a:buClr>
            </a:pPr>
            <a:r>
              <a:rPr lang="en-US" sz="1600" dirty="0" smtClean="0"/>
              <a:t>Higher level of clinical support, intervention and case coordination for the child</a:t>
            </a:r>
          </a:p>
          <a:p>
            <a:pPr>
              <a:buClr>
                <a:srgbClr val="00B0F0"/>
              </a:buClr>
            </a:pPr>
            <a:endParaRPr lang="en-US" sz="1600" dirty="0" smtClean="0"/>
          </a:p>
          <a:p>
            <a:pPr>
              <a:buClr>
                <a:srgbClr val="00B0F0"/>
              </a:buClr>
            </a:pPr>
            <a:r>
              <a:rPr lang="en-US" sz="1600" dirty="0" smtClean="0"/>
              <a:t>Standard foster parent training</a:t>
            </a:r>
          </a:p>
          <a:p>
            <a:pPr>
              <a:buClr>
                <a:srgbClr val="00B0F0"/>
              </a:buClr>
            </a:pPr>
            <a:endParaRPr lang="en-US" sz="1600" dirty="0" smtClean="0"/>
          </a:p>
          <a:p>
            <a:pPr>
              <a:buClr>
                <a:srgbClr val="00B0F0"/>
              </a:buClr>
            </a:pPr>
            <a:r>
              <a:rPr lang="en-US" sz="1600" dirty="0" smtClean="0"/>
              <a:t>Specialized foster parent training to meet the higher therapeutic needs of the children they serve</a:t>
            </a:r>
          </a:p>
          <a:p>
            <a:pPr lvl="1">
              <a:buClr>
                <a:srgbClr val="00B0F0"/>
              </a:buClr>
              <a:buFont typeface="Open Sans" panose="020B0606030504020204" pitchFamily="34" charset="0"/>
              <a:buChar char="–"/>
            </a:pPr>
            <a:r>
              <a:rPr lang="en-US" sz="1200" dirty="0" smtClean="0"/>
              <a:t>9 hours of Juvenile Justice Training </a:t>
            </a:r>
          </a:p>
          <a:p>
            <a:pPr lvl="1">
              <a:buClr>
                <a:srgbClr val="00B0F0"/>
              </a:buClr>
              <a:buFont typeface="Open Sans" panose="020B0606030504020204" pitchFamily="34" charset="0"/>
              <a:buChar char="–"/>
            </a:pPr>
            <a:r>
              <a:rPr lang="en-US" sz="1200" dirty="0" smtClean="0"/>
              <a:t>15 hours of behavioral or mental health orientated training </a:t>
            </a:r>
          </a:p>
          <a:p>
            <a:pPr lvl="1">
              <a:buClr>
                <a:srgbClr val="00B0F0"/>
              </a:buClr>
              <a:buFont typeface="Open Sans" panose="020B0606030504020204" pitchFamily="34" charset="0"/>
              <a:buChar char="–"/>
            </a:pPr>
            <a:r>
              <a:rPr lang="en-US" sz="1200" dirty="0" smtClean="0"/>
              <a:t>Specialized training on the specific mental health or behavioral needs of each child to be placed in the home</a:t>
            </a:r>
          </a:p>
          <a:p>
            <a:pPr lvl="1">
              <a:buClr>
                <a:srgbClr val="00B0F0"/>
              </a:buClr>
              <a:buFont typeface="Open Sans" panose="020B0606030504020204" pitchFamily="34" charset="0"/>
              <a:buChar char="–"/>
            </a:pPr>
            <a:r>
              <a:rPr lang="en-US" sz="1200" dirty="0" smtClean="0"/>
              <a:t>Trauma Informed Training</a:t>
            </a:r>
          </a:p>
          <a:p>
            <a:pPr marL="0" indent="0">
              <a:buClr>
                <a:srgbClr val="00B0F0"/>
              </a:buClr>
              <a:buNone/>
            </a:pPr>
            <a:endParaRPr lang="en-US" sz="1600" dirty="0" smtClean="0"/>
          </a:p>
          <a:p>
            <a:pPr>
              <a:buClr>
                <a:srgbClr val="00B0F0"/>
              </a:buClr>
            </a:pPr>
            <a:r>
              <a:rPr lang="en-US" sz="1600" dirty="0" smtClean="0"/>
              <a:t>The child’s emotional, behavioral and clinical needs are moderate </a:t>
            </a:r>
            <a:r>
              <a:rPr lang="en-US" sz="1600" smtClean="0"/>
              <a:t>to high and </a:t>
            </a:r>
            <a:r>
              <a:rPr lang="en-US" sz="1600" dirty="0" smtClean="0"/>
              <a:t>can be met through community or outpatient services</a:t>
            </a:r>
          </a:p>
          <a:p>
            <a:pPr>
              <a:buClr>
                <a:srgbClr val="00B0F0"/>
              </a:buClr>
            </a:pPr>
            <a:endParaRPr lang="en-US" sz="1600" dirty="0"/>
          </a:p>
          <a:p>
            <a:pPr>
              <a:buClr>
                <a:srgbClr val="00B0F0"/>
              </a:buClr>
            </a:pPr>
            <a:endParaRPr lang="en-US" sz="1600" dirty="0" smtClean="0"/>
          </a:p>
          <a:p>
            <a:pPr>
              <a:buClr>
                <a:srgbClr val="00B0F0"/>
              </a:buClr>
            </a:pPr>
            <a:endParaRPr lang="en-US" sz="1600" dirty="0"/>
          </a:p>
        </p:txBody>
      </p:sp>
    </p:spTree>
    <p:extLst>
      <p:ext uri="{BB962C8B-B14F-4D97-AF65-F5344CB8AC3E}">
        <p14:creationId xmlns:p14="http://schemas.microsoft.com/office/powerpoint/2010/main" val="1948419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Expectations</a:t>
            </a:r>
          </a:p>
        </p:txBody>
      </p:sp>
      <p:sp>
        <p:nvSpPr>
          <p:cNvPr id="3" name="Content Placeholder 2"/>
          <p:cNvSpPr>
            <a:spLocks noGrp="1"/>
          </p:cNvSpPr>
          <p:nvPr>
            <p:ph idx="1"/>
          </p:nvPr>
        </p:nvSpPr>
        <p:spPr/>
        <p:txBody>
          <a:bodyPr/>
          <a:lstStyle/>
          <a:p>
            <a:pPr>
              <a:buClr>
                <a:srgbClr val="00B0F0"/>
              </a:buClr>
            </a:pPr>
            <a:r>
              <a:rPr lang="en-US" dirty="0"/>
              <a:t>Therapeutic foster care, when done according to TN TFC  and FFTA Program Standards, is a residential level of care delivered in the community in family-like settings (biological homes, kinship homes, non-relative TFC homes)</a:t>
            </a:r>
          </a:p>
          <a:p>
            <a:endParaRPr lang="en-US" dirty="0"/>
          </a:p>
          <a:p>
            <a:pPr>
              <a:buClr>
                <a:srgbClr val="00B0F0"/>
              </a:buClr>
            </a:pPr>
            <a:r>
              <a:rPr lang="en-US" dirty="0"/>
              <a:t>Develop Professional Therapeutic Foster Care parents that embody and support this model</a:t>
            </a:r>
          </a:p>
          <a:p>
            <a:endParaRPr lang="en-US" dirty="0"/>
          </a:p>
          <a:p>
            <a:pPr>
              <a:buClr>
                <a:srgbClr val="00B0F0"/>
              </a:buClr>
            </a:pPr>
            <a:r>
              <a:rPr lang="en-US" dirty="0"/>
              <a:t>Work toward Universal Assessment to match child’s needs with Foster Parent strengths and skills</a:t>
            </a:r>
          </a:p>
          <a:p>
            <a:endParaRPr lang="en-US" dirty="0"/>
          </a:p>
        </p:txBody>
      </p:sp>
    </p:spTree>
    <p:extLst>
      <p:ext uri="{BB962C8B-B14F-4D97-AF65-F5344CB8AC3E}">
        <p14:creationId xmlns:p14="http://schemas.microsoft.com/office/powerpoint/2010/main" val="23380620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Components </a:t>
            </a:r>
            <a:r>
              <a:rPr lang="en-US" dirty="0" smtClean="0"/>
              <a:t>of </a:t>
            </a:r>
            <a:r>
              <a:rPr lang="en-US" dirty="0"/>
              <a:t>Successful TFC</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5481909"/>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3089724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Everywhere</a:t>
            </a:r>
            <a:endParaRPr lang="en-US" dirty="0"/>
          </a:p>
        </p:txBody>
      </p:sp>
      <p:sp>
        <p:nvSpPr>
          <p:cNvPr id="3" name="Content Placeholder 2"/>
          <p:cNvSpPr>
            <a:spLocks noGrp="1"/>
          </p:cNvSpPr>
          <p:nvPr>
            <p:ph idx="1"/>
          </p:nvPr>
        </p:nvSpPr>
        <p:spPr>
          <a:xfrm>
            <a:off x="152400" y="1219200"/>
            <a:ext cx="4191000" cy="4958462"/>
          </a:xfrm>
        </p:spPr>
        <p:txBody>
          <a:bodyPr/>
          <a:lstStyle/>
          <a:p>
            <a:pPr>
              <a:buClr>
                <a:srgbClr val="00B0F0"/>
              </a:buClr>
            </a:pPr>
            <a:endParaRPr lang="en-US" dirty="0"/>
          </a:p>
          <a:p>
            <a:pPr>
              <a:buClr>
                <a:srgbClr val="00B0F0"/>
              </a:buClr>
            </a:pPr>
            <a:r>
              <a:rPr lang="en-US" dirty="0" smtClean="0"/>
              <a:t>What so far resonates the most with you?  What do you see as most important in this work?</a:t>
            </a:r>
            <a:endParaRPr lang="en-US" dirty="0"/>
          </a:p>
          <a:p>
            <a:pPr>
              <a:buClr>
                <a:srgbClr val="00B0F0"/>
              </a:buClr>
            </a:pPr>
            <a:endParaRPr lang="en-US" dirty="0"/>
          </a:p>
        </p:txBody>
      </p:sp>
      <p:pic>
        <p:nvPicPr>
          <p:cNvPr id="6" name="Content Placeholder 5" descr="A person standing in front of a mirror posing for the camera&#10;&#10;Description generated with high confidence">
            <a:extLst>
              <a:ext uri="{FF2B5EF4-FFF2-40B4-BE49-F238E27FC236}">
                <a16:creationId xmlns="" xmlns:a16="http://schemas.microsoft.com/office/drawing/2014/main" id="{B9AD5107-63E5-4E07-ABAD-7E4ADAD174C9}"/>
              </a:ext>
            </a:extLst>
          </p:cNvPr>
          <p:cNvPicPr>
            <a:picLocks noGrp="1" noChangeAspect="1"/>
          </p:cNvPicPr>
          <p:nvPr>
            <p:ph idx="13"/>
          </p:nvPr>
        </p:nvPicPr>
        <p:blipFill rotWithShape="1">
          <a:blip r:embed="rId3">
            <a:extLst>
              <a:ext uri="{28A0092B-C50C-407E-A947-70E740481C1C}">
                <a14:useLocalDpi xmlns:a14="http://schemas.microsoft.com/office/drawing/2010/main" val="0"/>
              </a:ext>
            </a:extLst>
          </a:blip>
          <a:srcRect l="11000" r="-1" b="-1"/>
          <a:stretch/>
        </p:blipFill>
        <p:spPr>
          <a:xfrm>
            <a:off x="4724400" y="2103021"/>
            <a:ext cx="4191000" cy="3139321"/>
          </a:xfrm>
          <a:prstGeom prst="rect">
            <a:avLst/>
          </a:prstGeom>
        </p:spPr>
      </p:pic>
      <p:sp>
        <p:nvSpPr>
          <p:cNvPr id="7" name="TextBox 6"/>
          <p:cNvSpPr txBox="1"/>
          <p:nvPr/>
        </p:nvSpPr>
        <p:spPr>
          <a:xfrm>
            <a:off x="4800600" y="2438400"/>
            <a:ext cx="1447800" cy="646331"/>
          </a:xfrm>
          <a:prstGeom prst="rect">
            <a:avLst/>
          </a:prstGeom>
          <a:noFill/>
        </p:spPr>
        <p:txBody>
          <a:bodyPr wrap="square" rtlCol="0">
            <a:spAutoFit/>
          </a:bodyPr>
          <a:lstStyle/>
          <a:p>
            <a:r>
              <a:rPr lang="en-US" b="1" dirty="0" smtClean="0">
                <a:solidFill>
                  <a:srgbClr val="0070C0"/>
                </a:solidFill>
                <a:latin typeface="Bradley Hand ITC" panose="03070402050302030203" pitchFamily="66" charset="0"/>
              </a:rPr>
              <a:t>Goal: To improve TFC</a:t>
            </a:r>
            <a:endParaRPr lang="en-US" b="1" dirty="0">
              <a:solidFill>
                <a:srgbClr val="0070C0"/>
              </a:solidFill>
              <a:latin typeface="Bradley Hand ITC" panose="03070402050302030203" pitchFamily="66" charset="0"/>
            </a:endParaRPr>
          </a:p>
        </p:txBody>
      </p:sp>
    </p:spTree>
    <p:extLst>
      <p:ext uri="{BB962C8B-B14F-4D97-AF65-F5344CB8AC3E}">
        <p14:creationId xmlns:p14="http://schemas.microsoft.com/office/powerpoint/2010/main" val="693309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did we get here?</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160919949"/>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212725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a:t>
            </a:r>
            <a:r>
              <a:rPr lang="en-US" dirty="0" smtClean="0"/>
              <a:t>were </a:t>
            </a:r>
            <a:r>
              <a:rPr lang="en-US" dirty="0"/>
              <a:t>our </a:t>
            </a:r>
            <a:r>
              <a:rPr lang="en-US" dirty="0" smtClean="0"/>
              <a:t>initial provider </a:t>
            </a:r>
            <a:r>
              <a:rPr lang="en-US" dirty="0"/>
              <a:t>partners</a:t>
            </a:r>
          </a:p>
        </p:txBody>
      </p:sp>
      <p:sp>
        <p:nvSpPr>
          <p:cNvPr id="3" name="Content Placeholder 2"/>
          <p:cNvSpPr>
            <a:spLocks noGrp="1"/>
          </p:cNvSpPr>
          <p:nvPr>
            <p:ph idx="1"/>
          </p:nvPr>
        </p:nvSpPr>
        <p:spPr/>
        <p:txBody>
          <a:bodyPr>
            <a:normAutofit fontScale="85000" lnSpcReduction="20000"/>
          </a:bodyPr>
          <a:lstStyle/>
          <a:p>
            <a:pPr lvl="1">
              <a:buClr>
                <a:srgbClr val="00B0F0"/>
              </a:buClr>
              <a:buFont typeface="Arial" panose="020B0604020202020204" pitchFamily="34" charset="0"/>
              <a:buChar char="•"/>
            </a:pPr>
            <a:r>
              <a:rPr lang="en-US" sz="3200" dirty="0"/>
              <a:t>Camelot</a:t>
            </a:r>
          </a:p>
          <a:p>
            <a:pPr lvl="1">
              <a:buClr>
                <a:srgbClr val="00B0F0"/>
              </a:buClr>
              <a:buFont typeface="Arial" panose="020B0604020202020204" pitchFamily="34" charset="0"/>
              <a:buChar char="•"/>
            </a:pPr>
            <a:endParaRPr lang="en-US" sz="3200" dirty="0"/>
          </a:p>
          <a:p>
            <a:pPr lvl="1">
              <a:buClr>
                <a:srgbClr val="00B0F0"/>
              </a:buClr>
              <a:buFont typeface="Arial" panose="020B0604020202020204" pitchFamily="34" charset="0"/>
              <a:buChar char="•"/>
            </a:pPr>
            <a:r>
              <a:rPr lang="en-US" sz="3200" dirty="0" err="1"/>
              <a:t>Centerstone</a:t>
            </a:r>
            <a:endParaRPr lang="en-US" sz="3200" dirty="0"/>
          </a:p>
          <a:p>
            <a:pPr lvl="1">
              <a:buClr>
                <a:srgbClr val="00B0F0"/>
              </a:buClr>
              <a:buFont typeface="Arial" panose="020B0604020202020204" pitchFamily="34" charset="0"/>
              <a:buChar char="•"/>
            </a:pPr>
            <a:endParaRPr lang="en-US" sz="3200" dirty="0"/>
          </a:p>
          <a:p>
            <a:pPr lvl="1">
              <a:buClr>
                <a:srgbClr val="00B0F0"/>
              </a:buClr>
              <a:buFont typeface="Arial" panose="020B0604020202020204" pitchFamily="34" charset="0"/>
              <a:buChar char="•"/>
            </a:pPr>
            <a:r>
              <a:rPr lang="en-US" sz="3200" dirty="0"/>
              <a:t>Frontier Health</a:t>
            </a:r>
          </a:p>
          <a:p>
            <a:pPr lvl="1">
              <a:buClr>
                <a:srgbClr val="00B0F0"/>
              </a:buClr>
              <a:buFont typeface="Arial" panose="020B0604020202020204" pitchFamily="34" charset="0"/>
              <a:buChar char="•"/>
            </a:pPr>
            <a:endParaRPr lang="en-US" sz="3200" dirty="0"/>
          </a:p>
          <a:p>
            <a:pPr lvl="1">
              <a:buClr>
                <a:srgbClr val="00B0F0"/>
              </a:buClr>
              <a:buFont typeface="Arial" panose="020B0604020202020204" pitchFamily="34" charset="0"/>
              <a:buChar char="•"/>
            </a:pPr>
            <a:r>
              <a:rPr lang="en-US" sz="3200" dirty="0"/>
              <a:t>Helen Ross McNabb </a:t>
            </a:r>
          </a:p>
          <a:p>
            <a:pPr lvl="1">
              <a:buClr>
                <a:srgbClr val="00B0F0"/>
              </a:buClr>
              <a:buFont typeface="Arial" panose="020B0604020202020204" pitchFamily="34" charset="0"/>
              <a:buChar char="•"/>
            </a:pPr>
            <a:endParaRPr lang="en-US" sz="3200" dirty="0"/>
          </a:p>
          <a:p>
            <a:pPr lvl="1">
              <a:buClr>
                <a:srgbClr val="00B0F0"/>
              </a:buClr>
              <a:buFont typeface="Arial" panose="020B0604020202020204" pitchFamily="34" charset="0"/>
              <a:buChar char="•"/>
            </a:pPr>
            <a:r>
              <a:rPr lang="en-US" sz="3200" dirty="0"/>
              <a:t>Omni</a:t>
            </a:r>
          </a:p>
          <a:p>
            <a:pPr marL="457200" lvl="1" indent="0">
              <a:buClr>
                <a:srgbClr val="00B0F0"/>
              </a:buClr>
              <a:buNone/>
            </a:pPr>
            <a:endParaRPr lang="en-US" sz="3200" dirty="0"/>
          </a:p>
          <a:p>
            <a:pPr lvl="1">
              <a:buClr>
                <a:srgbClr val="00B0F0"/>
              </a:buClr>
              <a:buFont typeface="Arial" panose="020B0604020202020204" pitchFamily="34" charset="0"/>
              <a:buChar char="•"/>
            </a:pPr>
            <a:r>
              <a:rPr lang="en-US" sz="3200" dirty="0"/>
              <a:t>Youth Villages</a:t>
            </a:r>
          </a:p>
          <a:p>
            <a:pPr>
              <a:buClr>
                <a:srgbClr val="00B0F0"/>
              </a:buClr>
            </a:pPr>
            <a:endParaRPr lang="en-US" dirty="0"/>
          </a:p>
        </p:txBody>
      </p:sp>
      <p:pic>
        <p:nvPicPr>
          <p:cNvPr id="9" name="Content Placeholder 8"/>
          <p:cNvPicPr>
            <a:picLocks noGrp="1" noChangeAspect="1"/>
          </p:cNvPicPr>
          <p:nvPr>
            <p:ph idx="13"/>
          </p:nvPr>
        </p:nvPicPr>
        <p:blipFill>
          <a:blip r:embed="rId2" cstate="print">
            <a:extLst>
              <a:ext uri="{28A0092B-C50C-407E-A947-70E740481C1C}">
                <a14:useLocalDpi xmlns:a14="http://schemas.microsoft.com/office/drawing/2010/main" val="0"/>
              </a:ext>
            </a:extLst>
          </a:blip>
          <a:stretch>
            <a:fillRect/>
          </a:stretch>
        </p:blipFill>
        <p:spPr>
          <a:xfrm>
            <a:off x="4724400" y="2275938"/>
            <a:ext cx="4191000" cy="2793487"/>
          </a:xfrm>
        </p:spPr>
      </p:pic>
    </p:spTree>
    <p:extLst>
      <p:ext uri="{BB962C8B-B14F-4D97-AF65-F5344CB8AC3E}">
        <p14:creationId xmlns:p14="http://schemas.microsoft.com/office/powerpoint/2010/main" val="17232767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TN TFC Learning Collaborative</a:t>
            </a:r>
          </a:p>
        </p:txBody>
      </p:sp>
      <p:sp>
        <p:nvSpPr>
          <p:cNvPr id="3" name="Content Placeholder 2"/>
          <p:cNvSpPr>
            <a:spLocks noGrp="1"/>
          </p:cNvSpPr>
          <p:nvPr>
            <p:ph idx="1"/>
          </p:nvPr>
        </p:nvSpPr>
        <p:spPr/>
        <p:txBody>
          <a:bodyPr>
            <a:normAutofit lnSpcReduction="10000"/>
          </a:bodyPr>
          <a:lstStyle/>
          <a:p>
            <a:pPr>
              <a:buClr>
                <a:srgbClr val="00B0F0"/>
              </a:buClr>
            </a:pPr>
            <a:r>
              <a:rPr lang="en-US" dirty="0"/>
              <a:t>Goals were identified during the Collaborative through a group effort</a:t>
            </a:r>
          </a:p>
          <a:p>
            <a:endParaRPr lang="en-US" dirty="0"/>
          </a:p>
          <a:p>
            <a:endParaRPr lang="en-US" dirty="0"/>
          </a:p>
          <a:p>
            <a:pPr>
              <a:buClr>
                <a:srgbClr val="00B0F0"/>
              </a:buClr>
            </a:pPr>
            <a:r>
              <a:rPr lang="en-US" dirty="0"/>
              <a:t>Strategic Planning process to more narrowly define the identified goals and to create expectations for each goal.  This was the beginning of our Self-Assessment tool!</a:t>
            </a:r>
          </a:p>
          <a:p>
            <a:pPr>
              <a:buClr>
                <a:srgbClr val="00B0F0"/>
              </a:buClr>
            </a:pPr>
            <a:endParaRPr lang="en-US" dirty="0"/>
          </a:p>
          <a:p>
            <a:endParaRPr lang="en-US" dirty="0"/>
          </a:p>
        </p:txBody>
      </p:sp>
      <p:pic>
        <p:nvPicPr>
          <p:cNvPr id="5" name="Content Placeholder 4"/>
          <p:cNvPicPr>
            <a:picLocks noGrp="1" noChangeAspect="1"/>
          </p:cNvPicPr>
          <p:nvPr>
            <p:ph idx="13"/>
          </p:nvPr>
        </p:nvPicPr>
        <p:blipFill>
          <a:blip r:embed="rId2" cstate="print">
            <a:extLst>
              <a:ext uri="{28A0092B-C50C-407E-A947-70E740481C1C}">
                <a14:useLocalDpi xmlns:a14="http://schemas.microsoft.com/office/drawing/2010/main" val="0"/>
              </a:ext>
            </a:extLst>
          </a:blip>
          <a:stretch>
            <a:fillRect/>
          </a:stretch>
        </p:blipFill>
        <p:spPr>
          <a:xfrm>
            <a:off x="4724400" y="2275681"/>
            <a:ext cx="4191000" cy="2794000"/>
          </a:xfrm>
        </p:spPr>
      </p:pic>
    </p:spTree>
    <p:extLst>
      <p:ext uri="{BB962C8B-B14F-4D97-AF65-F5344CB8AC3E}">
        <p14:creationId xmlns:p14="http://schemas.microsoft.com/office/powerpoint/2010/main" val="23541644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Advancing the Work</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070169494"/>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87655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Expanding our Community</a:t>
            </a:r>
          </a:p>
        </p:txBody>
      </p:sp>
      <p:sp>
        <p:nvSpPr>
          <p:cNvPr id="3" name="Content Placeholder 2"/>
          <p:cNvSpPr>
            <a:spLocks noGrp="1"/>
          </p:cNvSpPr>
          <p:nvPr>
            <p:ph idx="1"/>
          </p:nvPr>
        </p:nvSpPr>
        <p:spPr/>
        <p:txBody>
          <a:bodyPr/>
          <a:lstStyle/>
          <a:p>
            <a:r>
              <a:rPr lang="en-US" dirty="0" smtClean="0"/>
              <a:t>A Kickoff event for </a:t>
            </a:r>
            <a:r>
              <a:rPr lang="en-US" dirty="0"/>
              <a:t>this work was held on May 24</a:t>
            </a:r>
            <a:r>
              <a:rPr lang="en-US" baseline="30000" dirty="0"/>
              <a:t>th</a:t>
            </a:r>
            <a:r>
              <a:rPr lang="en-US" dirty="0"/>
              <a:t>, 2017 as part of National Foster Care Month</a:t>
            </a:r>
          </a:p>
          <a:p>
            <a:pPr lvl="1"/>
            <a:r>
              <a:rPr lang="en-US" dirty="0"/>
              <a:t>All Providers within our Continuum were invited to join</a:t>
            </a:r>
          </a:p>
          <a:p>
            <a:pPr lvl="1"/>
            <a:r>
              <a:rPr lang="en-US" dirty="0"/>
              <a:t>Excellent attendance, interest, and </a:t>
            </a:r>
            <a:r>
              <a:rPr lang="en-US" dirty="0" smtClean="0"/>
              <a:t>representation</a:t>
            </a:r>
            <a:endParaRPr lang="en-US" dirty="0"/>
          </a:p>
          <a:p>
            <a:endParaRPr lang="en-US" dirty="0"/>
          </a:p>
          <a:p>
            <a:r>
              <a:rPr lang="en-US" dirty="0"/>
              <a:t>Providers and DCS agreed to engage in Assessment Process utilizing this tool</a:t>
            </a:r>
          </a:p>
          <a:p>
            <a:pPr lvl="1"/>
            <a:r>
              <a:rPr lang="en-US" dirty="0"/>
              <a:t>11 Providers in addition to DCS completed the TN TFC Self-Assessment Tool and joined the Learning Community</a:t>
            </a:r>
          </a:p>
          <a:p>
            <a:pPr lvl="1"/>
            <a:r>
              <a:rPr lang="en-US" dirty="0"/>
              <a:t>Vanderbilt COE and TN Alliance for Children and Families are also members</a:t>
            </a:r>
          </a:p>
          <a:p>
            <a:pPr marL="0" indent="0">
              <a:buNone/>
            </a:pPr>
            <a:endParaRPr lang="en-US" dirty="0"/>
          </a:p>
        </p:txBody>
      </p:sp>
    </p:spTree>
    <p:extLst>
      <p:ext uri="{BB962C8B-B14F-4D97-AF65-F5344CB8AC3E}">
        <p14:creationId xmlns:p14="http://schemas.microsoft.com/office/powerpoint/2010/main" val="10750608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Learning Community</a:t>
            </a:r>
          </a:p>
        </p:txBody>
      </p:sp>
      <p:sp>
        <p:nvSpPr>
          <p:cNvPr id="3" name="Content Placeholder 2"/>
          <p:cNvSpPr>
            <a:spLocks noGrp="1"/>
          </p:cNvSpPr>
          <p:nvPr>
            <p:ph idx="1"/>
          </p:nvPr>
        </p:nvSpPr>
        <p:spPr/>
        <p:txBody>
          <a:bodyPr>
            <a:normAutofit fontScale="92500" lnSpcReduction="10000"/>
          </a:bodyPr>
          <a:lstStyle/>
          <a:p>
            <a:pPr>
              <a:buClr>
                <a:srgbClr val="00B0F0"/>
              </a:buClr>
            </a:pPr>
            <a:r>
              <a:rPr lang="en-US" dirty="0"/>
              <a:t>Each team that completed the Self-Assessment tool identified at least 3-4 goals to enhance TFC within their agency</a:t>
            </a:r>
          </a:p>
          <a:p>
            <a:endParaRPr lang="en-US" dirty="0"/>
          </a:p>
          <a:p>
            <a:pPr>
              <a:buClr>
                <a:srgbClr val="00B0F0"/>
              </a:buClr>
            </a:pPr>
            <a:r>
              <a:rPr lang="en-US" dirty="0"/>
              <a:t>We also have identified unified goals for the TN TFC Learning Community </a:t>
            </a:r>
          </a:p>
          <a:p>
            <a:pPr marL="0" indent="0">
              <a:buNone/>
            </a:pPr>
            <a:endParaRPr lang="en-US" dirty="0"/>
          </a:p>
          <a:p>
            <a:pPr>
              <a:buClr>
                <a:srgbClr val="00B0F0"/>
              </a:buClr>
            </a:pPr>
            <a:r>
              <a:rPr lang="en-US" dirty="0"/>
              <a:t>We continue to meet and develop learning opportunities to grow as a community.  We are about Action!</a:t>
            </a:r>
          </a:p>
          <a:p>
            <a:pPr marL="0" indent="0">
              <a:buNone/>
            </a:pPr>
            <a:endParaRPr lang="en-US" dirty="0"/>
          </a:p>
          <a:p>
            <a:pPr>
              <a:buClr>
                <a:srgbClr val="00B0F0"/>
              </a:buClr>
            </a:pPr>
            <a:endParaRPr lang="en-US" dirty="0"/>
          </a:p>
        </p:txBody>
      </p:sp>
      <p:pic>
        <p:nvPicPr>
          <p:cNvPr id="5" name="Content Placeholder 4"/>
          <p:cNvPicPr>
            <a:picLocks noGrp="1" noChangeAspect="1"/>
          </p:cNvPicPr>
          <p:nvPr>
            <p:ph idx="13"/>
          </p:nvPr>
        </p:nvPicPr>
        <p:blipFill>
          <a:blip r:embed="rId2">
            <a:extLst>
              <a:ext uri="{28A0092B-C50C-407E-A947-70E740481C1C}">
                <a14:useLocalDpi xmlns:a14="http://schemas.microsoft.com/office/drawing/2010/main" val="0"/>
              </a:ext>
            </a:extLst>
          </a:blip>
          <a:stretch>
            <a:fillRect/>
          </a:stretch>
        </p:blipFill>
        <p:spPr>
          <a:xfrm>
            <a:off x="4724400" y="2824383"/>
            <a:ext cx="4191000" cy="1696597"/>
          </a:xfrm>
        </p:spPr>
      </p:pic>
    </p:spTree>
    <p:extLst>
      <p:ext uri="{BB962C8B-B14F-4D97-AF65-F5344CB8AC3E}">
        <p14:creationId xmlns:p14="http://schemas.microsoft.com/office/powerpoint/2010/main" val="243094619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TN TFC SAT – 7 Domains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049589027"/>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2467682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Everywhere </a:t>
            </a:r>
            <a:endParaRPr lang="en-US" dirty="0"/>
          </a:p>
        </p:txBody>
      </p:sp>
      <p:sp>
        <p:nvSpPr>
          <p:cNvPr id="3" name="Content Placeholder 2"/>
          <p:cNvSpPr>
            <a:spLocks noGrp="1"/>
          </p:cNvSpPr>
          <p:nvPr>
            <p:ph idx="1"/>
          </p:nvPr>
        </p:nvSpPr>
        <p:spPr>
          <a:xfrm>
            <a:off x="152400" y="1219200"/>
            <a:ext cx="4191000" cy="4958462"/>
          </a:xfrm>
        </p:spPr>
        <p:txBody>
          <a:bodyPr/>
          <a:lstStyle/>
          <a:p>
            <a:pPr>
              <a:buClr>
                <a:srgbClr val="00B0F0"/>
              </a:buClr>
            </a:pPr>
            <a:r>
              <a:rPr lang="en-US" dirty="0" smtClean="0"/>
              <a:t>Which of these do you think DCS/Provider need to focus on most?</a:t>
            </a:r>
            <a:endParaRPr lang="en-US" dirty="0"/>
          </a:p>
          <a:p>
            <a:pPr>
              <a:buClr>
                <a:srgbClr val="00B0F0"/>
              </a:buClr>
            </a:pPr>
            <a:endParaRPr lang="en-US" dirty="0"/>
          </a:p>
          <a:p>
            <a:pPr>
              <a:buClr>
                <a:srgbClr val="00B0F0"/>
              </a:buClr>
            </a:pPr>
            <a:endParaRPr lang="en-US" dirty="0"/>
          </a:p>
        </p:txBody>
      </p:sp>
      <p:pic>
        <p:nvPicPr>
          <p:cNvPr id="6" name="Content Placeholder 5" descr="A person standing in front of a mirror posing for the camera&#10;&#10;Description generated with high confidence">
            <a:extLst>
              <a:ext uri="{FF2B5EF4-FFF2-40B4-BE49-F238E27FC236}">
                <a16:creationId xmlns="" xmlns:a16="http://schemas.microsoft.com/office/drawing/2014/main" id="{B9AD5107-63E5-4E07-ABAD-7E4ADAD174C9}"/>
              </a:ext>
            </a:extLst>
          </p:cNvPr>
          <p:cNvPicPr>
            <a:picLocks noGrp="1" noChangeAspect="1"/>
          </p:cNvPicPr>
          <p:nvPr>
            <p:ph idx="13"/>
          </p:nvPr>
        </p:nvPicPr>
        <p:blipFill rotWithShape="1">
          <a:blip r:embed="rId3">
            <a:extLst>
              <a:ext uri="{28A0092B-C50C-407E-A947-70E740481C1C}">
                <a14:useLocalDpi xmlns:a14="http://schemas.microsoft.com/office/drawing/2010/main" val="0"/>
              </a:ext>
            </a:extLst>
          </a:blip>
          <a:srcRect l="11000" r="-1" b="-1"/>
          <a:stretch/>
        </p:blipFill>
        <p:spPr>
          <a:xfrm>
            <a:off x="4724400" y="2103021"/>
            <a:ext cx="4191000" cy="3139321"/>
          </a:xfrm>
          <a:prstGeom prst="rect">
            <a:avLst/>
          </a:prstGeom>
        </p:spPr>
      </p:pic>
      <p:sp>
        <p:nvSpPr>
          <p:cNvPr id="7" name="TextBox 6"/>
          <p:cNvSpPr txBox="1"/>
          <p:nvPr/>
        </p:nvSpPr>
        <p:spPr>
          <a:xfrm>
            <a:off x="4800600" y="2438400"/>
            <a:ext cx="1447800" cy="646331"/>
          </a:xfrm>
          <a:prstGeom prst="rect">
            <a:avLst/>
          </a:prstGeom>
          <a:noFill/>
        </p:spPr>
        <p:txBody>
          <a:bodyPr wrap="square" rtlCol="0">
            <a:spAutoFit/>
          </a:bodyPr>
          <a:lstStyle/>
          <a:p>
            <a:r>
              <a:rPr lang="en-US" b="1" dirty="0" smtClean="0">
                <a:solidFill>
                  <a:srgbClr val="0070C0"/>
                </a:solidFill>
                <a:latin typeface="Bradley Hand ITC" panose="03070402050302030203" pitchFamily="66" charset="0"/>
              </a:rPr>
              <a:t>Goal: To improve TFC</a:t>
            </a:r>
            <a:endParaRPr lang="en-US" b="1" dirty="0">
              <a:solidFill>
                <a:srgbClr val="0070C0"/>
              </a:solidFill>
              <a:latin typeface="Bradley Hand ITC" panose="03070402050302030203" pitchFamily="66" charset="0"/>
            </a:endParaRPr>
          </a:p>
        </p:txBody>
      </p:sp>
    </p:spTree>
    <p:extLst>
      <p:ext uri="{BB962C8B-B14F-4D97-AF65-F5344CB8AC3E}">
        <p14:creationId xmlns:p14="http://schemas.microsoft.com/office/powerpoint/2010/main" val="33177485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9"/>
          <p:cNvGraphicFramePr>
            <a:graphicFrameLocks noGrp="1"/>
          </p:cNvGraphicFramePr>
          <p:nvPr>
            <p:ph idx="1"/>
            <p:extLst>
              <p:ext uri="{D42A27DB-BD31-4B8C-83A1-F6EECF244321}">
                <p14:modId xmlns:p14="http://schemas.microsoft.com/office/powerpoint/2010/main" val="3319285719"/>
              </p:ext>
            </p:extLst>
          </p:nvPr>
        </p:nvGraphicFramePr>
        <p:xfrm>
          <a:off x="152400" y="914400"/>
          <a:ext cx="8763001" cy="5791200"/>
        </p:xfrm>
        <a:graphic>
          <a:graphicData uri="http://schemas.openxmlformats.org/drawingml/2006/table">
            <a:tbl>
              <a:tblPr>
                <a:tableStyleId>{5C22544A-7EE6-4342-B048-85BDC9FD1C3A}</a:tableStyleId>
              </a:tblPr>
              <a:tblGrid>
                <a:gridCol w="1565680"/>
                <a:gridCol w="1266519"/>
                <a:gridCol w="1292724"/>
                <a:gridCol w="1205376"/>
                <a:gridCol w="1283989"/>
                <a:gridCol w="1144233"/>
                <a:gridCol w="1004480"/>
              </a:tblGrid>
              <a:tr h="513402">
                <a:tc>
                  <a:txBody>
                    <a:bodyPr/>
                    <a:lstStyle/>
                    <a:p>
                      <a:pPr algn="l" fontAlgn="b"/>
                      <a:r>
                        <a:rPr lang="en-US" sz="700" u="none" strike="noStrike" dirty="0">
                          <a:effectLst/>
                        </a:rPr>
                        <a:t>Holistic Family Approach</a:t>
                      </a:r>
                      <a:endParaRPr lang="en-US" sz="700" b="1" i="0" u="none" strike="noStrike" dirty="0">
                        <a:solidFill>
                          <a:srgbClr val="000000"/>
                        </a:solidFill>
                        <a:effectLst/>
                        <a:latin typeface="Calibri"/>
                      </a:endParaRPr>
                    </a:p>
                  </a:txBody>
                  <a:tcPr marL="4464" marR="4464" marT="4464" marB="0" anchor="b"/>
                </a:tc>
                <a:tc>
                  <a:txBody>
                    <a:bodyPr/>
                    <a:lstStyle/>
                    <a:p>
                      <a:pPr algn="l" fontAlgn="b"/>
                      <a:r>
                        <a:rPr lang="en-US" sz="700" u="none" strike="noStrike">
                          <a:effectLst/>
                        </a:rPr>
                        <a:t>Maximizing Quality Resources</a:t>
                      </a:r>
                      <a:endParaRPr lang="en-US" sz="700" b="1" i="0" u="none" strike="noStrike">
                        <a:solidFill>
                          <a:srgbClr val="000000"/>
                        </a:solidFill>
                        <a:effectLst/>
                        <a:latin typeface="Calibri"/>
                      </a:endParaRPr>
                    </a:p>
                  </a:txBody>
                  <a:tcPr marL="4464" marR="4464" marT="4464" marB="0" anchor="b"/>
                </a:tc>
                <a:tc>
                  <a:txBody>
                    <a:bodyPr/>
                    <a:lstStyle/>
                    <a:p>
                      <a:pPr algn="l" fontAlgn="b"/>
                      <a:r>
                        <a:rPr lang="en-US" sz="700" u="none" strike="noStrike">
                          <a:effectLst/>
                        </a:rPr>
                        <a:t>Understanding Roles and Expectations</a:t>
                      </a:r>
                      <a:endParaRPr lang="en-US" sz="700" b="1" i="0" u="none" strike="noStrike">
                        <a:solidFill>
                          <a:srgbClr val="000000"/>
                        </a:solidFill>
                        <a:effectLst/>
                        <a:latin typeface="Calibri"/>
                      </a:endParaRPr>
                    </a:p>
                  </a:txBody>
                  <a:tcPr marL="4464" marR="4464" marT="4464" marB="0" anchor="b"/>
                </a:tc>
                <a:tc>
                  <a:txBody>
                    <a:bodyPr/>
                    <a:lstStyle/>
                    <a:p>
                      <a:pPr algn="l" fontAlgn="b"/>
                      <a:r>
                        <a:rPr lang="en-US" sz="700" u="none" strike="noStrike">
                          <a:effectLst/>
                        </a:rPr>
                        <a:t>Enhanced Recruitment and Retention of Foster Parents</a:t>
                      </a:r>
                      <a:endParaRPr lang="en-US" sz="700" b="1" i="0" u="none" strike="noStrike">
                        <a:solidFill>
                          <a:srgbClr val="000000"/>
                        </a:solidFill>
                        <a:effectLst/>
                        <a:latin typeface="Calibri"/>
                      </a:endParaRPr>
                    </a:p>
                  </a:txBody>
                  <a:tcPr marL="4464" marR="4464" marT="4464" marB="0" anchor="b"/>
                </a:tc>
                <a:tc>
                  <a:txBody>
                    <a:bodyPr/>
                    <a:lstStyle/>
                    <a:p>
                      <a:pPr algn="l" fontAlgn="b"/>
                      <a:r>
                        <a:rPr lang="en-US" sz="700" u="none" strike="noStrike">
                          <a:effectLst/>
                        </a:rPr>
                        <a:t>Engaging in Courageous Partnerships</a:t>
                      </a:r>
                      <a:endParaRPr lang="en-US" sz="700" b="1" i="0" u="none" strike="noStrike">
                        <a:solidFill>
                          <a:srgbClr val="000000"/>
                        </a:solidFill>
                        <a:effectLst/>
                        <a:latin typeface="Calibri"/>
                      </a:endParaRPr>
                    </a:p>
                  </a:txBody>
                  <a:tcPr marL="4464" marR="4464" marT="4464" marB="0" anchor="b"/>
                </a:tc>
                <a:tc>
                  <a:txBody>
                    <a:bodyPr/>
                    <a:lstStyle/>
                    <a:p>
                      <a:pPr algn="l" fontAlgn="b"/>
                      <a:r>
                        <a:rPr lang="en-US" sz="700" u="none" strike="noStrike">
                          <a:effectLst/>
                        </a:rPr>
                        <a:t>Trauma-Informed Systems</a:t>
                      </a:r>
                      <a:endParaRPr lang="en-US" sz="700" b="1" i="0" u="none" strike="noStrike">
                        <a:solidFill>
                          <a:srgbClr val="000000"/>
                        </a:solidFill>
                        <a:effectLst/>
                        <a:latin typeface="Calibri"/>
                      </a:endParaRPr>
                    </a:p>
                  </a:txBody>
                  <a:tcPr marL="4464" marR="4464" marT="4464" marB="0" anchor="b"/>
                </a:tc>
                <a:tc>
                  <a:txBody>
                    <a:bodyPr/>
                    <a:lstStyle/>
                    <a:p>
                      <a:pPr algn="l" fontAlgn="b"/>
                      <a:r>
                        <a:rPr lang="en-US" sz="700" u="none" strike="noStrike">
                          <a:effectLst/>
                        </a:rPr>
                        <a:t>Specialized Foster Parent Training</a:t>
                      </a:r>
                      <a:endParaRPr lang="en-US" sz="700" b="1" i="0" u="none" strike="noStrike">
                        <a:solidFill>
                          <a:srgbClr val="000000"/>
                        </a:solidFill>
                        <a:effectLst/>
                        <a:latin typeface="Calibri"/>
                      </a:endParaRPr>
                    </a:p>
                  </a:txBody>
                  <a:tcPr marL="4464" marR="4464" marT="4464" marB="0" anchor="b"/>
                </a:tc>
              </a:tr>
              <a:tr h="1080377">
                <a:tc>
                  <a:txBody>
                    <a:bodyPr/>
                    <a:lstStyle/>
                    <a:p>
                      <a:pPr algn="l" fontAlgn="b"/>
                      <a:r>
                        <a:rPr lang="en-US" sz="500" u="none" strike="noStrike">
                          <a:effectLst/>
                        </a:rPr>
                        <a:t>Component 1: The program gathers relevant information from birth to present for each child, including their developmental and family history.  The program incorporates spiritual, religious, cultural, medical, educational and traumatic factors that may impact youth development and relationships.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1: The program utilizes evidenced based, specialized training for staff, foster parents, and the community.</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1: Provide services and support to caregivers whose roles may change in relation to the youth's.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1: Enhanced recruitment of foster families specifically for children that have experienced complex trauma and/or who have complex treatment needs.</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1: Ensuring a safe environment where all team members' voices are heard and valued during the CFTM process.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1: The program puts emphasis on clinical staff providing coordination and communication of treatment progress to inform treatment team decisions &amp; permanency planning.</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1: Provider creates individualized professional foster parenting plans with the foster parents that are based on dynamics between the child's needs and the strengths of the foster parents.</a:t>
                      </a:r>
                      <a:endParaRPr lang="en-US" sz="500" b="0" i="0" u="none" strike="noStrike">
                        <a:solidFill>
                          <a:srgbClr val="000000"/>
                        </a:solidFill>
                        <a:effectLst/>
                        <a:latin typeface="Calibri"/>
                      </a:endParaRPr>
                    </a:p>
                  </a:txBody>
                  <a:tcPr marL="4464" marR="4464" marT="4464" marB="0" anchor="b"/>
                </a:tc>
              </a:tr>
              <a:tr h="866087">
                <a:tc>
                  <a:txBody>
                    <a:bodyPr/>
                    <a:lstStyle/>
                    <a:p>
                      <a:pPr algn="l" fontAlgn="b"/>
                      <a:r>
                        <a:rPr lang="en-US" sz="500" u="none" strike="noStrike">
                          <a:effectLst/>
                        </a:rPr>
                        <a:t>Component 2: The program emphasizes a mentoring relationship between foster parent and birth family so that the child can be their whole self resulting in increased integration for the child.  From our family to yours - foster parents being that bridge between care and youth returning to their family.</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2: The program uses targeted and accessible community resources in order to address the child and family's specific needs.</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2:  Educate staff on TN-TFC standards and expectations to raise awareness of best-practices.</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2: The program utilizes a recruitment framework that emphasizes congruence between foster parent strengths and the child's current needs.</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2: Using a trauma informed teaming process in order to develop an effective plan for the child and family.</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2: Utilize Trauma informed care as an overall approach.</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2: Provider periodically evaluates their foster parent training and requirements to assess for additional special training needs of the foster parents.</a:t>
                      </a:r>
                      <a:endParaRPr lang="en-US" sz="500" b="0" i="0" u="none" strike="noStrike">
                        <a:solidFill>
                          <a:srgbClr val="000000"/>
                        </a:solidFill>
                        <a:effectLst/>
                        <a:latin typeface="Calibri"/>
                      </a:endParaRPr>
                    </a:p>
                  </a:txBody>
                  <a:tcPr marL="4464" marR="4464" marT="4464" marB="0" anchor="b"/>
                </a:tc>
              </a:tr>
              <a:tr h="955374">
                <a:tc>
                  <a:txBody>
                    <a:bodyPr/>
                    <a:lstStyle/>
                    <a:p>
                      <a:pPr algn="l" fontAlgn="b"/>
                      <a:r>
                        <a:rPr lang="en-US" sz="500" u="none" strike="noStrike">
                          <a:effectLst/>
                        </a:rPr>
                        <a:t>Component 3: Focus on well-being not just crisis issues for foster families and children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3 Partnership: Maximizing quality resources requires trust, cooperation, listening and idea exchange in order to promote improved communication and support for all team members.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3: Promote normalcy in the child's environment so they are safe, stable, and nurtured.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dirty="0">
                          <a:effectLst/>
                        </a:rPr>
                        <a:t>Component 3:  Reframe the recruitment message to empower the parent to visualize their full potential. </a:t>
                      </a:r>
                      <a:endParaRPr lang="en-US" sz="500" b="0" i="0" u="none" strike="noStrike" dirty="0">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3: Provider partners with DCS to utilize trauma informed training for team members (to include foster parents, staff, caregivers, schools, therapists, etc.) from the approved trauma-informed training curriculum. </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3: Develop training to address compassion fatigue of foster parents and identify self-care plan and stress management techniques. </a:t>
                      </a:r>
                      <a:endParaRPr lang="en-US" sz="500" b="0" i="0" u="none" strike="noStrike">
                        <a:solidFill>
                          <a:srgbClr val="000000"/>
                        </a:solidFill>
                        <a:effectLst/>
                        <a:latin typeface="Calibri"/>
                      </a:endParaRPr>
                    </a:p>
                  </a:txBody>
                  <a:tcPr marL="4464" marR="4464" marT="4464" marB="0" anchor="b"/>
                </a:tc>
              </a:tr>
              <a:tr h="651797">
                <a:tc>
                  <a:txBody>
                    <a:bodyPr/>
                    <a:lstStyle/>
                    <a:p>
                      <a:pPr algn="l" fontAlgn="b"/>
                      <a:r>
                        <a:rPr lang="en-US" sz="500" u="none" strike="noStrike">
                          <a:effectLst/>
                        </a:rPr>
                        <a:t>Component 4: Honoring all Kinship Relationships including, but not limited to, sibling relationships and ensuring they are maintained when in the best interest of all family members.</a:t>
                      </a:r>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4:  Strong stewards of fiscal resources to promote creative and productive solutions.</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4:    The program promotes mindfulness of a child's need for stability.</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4: Ensure children and youth are active collaborators in their own treatment and permanency planning. </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r>
              <a:tr h="598225">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5: Equipping families with the support for healthy transitions that allow for closure and on-going contact when appropriate.</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5: Mindful utilization of respite to avoid systemically induced trauma.</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r>
              <a:tr h="589296">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6: Successful foster parents have a network of support that often include other foster parents.</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dirty="0">
                        <a:solidFill>
                          <a:srgbClr val="000000"/>
                        </a:solidFill>
                        <a:effectLst/>
                        <a:latin typeface="Calibri"/>
                      </a:endParaRPr>
                    </a:p>
                  </a:txBody>
                  <a:tcPr marL="4464" marR="4464" marT="4464" marB="0" anchor="b"/>
                </a:tc>
              </a:tr>
              <a:tr h="536642">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r>
                        <a:rPr lang="en-US" sz="500" u="none" strike="noStrike">
                          <a:effectLst/>
                        </a:rPr>
                        <a:t>Component 7: Support a system that allows for Respite Home Resources. </a:t>
                      </a:r>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a:solidFill>
                          <a:srgbClr val="000000"/>
                        </a:solidFill>
                        <a:effectLst/>
                        <a:latin typeface="Calibri"/>
                      </a:endParaRPr>
                    </a:p>
                  </a:txBody>
                  <a:tcPr marL="4464" marR="4464" marT="4464" marB="0" anchor="b"/>
                </a:tc>
                <a:tc>
                  <a:txBody>
                    <a:bodyPr/>
                    <a:lstStyle/>
                    <a:p>
                      <a:pPr algn="l" fontAlgn="b"/>
                      <a:endParaRPr lang="en-US" sz="500" b="0" i="0" u="none" strike="noStrike" dirty="0">
                        <a:solidFill>
                          <a:srgbClr val="000000"/>
                        </a:solidFill>
                        <a:effectLst/>
                        <a:latin typeface="Calibri"/>
                      </a:endParaRPr>
                    </a:p>
                  </a:txBody>
                  <a:tcPr marL="4464" marR="4464" marT="4464" marB="0" anchor="b"/>
                </a:tc>
              </a:tr>
            </a:tbl>
          </a:graphicData>
        </a:graphic>
      </p:graphicFrame>
      <p:sp>
        <p:nvSpPr>
          <p:cNvPr id="2" name="Title 1"/>
          <p:cNvSpPr>
            <a:spLocks noGrp="1"/>
          </p:cNvSpPr>
          <p:nvPr>
            <p:ph type="title"/>
          </p:nvPr>
        </p:nvSpPr>
        <p:spPr/>
        <p:txBody>
          <a:bodyPr/>
          <a:lstStyle/>
          <a:p>
            <a:r>
              <a:rPr lang="en-US" dirty="0" smtClean="0"/>
              <a:t>Domains and Components</a:t>
            </a:r>
            <a:endParaRPr lang="en-US" dirty="0"/>
          </a:p>
        </p:txBody>
      </p:sp>
    </p:spTree>
    <p:extLst>
      <p:ext uri="{BB962C8B-B14F-4D97-AF65-F5344CB8AC3E}">
        <p14:creationId xmlns:p14="http://schemas.microsoft.com/office/powerpoint/2010/main" val="29655243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DCS TN TFC Goals and Strategies</a:t>
            </a:r>
          </a:p>
        </p:txBody>
      </p:sp>
      <p:sp>
        <p:nvSpPr>
          <p:cNvPr id="3" name="Content Placeholder 2"/>
          <p:cNvSpPr>
            <a:spLocks noGrp="1"/>
          </p:cNvSpPr>
          <p:nvPr>
            <p:ph idx="1"/>
          </p:nvPr>
        </p:nvSpPr>
        <p:spPr/>
        <p:txBody>
          <a:bodyPr>
            <a:normAutofit fontScale="85000" lnSpcReduction="20000"/>
          </a:bodyPr>
          <a:lstStyle/>
          <a:p>
            <a:r>
              <a:rPr lang="en-US" b="1" dirty="0"/>
              <a:t>Roles and Expectations:  Educate staff on TN TFC standards and expectations to raise awareness of best-practice:</a:t>
            </a:r>
            <a:endParaRPr lang="en-US" dirty="0"/>
          </a:p>
          <a:p>
            <a:pPr lvl="1" fontAlgn="ctr"/>
            <a:r>
              <a:rPr lang="en-US" dirty="0"/>
              <a:t>Provide learning opportunity through Webinars and other options to create awareness.  </a:t>
            </a:r>
          </a:p>
          <a:p>
            <a:pPr marL="0" indent="0">
              <a:buNone/>
            </a:pPr>
            <a:r>
              <a:rPr lang="en-US" dirty="0"/>
              <a:t> </a:t>
            </a:r>
          </a:p>
          <a:p>
            <a:r>
              <a:rPr lang="en-US" b="1" dirty="0"/>
              <a:t>Recruitment/Retention :  Support a system that allows for Respite Home Resources:</a:t>
            </a:r>
            <a:endParaRPr lang="en-US" dirty="0"/>
          </a:p>
          <a:p>
            <a:pPr lvl="1" fontAlgn="ctr"/>
            <a:r>
              <a:rPr lang="en-US" dirty="0"/>
              <a:t>Develop a protocol to outline use of kinship supports that are not placements as well as natural supports for Foster Parents - Partner with Permanency to see if they support this action</a:t>
            </a:r>
          </a:p>
          <a:p>
            <a:pPr lvl="1" fontAlgn="ctr"/>
            <a:r>
              <a:rPr lang="en-US" dirty="0"/>
              <a:t>Provide Training/awareness for staff</a:t>
            </a:r>
          </a:p>
          <a:p>
            <a:endParaRPr lang="en-US" b="1" dirty="0" smtClean="0"/>
          </a:p>
          <a:p>
            <a:r>
              <a:rPr lang="en-US" b="1" dirty="0" smtClean="0"/>
              <a:t>Specialized </a:t>
            </a:r>
            <a:r>
              <a:rPr lang="en-US" b="1" dirty="0"/>
              <a:t>FP Training:  Develop training to address compassion fatigue of foster parents and identify self-care plan and stress management techniques:</a:t>
            </a:r>
            <a:endParaRPr lang="en-US" dirty="0"/>
          </a:p>
          <a:p>
            <a:pPr lvl="1" fontAlgn="ctr"/>
            <a:r>
              <a:rPr lang="en-US" dirty="0"/>
              <a:t>Develop template for a Self-Care Plan</a:t>
            </a:r>
          </a:p>
          <a:p>
            <a:pPr lvl="1" fontAlgn="ctr"/>
            <a:r>
              <a:rPr lang="en-US" dirty="0"/>
              <a:t>Develop Webinars and Online Trainings to focus on Self-Care</a:t>
            </a:r>
          </a:p>
          <a:p>
            <a:pPr lvl="1" fontAlgn="ctr"/>
            <a:r>
              <a:rPr lang="en-US" dirty="0"/>
              <a:t>Utilize Facebook page for Foster Parents as well as Newsletters to provide materials on self-care</a:t>
            </a:r>
          </a:p>
          <a:p>
            <a:endParaRPr lang="en-US" dirty="0"/>
          </a:p>
        </p:txBody>
      </p:sp>
    </p:spTree>
    <p:extLst>
      <p:ext uri="{BB962C8B-B14F-4D97-AF65-F5344CB8AC3E}">
        <p14:creationId xmlns:p14="http://schemas.microsoft.com/office/powerpoint/2010/main" val="31651446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Everywhere:  What </a:t>
            </a:r>
            <a:r>
              <a:rPr lang="en-US" dirty="0"/>
              <a:t>would your goal be to improve TFC?</a:t>
            </a:r>
          </a:p>
        </p:txBody>
      </p:sp>
      <p:sp>
        <p:nvSpPr>
          <p:cNvPr id="3" name="Content Placeholder 2"/>
          <p:cNvSpPr>
            <a:spLocks noGrp="1"/>
          </p:cNvSpPr>
          <p:nvPr>
            <p:ph idx="1"/>
          </p:nvPr>
        </p:nvSpPr>
        <p:spPr>
          <a:xfrm>
            <a:off x="152400" y="1219200"/>
            <a:ext cx="4191000" cy="4958462"/>
          </a:xfrm>
        </p:spPr>
        <p:txBody>
          <a:bodyPr/>
          <a:lstStyle/>
          <a:p>
            <a:pPr>
              <a:buClr>
                <a:srgbClr val="00B0F0"/>
              </a:buClr>
            </a:pPr>
            <a:r>
              <a:rPr lang="en-US" dirty="0"/>
              <a:t>Small test of change </a:t>
            </a:r>
            <a:r>
              <a:rPr lang="en-US" dirty="0" smtClean="0"/>
              <a:t>–how could you put this work into </a:t>
            </a:r>
            <a:r>
              <a:rPr lang="en-US" dirty="0"/>
              <a:t>action </a:t>
            </a:r>
            <a:r>
              <a:rPr lang="en-US" dirty="0" smtClean="0"/>
              <a:t>in </a:t>
            </a:r>
            <a:r>
              <a:rPr lang="en-US" dirty="0"/>
              <a:t>your team, office, Region</a:t>
            </a:r>
            <a:r>
              <a:rPr lang="en-US" dirty="0" smtClean="0"/>
              <a:t>?</a:t>
            </a:r>
          </a:p>
          <a:p>
            <a:pPr>
              <a:buClr>
                <a:srgbClr val="00B0F0"/>
              </a:buClr>
            </a:pPr>
            <a:endParaRPr lang="en-US" dirty="0" smtClean="0"/>
          </a:p>
          <a:p>
            <a:pPr>
              <a:buClr>
                <a:srgbClr val="00B0F0"/>
              </a:buClr>
            </a:pPr>
            <a:r>
              <a:rPr lang="en-US" dirty="0" smtClean="0"/>
              <a:t>How </a:t>
            </a:r>
            <a:r>
              <a:rPr lang="en-US" dirty="0"/>
              <a:t>could you bring this work to your CQI teams</a:t>
            </a:r>
            <a:r>
              <a:rPr lang="en-US" dirty="0" smtClean="0"/>
              <a:t>?</a:t>
            </a:r>
          </a:p>
          <a:p>
            <a:pPr marL="0" indent="0">
              <a:buClr>
                <a:srgbClr val="00B0F0"/>
              </a:buClr>
              <a:buNone/>
            </a:pPr>
            <a:endParaRPr lang="en-US" dirty="0"/>
          </a:p>
          <a:p>
            <a:pPr marL="0" indent="0">
              <a:buClr>
                <a:srgbClr val="00B0F0"/>
              </a:buClr>
              <a:buNone/>
            </a:pPr>
            <a:endParaRPr lang="en-US" dirty="0"/>
          </a:p>
          <a:p>
            <a:pPr>
              <a:buClr>
                <a:srgbClr val="00B0F0"/>
              </a:buClr>
            </a:pPr>
            <a:endParaRPr lang="en-US" dirty="0"/>
          </a:p>
          <a:p>
            <a:pPr>
              <a:buClr>
                <a:srgbClr val="00B0F0"/>
              </a:buClr>
            </a:pPr>
            <a:endParaRPr lang="en-US" dirty="0"/>
          </a:p>
        </p:txBody>
      </p:sp>
      <p:pic>
        <p:nvPicPr>
          <p:cNvPr id="6" name="Content Placeholder 5" descr="A person standing in front of a mirror posing for the camera&#10;&#10;Description generated with high confidence">
            <a:extLst>
              <a:ext uri="{FF2B5EF4-FFF2-40B4-BE49-F238E27FC236}">
                <a16:creationId xmlns="" xmlns:a16="http://schemas.microsoft.com/office/drawing/2014/main" id="{B9AD5107-63E5-4E07-ABAD-7E4ADAD174C9}"/>
              </a:ext>
            </a:extLst>
          </p:cNvPr>
          <p:cNvPicPr>
            <a:picLocks noGrp="1" noChangeAspect="1"/>
          </p:cNvPicPr>
          <p:nvPr>
            <p:ph idx="13"/>
          </p:nvPr>
        </p:nvPicPr>
        <p:blipFill rotWithShape="1">
          <a:blip r:embed="rId3">
            <a:extLst>
              <a:ext uri="{28A0092B-C50C-407E-A947-70E740481C1C}">
                <a14:useLocalDpi xmlns:a14="http://schemas.microsoft.com/office/drawing/2010/main" val="0"/>
              </a:ext>
            </a:extLst>
          </a:blip>
          <a:srcRect l="11000" r="-1" b="-1"/>
          <a:stretch/>
        </p:blipFill>
        <p:spPr>
          <a:xfrm>
            <a:off x="4724400" y="2103021"/>
            <a:ext cx="4191000" cy="3139321"/>
          </a:xfrm>
          <a:prstGeom prst="rect">
            <a:avLst/>
          </a:prstGeom>
        </p:spPr>
      </p:pic>
      <p:sp>
        <p:nvSpPr>
          <p:cNvPr id="7" name="TextBox 6"/>
          <p:cNvSpPr txBox="1"/>
          <p:nvPr/>
        </p:nvSpPr>
        <p:spPr>
          <a:xfrm>
            <a:off x="4800600" y="2438400"/>
            <a:ext cx="1447800" cy="646331"/>
          </a:xfrm>
          <a:prstGeom prst="rect">
            <a:avLst/>
          </a:prstGeom>
          <a:noFill/>
        </p:spPr>
        <p:txBody>
          <a:bodyPr wrap="square" rtlCol="0">
            <a:spAutoFit/>
          </a:bodyPr>
          <a:lstStyle/>
          <a:p>
            <a:r>
              <a:rPr lang="en-US" b="1" dirty="0" smtClean="0">
                <a:solidFill>
                  <a:srgbClr val="0070C0"/>
                </a:solidFill>
                <a:latin typeface="Bradley Hand ITC" panose="03070402050302030203" pitchFamily="66" charset="0"/>
              </a:rPr>
              <a:t>Goal: To improve TFC</a:t>
            </a:r>
            <a:endParaRPr lang="en-US" b="1" dirty="0">
              <a:solidFill>
                <a:srgbClr val="0070C0"/>
              </a:solidFill>
              <a:latin typeface="Bradley Hand ITC" panose="03070402050302030203" pitchFamily="66" charset="0"/>
            </a:endParaRPr>
          </a:p>
        </p:txBody>
      </p:sp>
    </p:spTree>
    <p:extLst>
      <p:ext uri="{BB962C8B-B14F-4D97-AF65-F5344CB8AC3E}">
        <p14:creationId xmlns:p14="http://schemas.microsoft.com/office/powerpoint/2010/main" val="69330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Actions in Progress!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08991893"/>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517403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are we doing this again?</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01939354"/>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27" name="Picture 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29000" y="5105400"/>
            <a:ext cx="5608637" cy="950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429000" y="5105400"/>
            <a:ext cx="5608637" cy="1169551"/>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Open Sans" panose="020B0606030504020204" pitchFamily="34" charset="0"/>
                <a:ea typeface="Open Sans" panose="020B0606030504020204" pitchFamily="34" charset="0"/>
                <a:cs typeface="Open Sans" panose="020B0606030504020204" pitchFamily="34" charset="0"/>
              </a:rPr>
              <a:t>On-going assessment on a daily basis</a:t>
            </a:r>
          </a:p>
          <a:p>
            <a:pPr marL="285750" indent="-285750">
              <a:buFont typeface="Arial" panose="020B0604020202020204" pitchFamily="34" charset="0"/>
              <a:buChar char="•"/>
            </a:pPr>
            <a:r>
              <a:rPr lang="en-US" dirty="0" smtClean="0">
                <a:latin typeface="Open Sans" panose="020B0606030504020204" pitchFamily="34" charset="0"/>
                <a:ea typeface="Open Sans" panose="020B0606030504020204" pitchFamily="34" charset="0"/>
                <a:cs typeface="Open Sans" panose="020B0606030504020204" pitchFamily="34" charset="0"/>
              </a:rPr>
              <a:t>Linking to necessary services</a:t>
            </a:r>
          </a:p>
          <a:p>
            <a:pPr marL="285750" indent="-285750">
              <a:buFont typeface="Arial" panose="020B0604020202020204" pitchFamily="34" charset="0"/>
              <a:buChar char="•"/>
            </a:pPr>
            <a:r>
              <a:rPr lang="en-US" dirty="0" smtClean="0">
                <a:latin typeface="Open Sans" panose="020B0606030504020204" pitchFamily="34" charset="0"/>
                <a:ea typeface="Open Sans" panose="020B0606030504020204" pitchFamily="34" charset="0"/>
                <a:cs typeface="Open Sans" panose="020B0606030504020204" pitchFamily="34" charset="0"/>
              </a:rPr>
              <a:t>Linking foster parents to the supports they need</a:t>
            </a:r>
          </a:p>
          <a:p>
            <a:endParaRPr lang="en-US" sz="1600" dirty="0">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p:cNvSpPr txBox="1"/>
          <p:nvPr/>
        </p:nvSpPr>
        <p:spPr>
          <a:xfrm>
            <a:off x="3429000" y="3886200"/>
            <a:ext cx="5608637" cy="923330"/>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Open Sans" panose="020B0606030504020204" pitchFamily="34" charset="0"/>
                <a:ea typeface="Open Sans" panose="020B0606030504020204" pitchFamily="34" charset="0"/>
                <a:cs typeface="Open Sans" panose="020B0606030504020204" pitchFamily="34" charset="0"/>
              </a:rPr>
              <a:t>Enable better placement decisions leading to better outcomes and permanency for our children</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832876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solidFill>
        </p:spPr>
        <p:txBody>
          <a:bodyPr>
            <a:normAutofit/>
          </a:bodyPr>
          <a:lstStyle/>
          <a:p>
            <a:r>
              <a:rPr lang="en-US" dirty="0" smtClean="0">
                <a:solidFill>
                  <a:schemeClr val="bg1"/>
                </a:solidFill>
              </a:rPr>
              <a:t>Do you have what it takes to be a “lone nut?”</a:t>
            </a:r>
            <a:endParaRPr lang="en-US" dirty="0">
              <a:solidFill>
                <a:schemeClr val="bg1"/>
              </a:solidFill>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385" y="6248400"/>
            <a:ext cx="381000" cy="438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6022026"/>
            <a:ext cx="2395936" cy="688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Content Placeholder 7" descr="Image result for squirrel from ice age"/>
          <p:cNvPicPr>
            <a:picLocks noGrp="1"/>
          </p:cNvPicPr>
          <p:nvPr>
            <p:ph idx="1"/>
          </p:nvPr>
        </p:nvPicPr>
        <p:blipFill>
          <a:blip r:embed="rId4">
            <a:extLst>
              <a:ext uri="{28A0092B-C50C-407E-A947-70E740481C1C}">
                <a14:useLocalDpi xmlns:a14="http://schemas.microsoft.com/office/drawing/2010/main" val="0"/>
              </a:ext>
            </a:extLst>
          </a:blip>
          <a:srcRect/>
          <a:stretch>
            <a:fillRect/>
          </a:stretch>
        </p:blipFill>
        <p:spPr bwMode="auto">
          <a:xfrm>
            <a:off x="1295400" y="1981200"/>
            <a:ext cx="6443662" cy="3810000"/>
          </a:xfrm>
          <a:prstGeom prst="rect">
            <a:avLst/>
          </a:prstGeom>
          <a:noFill/>
          <a:ln>
            <a:noFill/>
          </a:ln>
        </p:spPr>
      </p:pic>
    </p:spTree>
    <p:extLst>
      <p:ext uri="{BB962C8B-B14F-4D97-AF65-F5344CB8AC3E}">
        <p14:creationId xmlns:p14="http://schemas.microsoft.com/office/powerpoint/2010/main" val="19352486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solidFill>
        </p:spPr>
        <p:txBody>
          <a:bodyPr>
            <a:normAutofit/>
          </a:bodyPr>
          <a:lstStyle/>
          <a:p>
            <a:r>
              <a:rPr lang="en-US" dirty="0" smtClean="0">
                <a:solidFill>
                  <a:schemeClr val="bg1"/>
                </a:solidFill>
              </a:rPr>
              <a:t>Leadership Lessons from Dancing Guy</a:t>
            </a:r>
            <a:endParaRPr lang="en-US" dirty="0">
              <a:solidFill>
                <a:schemeClr val="bg1"/>
              </a:solidFill>
            </a:endParaRPr>
          </a:p>
        </p:txBody>
      </p:sp>
      <p:pic>
        <p:nvPicPr>
          <p:cNvPr id="4" name="FirstFollower (1).asf">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533400" y="1600200"/>
            <a:ext cx="8046156" cy="4525963"/>
          </a:xfrm>
          <a:prstGeom prst="rect">
            <a:avLst/>
          </a:prstGeom>
        </p:spPr>
      </p:pic>
    </p:spTree>
    <p:extLst>
      <p:ext uri="{BB962C8B-B14F-4D97-AF65-F5344CB8AC3E}">
        <p14:creationId xmlns:p14="http://schemas.microsoft.com/office/powerpoint/2010/main" val="245334579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Poll Everywhere</a:t>
            </a:r>
            <a:endParaRPr lang="en-US" dirty="0"/>
          </a:p>
        </p:txBody>
      </p:sp>
      <p:sp>
        <p:nvSpPr>
          <p:cNvPr id="3" name="Content Placeholder 2"/>
          <p:cNvSpPr>
            <a:spLocks noGrp="1"/>
          </p:cNvSpPr>
          <p:nvPr>
            <p:ph idx="1"/>
          </p:nvPr>
        </p:nvSpPr>
        <p:spPr>
          <a:xfrm>
            <a:off x="152400" y="1219200"/>
            <a:ext cx="4191000" cy="4958462"/>
          </a:xfrm>
        </p:spPr>
        <p:txBody>
          <a:bodyPr/>
          <a:lstStyle/>
          <a:p>
            <a:pPr marL="0" indent="0">
              <a:buClr>
                <a:srgbClr val="00B0F0"/>
              </a:buClr>
              <a:buNone/>
            </a:pPr>
            <a:endParaRPr lang="en-US" dirty="0" smtClean="0"/>
          </a:p>
          <a:p>
            <a:pPr marL="0" indent="0">
              <a:buClr>
                <a:srgbClr val="00B0F0"/>
              </a:buClr>
              <a:buNone/>
            </a:pPr>
            <a:endParaRPr lang="en-US" dirty="0"/>
          </a:p>
          <a:p>
            <a:pPr>
              <a:buClr>
                <a:srgbClr val="00B0F0"/>
              </a:buClr>
            </a:pPr>
            <a:r>
              <a:rPr lang="en-US" dirty="0" smtClean="0"/>
              <a:t>How can you be </a:t>
            </a:r>
            <a:r>
              <a:rPr lang="en-US" dirty="0"/>
              <a:t>the </a:t>
            </a:r>
            <a:r>
              <a:rPr lang="en-US" dirty="0" smtClean="0"/>
              <a:t>Change?!!</a:t>
            </a:r>
            <a:endParaRPr lang="en-US" dirty="0"/>
          </a:p>
          <a:p>
            <a:pPr>
              <a:buClr>
                <a:srgbClr val="00B0F0"/>
              </a:buClr>
            </a:pPr>
            <a:endParaRPr lang="en-US" dirty="0"/>
          </a:p>
          <a:p>
            <a:pPr>
              <a:buClr>
                <a:srgbClr val="00B0F0"/>
              </a:buClr>
            </a:pPr>
            <a:endParaRPr lang="en-US" dirty="0"/>
          </a:p>
          <a:p>
            <a:pPr>
              <a:buClr>
                <a:srgbClr val="00B0F0"/>
              </a:buClr>
            </a:pPr>
            <a:endParaRPr lang="en-US" dirty="0"/>
          </a:p>
        </p:txBody>
      </p:sp>
      <p:pic>
        <p:nvPicPr>
          <p:cNvPr id="6" name="Content Placeholder 5" descr="A person standing in front of a mirror posing for the camera&#10;&#10;Description generated with high confidence">
            <a:extLst>
              <a:ext uri="{FF2B5EF4-FFF2-40B4-BE49-F238E27FC236}">
                <a16:creationId xmlns="" xmlns:a16="http://schemas.microsoft.com/office/drawing/2014/main" id="{B9AD5107-63E5-4E07-ABAD-7E4ADAD174C9}"/>
              </a:ext>
            </a:extLst>
          </p:cNvPr>
          <p:cNvPicPr>
            <a:picLocks noGrp="1" noChangeAspect="1"/>
          </p:cNvPicPr>
          <p:nvPr>
            <p:ph idx="13"/>
          </p:nvPr>
        </p:nvPicPr>
        <p:blipFill rotWithShape="1">
          <a:blip r:embed="rId3">
            <a:extLst>
              <a:ext uri="{28A0092B-C50C-407E-A947-70E740481C1C}">
                <a14:useLocalDpi xmlns:a14="http://schemas.microsoft.com/office/drawing/2010/main" val="0"/>
              </a:ext>
            </a:extLst>
          </a:blip>
          <a:srcRect l="11000" r="-1" b="-1"/>
          <a:stretch/>
        </p:blipFill>
        <p:spPr>
          <a:xfrm>
            <a:off x="4724400" y="2103021"/>
            <a:ext cx="4191000" cy="3139321"/>
          </a:xfrm>
          <a:prstGeom prst="rect">
            <a:avLst/>
          </a:prstGeom>
        </p:spPr>
      </p:pic>
      <p:sp>
        <p:nvSpPr>
          <p:cNvPr id="7" name="TextBox 6"/>
          <p:cNvSpPr txBox="1"/>
          <p:nvPr/>
        </p:nvSpPr>
        <p:spPr>
          <a:xfrm>
            <a:off x="4800600" y="2438400"/>
            <a:ext cx="1447800" cy="646331"/>
          </a:xfrm>
          <a:prstGeom prst="rect">
            <a:avLst/>
          </a:prstGeom>
          <a:noFill/>
        </p:spPr>
        <p:txBody>
          <a:bodyPr wrap="square" rtlCol="0">
            <a:spAutoFit/>
          </a:bodyPr>
          <a:lstStyle/>
          <a:p>
            <a:r>
              <a:rPr lang="en-US" b="1" dirty="0" smtClean="0">
                <a:solidFill>
                  <a:srgbClr val="0070C0"/>
                </a:solidFill>
                <a:latin typeface="Bradley Hand ITC" panose="03070402050302030203" pitchFamily="66" charset="0"/>
              </a:rPr>
              <a:t>Goal: To improve TFC</a:t>
            </a:r>
            <a:endParaRPr lang="en-US" b="1" dirty="0">
              <a:solidFill>
                <a:srgbClr val="0070C0"/>
              </a:solidFill>
              <a:latin typeface="Bradley Hand ITC" panose="03070402050302030203" pitchFamily="66" charset="0"/>
            </a:endParaRPr>
          </a:p>
        </p:txBody>
      </p:sp>
    </p:spTree>
    <p:extLst>
      <p:ext uri="{BB962C8B-B14F-4D97-AF65-F5344CB8AC3E}">
        <p14:creationId xmlns:p14="http://schemas.microsoft.com/office/powerpoint/2010/main" val="693309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Next?</a:t>
            </a:r>
            <a:endParaRPr lang="en-US" dirty="0"/>
          </a:p>
        </p:txBody>
      </p:sp>
      <p:sp>
        <p:nvSpPr>
          <p:cNvPr id="3" name="Content Placeholder 2"/>
          <p:cNvSpPr>
            <a:spLocks noGrp="1"/>
          </p:cNvSpPr>
          <p:nvPr>
            <p:ph idx="1"/>
          </p:nvPr>
        </p:nvSpPr>
        <p:spPr/>
        <p:txBody>
          <a:bodyPr/>
          <a:lstStyle/>
          <a:p>
            <a:r>
              <a:rPr lang="en-US" dirty="0" smtClean="0"/>
              <a:t>Share this information within your Region and begin discussions on ways to improve collaboration with providers in order to enhance TFC.</a:t>
            </a:r>
          </a:p>
          <a:p>
            <a:r>
              <a:rPr lang="en-US" dirty="0" smtClean="0"/>
              <a:t>There will upcoming webinars that go more in depth on each of the 7 Domains</a:t>
            </a:r>
          </a:p>
          <a:p>
            <a:r>
              <a:rPr lang="en-US" dirty="0" smtClean="0"/>
              <a:t>Interested individuals can take this information to present at CORE meetings, Cross Functional Meetings, CQI Circles, etc.</a:t>
            </a:r>
          </a:p>
          <a:p>
            <a:pPr marL="0" indent="0">
              <a:buNone/>
            </a:pPr>
            <a:endParaRPr lang="en-US" dirty="0" smtClean="0"/>
          </a:p>
          <a:p>
            <a:pPr marL="0" indent="0">
              <a:buNone/>
            </a:pPr>
            <a:r>
              <a:rPr lang="en-US" dirty="0" smtClean="0"/>
              <a:t>Contact Julie Rotella at </a:t>
            </a:r>
            <a:r>
              <a:rPr lang="en-US" dirty="0" smtClean="0">
                <a:hlinkClick r:id="rId2"/>
              </a:rPr>
              <a:t>julie.rotella@tn.gov</a:t>
            </a:r>
            <a:r>
              <a:rPr lang="en-US" dirty="0" smtClean="0"/>
              <a:t> if you would like to know more.</a:t>
            </a:r>
            <a:endParaRPr lang="en-US" dirty="0"/>
          </a:p>
        </p:txBody>
      </p:sp>
    </p:spTree>
    <p:extLst>
      <p:ext uri="{BB962C8B-B14F-4D97-AF65-F5344CB8AC3E}">
        <p14:creationId xmlns:p14="http://schemas.microsoft.com/office/powerpoint/2010/main" val="13194891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Any Questions?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31777" y="1193800"/>
            <a:ext cx="5556645" cy="4957763"/>
          </a:xfrm>
        </p:spPr>
      </p:pic>
    </p:spTree>
    <p:extLst>
      <p:ext uri="{BB962C8B-B14F-4D97-AF65-F5344CB8AC3E}">
        <p14:creationId xmlns:p14="http://schemas.microsoft.com/office/powerpoint/2010/main" val="24079272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 for your participation</a:t>
            </a:r>
            <a:endParaRPr lang="en-US" dirty="0"/>
          </a:p>
        </p:txBody>
      </p:sp>
    </p:spTree>
    <p:extLst>
      <p:ext uri="{BB962C8B-B14F-4D97-AF65-F5344CB8AC3E}">
        <p14:creationId xmlns:p14="http://schemas.microsoft.com/office/powerpoint/2010/main" val="1353852676"/>
      </p:ext>
    </p:extLst>
  </p:cSld>
  <p:clrMapOvr>
    <a:masterClrMapping/>
  </p:clrMapOvr>
  <p:timing>
    <p:tnLst>
      <p:par>
        <p:cTn id="1" dur="indefinite" restart="never" nodeType="tmRoot"/>
      </p:par>
    </p:tnLst>
  </p:timing>
</p:sld>
</file>

<file path=ppt/theme/theme1.xml><?xml version="1.0" encoding="utf-8"?>
<a:theme xmlns:a="http://schemas.openxmlformats.org/drawingml/2006/main" name="DCS PP Theme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DCS PP Theme B</Template>
  <TotalTime>26944</TotalTime>
  <Words>2145</Words>
  <Application>Microsoft Office PowerPoint</Application>
  <PresentationFormat>On-screen Show (4:3)</PresentationFormat>
  <Paragraphs>256</Paragraphs>
  <Slides>30</Slides>
  <Notes>11</Notes>
  <HiddenSlides>0</HiddenSlides>
  <MMClips>1</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DCS PP Theme B</vt:lpstr>
      <vt:lpstr>Tips for Participating in WebEx Training Sessions</vt:lpstr>
      <vt:lpstr>Links for this Presentation</vt:lpstr>
      <vt:lpstr>TN Therapeutic Foster Care</vt:lpstr>
      <vt:lpstr>Permanency is the Key</vt:lpstr>
      <vt:lpstr>Resiliency</vt:lpstr>
      <vt:lpstr>Poll Everywhere</vt:lpstr>
      <vt:lpstr>TN TFC</vt:lpstr>
      <vt:lpstr>DCS Foster Home Vs TFC Home</vt:lpstr>
      <vt:lpstr>Expectations</vt:lpstr>
      <vt:lpstr>Key Components of Successful TFC</vt:lpstr>
      <vt:lpstr>Poll Everywhere</vt:lpstr>
      <vt:lpstr>How did we get here?</vt:lpstr>
      <vt:lpstr>Who were our initial provider partners</vt:lpstr>
      <vt:lpstr>TN TFC Learning Collaborative</vt:lpstr>
      <vt:lpstr>Advancing the Work</vt:lpstr>
      <vt:lpstr>Expanding our Community</vt:lpstr>
      <vt:lpstr>Learning Community</vt:lpstr>
      <vt:lpstr>TN TFC SAT – 7 Domains</vt:lpstr>
      <vt:lpstr>Poll Everywhere </vt:lpstr>
      <vt:lpstr>Domains and Components</vt:lpstr>
      <vt:lpstr>DCS TN TFC Goals and Strategies</vt:lpstr>
      <vt:lpstr>Poll Everywhere:  What would your goal be to improve TFC?</vt:lpstr>
      <vt:lpstr>Actions in Progress!</vt:lpstr>
      <vt:lpstr>Why are we doing this again?</vt:lpstr>
      <vt:lpstr>Do you have what it takes to be a “lone nut?”</vt:lpstr>
      <vt:lpstr>Leadership Lessons from Dancing Guy</vt:lpstr>
      <vt:lpstr>Poll Everywhere</vt:lpstr>
      <vt:lpstr>What’s Next?</vt:lpstr>
      <vt:lpstr>Any Questions?</vt:lpstr>
      <vt:lpstr>Thank you for your participation</vt:lpstr>
    </vt:vector>
  </TitlesOfParts>
  <Company>Tennessee Department Of Children Services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Rotella</dc:creator>
  <cp:lastModifiedBy>Julie Rotella</cp:lastModifiedBy>
  <cp:revision>124</cp:revision>
  <dcterms:created xsi:type="dcterms:W3CDTF">2015-12-10T21:56:42Z</dcterms:created>
  <dcterms:modified xsi:type="dcterms:W3CDTF">2018-04-25T15:41:37Z</dcterms:modified>
</cp:coreProperties>
</file>