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BB86D3-DED4-498F-8155-254958453DE3}" v="3" dt="2024-04-19T19:44:25.3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2E0B6-5A65-4350-A4A0-7B24180822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5272" y="2121605"/>
            <a:ext cx="9144000" cy="2387600"/>
          </a:xfrm>
          <a:noFill/>
        </p:spPr>
        <p:txBody>
          <a:bodyPr anchor="b"/>
          <a:lstStyle>
            <a:lvl1pPr algn="l">
              <a:defRPr sz="6000" b="1" i="0" cap="all" baseline="0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D588DA-69D3-4DD1-AB7C-07F2B0BA91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5272" y="4667267"/>
            <a:ext cx="9144000" cy="508049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E0D51-6370-403B-AD8F-4AA885656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E2433-0EA6-4963-A87A-BF68DF5392F8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0D3FD-895E-4F27-BE20-D9396251A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FE481-5E43-4F60-B02C-B91C05EB7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8907D-2C40-4BEB-A9B7-5C32CCFCF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17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D3619-A657-4B67-9C37-1C3EDE5031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chemeClr val="accent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EE53-E591-403E-92ED-50B54A71C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5272" y="2370137"/>
            <a:ext cx="10515600" cy="434417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E8F55D-4EBE-4288-BC17-55C1DD97B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E2433-0EA6-4963-A87A-BF68DF5392F8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60F7E-B46A-43CC-B343-B1AC619BC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CD2DAC-46F8-4015-BE87-9D4FC9FF7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8907D-2C40-4BEB-A9B7-5C32CCFCF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049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6D451-EB52-4F05-9126-AB72BA89D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5272" y="1709738"/>
            <a:ext cx="10515600" cy="2852737"/>
          </a:xfrm>
        </p:spPr>
        <p:txBody>
          <a:bodyPr anchor="b"/>
          <a:lstStyle>
            <a:lvl1pPr>
              <a:defRPr sz="6000">
                <a:gradFill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5C4B42-8CB3-4096-83F3-A4D697C74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527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CF758-429A-44B3-95FE-673B99960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E2433-0EA6-4963-A87A-BF68DF5392F8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88A17-FFD7-4153-AED1-2DECB1CC0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E13E6-C9E5-4AB8-9C4F-886A7E115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8907D-2C40-4BEB-A9B7-5C32CCFCF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56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C59E8-0903-43EA-9252-36D3320AE1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53AFE-8CBC-4B9D-ABEC-C0C061862D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5271" y="2496940"/>
            <a:ext cx="5260943" cy="39269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944DBE-9622-411E-A179-54A906EAC3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24452" y="2496940"/>
            <a:ext cx="5006419" cy="39269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A4EF29-BA97-40D4-831D-A1CDC94FA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E2433-0EA6-4963-A87A-BF68DF5392F8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DB381-CE5D-4BCB-B470-B2544C9F1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B4F2A2-154E-46C7-9B2C-280BEB98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8907D-2C40-4BEB-A9B7-5C32CCFCF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592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92274-6F85-439A-8BE1-F0EA56009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5272" y="838714"/>
            <a:ext cx="10515600" cy="1325563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914878-944D-4466-9BAC-171B338A7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5272" y="2164276"/>
            <a:ext cx="5157787" cy="6966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43CA2B-2B86-4DAC-ACAD-A7E3006B44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5272" y="2860952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0E8E8B-E924-413A-B2AA-92CB109CC4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47684" y="2164276"/>
            <a:ext cx="5183188" cy="6966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C14D34-2018-4C52-A17A-E946802DAD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47684" y="2860952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89EC58-A106-4557-B497-C46F8AE3C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E2433-0EA6-4963-A87A-BF68DF5392F8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FD7909-F6F7-4E2A-B784-F9E71C8D0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1F1615-6C61-464B-BDA9-D852B6878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8907D-2C40-4BEB-A9B7-5C32CCFCF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395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8EA2F-F1BC-4C88-BAA8-25DB53EC1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A247F2-459D-4452-812B-71C8B36EE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E2433-0EA6-4963-A87A-BF68DF5392F8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217B6C-8A1F-42DB-8011-3FD3DEE9A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472A77-48A7-4589-A7C9-4723E94D9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8907D-2C40-4BEB-A9B7-5C32CCFCF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999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B99B7D-B883-48DE-90CC-569F3F447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E2433-0EA6-4963-A87A-BF68DF5392F8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8F2FFA-791E-43D4-97F9-B82DFF781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90F0A3-3D8A-46D2-99C8-833A34430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8907D-2C40-4BEB-A9B7-5C32CCFCF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17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CAD3B-55A2-479C-8458-9FF02337DD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5272" y="871815"/>
            <a:ext cx="10515600" cy="1600200"/>
          </a:xfrm>
        </p:spPr>
        <p:txBody>
          <a:bodyPr anchor="b"/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5A7A3-219F-4A6F-BABA-04A15E271B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8672" y="2733952"/>
            <a:ext cx="6172200" cy="3811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1B41C0-A417-4723-9EF5-CD7116430E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5272" y="273395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AB10C1-13AD-44E7-98F7-17AF94CCB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E2433-0EA6-4963-A87A-BF68DF5392F8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A9A7D5-ABB2-44F2-9F04-9F660834A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3C398B-3188-4A84-8B50-E7D3AAF59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8907D-2C40-4BEB-A9B7-5C32CCFCF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451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Right of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D78FD-1CB9-431F-A944-3C2C9B57BD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5273" y="905668"/>
            <a:ext cx="4114800" cy="1600200"/>
          </a:xfrm>
        </p:spPr>
        <p:txBody>
          <a:bodyPr anchor="b"/>
          <a:lstStyle>
            <a:lvl1pPr>
              <a:defRPr sz="3200">
                <a:gradFill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A72F26-3A08-4937-8EB3-24D160D13A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58672" y="3429000"/>
            <a:ext cx="6172200" cy="31165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AA5E9-201A-4581-BA14-30837DEAB5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5273" y="2733952"/>
            <a:ext cx="411480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5AF580-AF84-41F3-895D-C800DFE12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E2433-0EA6-4963-A87A-BF68DF5392F8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E07C13-BE97-48BC-8E73-4B7D5EBEA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83105D-BC6D-4A3E-BF65-BB556741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8907D-2C40-4BEB-A9B7-5C32CCFCF05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813262C7-4EC1-4256-BD97-9779C4DCC466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558673" y="905668"/>
            <a:ext cx="2940894" cy="23948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DF807AA-AC31-4074-B6F4-E0738AFE00A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8644378" y="905668"/>
            <a:ext cx="3086493" cy="23948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44200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Right of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A72F26-3A08-4937-8EB3-24D160D13A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861928" y="0"/>
            <a:ext cx="5330071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3D78FD-1CB9-431F-A944-3C2C9B57BD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5272" y="905668"/>
            <a:ext cx="5166673" cy="1600200"/>
          </a:xfrm>
        </p:spPr>
        <p:txBody>
          <a:bodyPr anchor="b"/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AA5E9-201A-4581-BA14-30837DEAB5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5272" y="2733952"/>
            <a:ext cx="516667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5AF580-AF84-41F3-895D-C800DFE12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E2433-0EA6-4963-A87A-BF68DF5392F8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E07C13-BE97-48BC-8E73-4B7D5EBEA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83105D-BC6D-4A3E-BF65-BB556741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8907D-2C40-4BEB-A9B7-5C32CCFCF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25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Left of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A72F26-3A08-4937-8EB3-24D160D13A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7945" y="896240"/>
            <a:ext cx="5330071" cy="596175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3D78FD-1CB9-431F-A944-3C2C9B57BD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1" y="896241"/>
            <a:ext cx="5330071" cy="1600200"/>
          </a:xfrm>
        </p:spPr>
        <p:txBody>
          <a:bodyPr anchor="b"/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AA5E9-201A-4581-BA14-30837DEAB5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3" y="2715097"/>
            <a:ext cx="533007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5AF580-AF84-41F3-895D-C800DFE12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E2433-0EA6-4963-A87A-BF68DF5392F8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E07C13-BE97-48BC-8E73-4B7D5EBEA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83105D-BC6D-4A3E-BF65-BB556741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8907D-2C40-4BEB-A9B7-5C32CCFCF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829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Left of Title and Content - Second Ver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A72F26-3A08-4937-8EB3-24D160D13A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215272" y="896240"/>
            <a:ext cx="4575926" cy="596175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3D78FD-1CB9-431F-A944-3C2C9B57BD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1" y="896241"/>
            <a:ext cx="5634872" cy="1600200"/>
          </a:xfrm>
        </p:spPr>
        <p:txBody>
          <a:bodyPr anchor="b"/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AA5E9-201A-4581-BA14-30837DEAB5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0" y="2715097"/>
            <a:ext cx="563487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5AF580-AF84-41F3-895D-C800DFE12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E2433-0EA6-4963-A87A-BF68DF5392F8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E07C13-BE97-48BC-8E73-4B7D5EBEA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83105D-BC6D-4A3E-BF65-BB556741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8907D-2C40-4BEB-A9B7-5C32CCFCF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5548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D78FD-1CB9-431F-A944-3C2C9B57BD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5273" y="3820791"/>
            <a:ext cx="4880728" cy="2705894"/>
          </a:xfrm>
        </p:spPr>
        <p:txBody>
          <a:bodyPr anchor="ctr"/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AA5E9-201A-4581-BA14-30837DEAB5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3" y="3820791"/>
            <a:ext cx="5330070" cy="270589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5AF580-AF84-41F3-895D-C800DFE12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E2433-0EA6-4963-A87A-BF68DF5392F8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E07C13-BE97-48BC-8E73-4B7D5EBEA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83105D-BC6D-4A3E-BF65-BB556741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8907D-2C40-4BEB-A9B7-5C32CCFCF05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4B61205-184E-475C-850E-C27CC503E64E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1215271" y="905668"/>
            <a:ext cx="5506039" cy="252333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97BB5D31-5D93-4A9D-8BD8-9F7A63456D0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848899" y="905668"/>
            <a:ext cx="5331429" cy="252333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642429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AEDD8-361D-471B-A2EB-063B371BF5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4E407B-99FF-4329-9A58-D34A304CA5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24EC09-79D0-4252-ACEF-A728A748B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E2433-0EA6-4963-A87A-BF68DF5392F8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FD63E-DD01-4094-B6CF-8E3303BBC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A6F76C-A5C9-422D-AD17-46DE334D1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8907D-2C40-4BEB-A9B7-5C32CCFCF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4965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-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6D451-EB52-4F05-9126-AB72BA89D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5272" y="1120726"/>
            <a:ext cx="4880728" cy="1719262"/>
          </a:xfrm>
        </p:spPr>
        <p:txBody>
          <a:bodyPr anchor="ctr">
            <a:normAutofit/>
          </a:bodyPr>
          <a:lstStyle>
            <a:lvl1pPr>
              <a:defRPr sz="4400">
                <a:gradFill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5C4B42-8CB3-4096-83F3-A4D697C74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2" y="1120726"/>
            <a:ext cx="5330070" cy="1719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CF758-429A-44B3-95FE-673B99960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E2433-0EA6-4963-A87A-BF68DF5392F8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88A17-FFD7-4153-AED1-2DECB1CC0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E13E6-C9E5-4AB8-9C4F-886A7E115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8907D-2C40-4BEB-A9B7-5C32CCFCF05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A97BE881-3A9D-4A46-BC42-C20F6049D44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1215272" y="3283131"/>
            <a:ext cx="10515600" cy="357486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36180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A937ED-5922-4445-B86A-B00B7B635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5272" y="92448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883776-7428-4005-AEE0-38DC44B23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5272" y="237013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B4A3A6-09DE-4ADA-9F7C-F7E7A7A2FE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87672" y="3124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E2433-0EA6-4963-A87A-BF68DF5392F8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13CB1-E540-4A0E-8C64-3E3E3BDACD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15272" y="31245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4B0519-8D0D-4375-95F5-FD4A5348F3C2}"/>
              </a:ext>
            </a:extLst>
          </p:cNvPr>
          <p:cNvSpPr/>
          <p:nvPr/>
        </p:nvSpPr>
        <p:spPr>
          <a:xfrm>
            <a:off x="0" y="0"/>
            <a:ext cx="6858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90C68-8892-4077-8CFE-B31E30B65A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3546" y="136525"/>
            <a:ext cx="4187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bg1"/>
                </a:solidFill>
                <a:latin typeface="+mn-lt"/>
              </a:defRPr>
            </a:lvl1pPr>
          </a:lstStyle>
          <a:p>
            <a:fld id="{2E68907D-2C40-4BEB-A9B7-5C32CCFCF05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C3E0388-F96F-4024-8154-166B89D9577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-632966" y="5490164"/>
            <a:ext cx="1989438" cy="47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78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Open Sans Semibold" panose="020B0706030804020204" pitchFamily="34" charset="0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tn.gov/didd/for-consumers/respite-ministries-grant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braden.odom@tn.gov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braden.odom@tn.go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8556E-F4C9-4BF2-9A47-6CEF9B379E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Respite ministries grant</a:t>
            </a:r>
          </a:p>
        </p:txBody>
      </p:sp>
    </p:spTree>
    <p:extLst>
      <p:ext uri="{BB962C8B-B14F-4D97-AF65-F5344CB8AC3E}">
        <p14:creationId xmlns:p14="http://schemas.microsoft.com/office/powerpoint/2010/main" val="2853479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3C9B9-25C2-B428-7D5B-D6BA85450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5272" y="305916"/>
            <a:ext cx="10515600" cy="1325563"/>
          </a:xfrm>
        </p:spPr>
        <p:txBody>
          <a:bodyPr/>
          <a:lstStyle/>
          <a:p>
            <a:r>
              <a:rPr lang="en-US" u="sng" dirty="0"/>
              <a:t>Overview of Grant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AEA91-AF2F-837D-F34B-7E5E06D08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5272" y="1643898"/>
            <a:ext cx="10515600" cy="4344172"/>
          </a:xfrm>
        </p:spPr>
        <p:txBody>
          <a:bodyPr/>
          <a:lstStyle/>
          <a:p>
            <a:r>
              <a:rPr lang="en-US" sz="2800" dirty="0">
                <a:solidFill>
                  <a:schemeClr val="bg1">
                    <a:lumMod val="25000"/>
                  </a:schemeClr>
                </a:solidFill>
              </a:rPr>
              <a:t>Providing opportunities for rest for individuals and caretakers of people with intellectual and developmental disabilities</a:t>
            </a:r>
          </a:p>
          <a:p>
            <a:pPr lvl="1"/>
            <a:r>
              <a:rPr lang="en-US" sz="2400" dirty="0">
                <a:solidFill>
                  <a:schemeClr val="bg1">
                    <a:lumMod val="25000"/>
                  </a:schemeClr>
                </a:solidFill>
              </a:rPr>
              <a:t>Respite Events</a:t>
            </a:r>
          </a:p>
          <a:p>
            <a:pPr lvl="1"/>
            <a:r>
              <a:rPr lang="en-US" sz="2400" dirty="0">
                <a:solidFill>
                  <a:schemeClr val="bg1">
                    <a:lumMod val="25000"/>
                  </a:schemeClr>
                </a:solidFill>
              </a:rPr>
              <a:t>Day Programs</a:t>
            </a:r>
          </a:p>
          <a:p>
            <a:pPr lvl="1"/>
            <a:r>
              <a:rPr lang="en-US" sz="2400" dirty="0">
                <a:solidFill>
                  <a:schemeClr val="bg1">
                    <a:lumMod val="25000"/>
                  </a:schemeClr>
                </a:solidFill>
              </a:rPr>
              <a:t>Sunday School</a:t>
            </a:r>
          </a:p>
          <a:p>
            <a:pPr lvl="1"/>
            <a:endParaRPr lang="en-US" dirty="0">
              <a:solidFill>
                <a:schemeClr val="bg1">
                  <a:lumMod val="25000"/>
                </a:schemeClr>
              </a:solidFill>
            </a:endParaRPr>
          </a:p>
          <a:p>
            <a:r>
              <a:rPr lang="en-US" sz="2800" dirty="0">
                <a:solidFill>
                  <a:schemeClr val="bg1">
                    <a:lumMod val="25000"/>
                  </a:schemeClr>
                </a:solidFill>
              </a:rPr>
              <a:t>Applications open from April 22 – June 14</a:t>
            </a:r>
          </a:p>
          <a:p>
            <a:pPr lvl="1"/>
            <a:r>
              <a:rPr lang="en-US" sz="2400" dirty="0">
                <a:solidFill>
                  <a:schemeClr val="bg1">
                    <a:lumMod val="25000"/>
                  </a:schemeClr>
                </a:solidFill>
              </a:rPr>
              <a:t>Grant execution period: October 1, 2024 – June 30, 2025</a:t>
            </a:r>
          </a:p>
        </p:txBody>
      </p:sp>
    </p:spTree>
    <p:extLst>
      <p:ext uri="{BB962C8B-B14F-4D97-AF65-F5344CB8AC3E}">
        <p14:creationId xmlns:p14="http://schemas.microsoft.com/office/powerpoint/2010/main" val="2407008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B2A0A-2222-5351-C9B2-5C5B28661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5272" y="350740"/>
            <a:ext cx="10515600" cy="1325563"/>
          </a:xfrm>
        </p:spPr>
        <p:txBody>
          <a:bodyPr/>
          <a:lstStyle/>
          <a:p>
            <a:r>
              <a:rPr lang="en-US" u="sng" dirty="0"/>
              <a:t>Grant Timeline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7DEABB1-33C1-5206-079A-DB5599465B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1548026"/>
              </p:ext>
            </p:extLst>
          </p:nvPr>
        </p:nvGraphicFramePr>
        <p:xfrm>
          <a:off x="1215272" y="1676303"/>
          <a:ext cx="10515600" cy="469799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395010">
                  <a:extLst>
                    <a:ext uri="{9D8B030D-6E8A-4147-A177-3AD203B41FA5}">
                      <a16:colId xmlns:a16="http://schemas.microsoft.com/office/drawing/2014/main" val="2583721809"/>
                    </a:ext>
                  </a:extLst>
                </a:gridCol>
                <a:gridCol w="4120590">
                  <a:extLst>
                    <a:ext uri="{9D8B030D-6E8A-4147-A177-3AD203B41FA5}">
                      <a16:colId xmlns:a16="http://schemas.microsoft.com/office/drawing/2014/main" val="2543552491"/>
                    </a:ext>
                  </a:extLst>
                </a:gridCol>
              </a:tblGrid>
              <a:tr h="555840">
                <a:tc>
                  <a:txBody>
                    <a:bodyPr/>
                    <a:lstStyle/>
                    <a:p>
                      <a:pPr algn="l"/>
                      <a:r>
                        <a:rPr lang="en-US" b="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1. Release of Request for Applications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April 22, 2024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3183265"/>
                  </a:ext>
                </a:extLst>
              </a:tr>
              <a:tr h="555840">
                <a:tc>
                  <a:txBody>
                    <a:bodyPr/>
                    <a:lstStyle/>
                    <a:p>
                      <a:pPr algn="l"/>
                      <a:r>
                        <a:rPr lang="en-US" b="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2. Final Date for written questions from applicants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May 31, 2024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192442"/>
                  </a:ext>
                </a:extLst>
              </a:tr>
              <a:tr h="555840">
                <a:tc>
                  <a:txBody>
                    <a:bodyPr/>
                    <a:lstStyle/>
                    <a:p>
                      <a:pPr algn="l"/>
                      <a:r>
                        <a:rPr lang="en-US" b="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3. Applications due to the 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June 14, 2024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64760742"/>
                  </a:ext>
                </a:extLst>
              </a:tr>
              <a:tr h="959396">
                <a:tc>
                  <a:txBody>
                    <a:bodyPr/>
                    <a:lstStyle/>
                    <a:p>
                      <a:pPr algn="l"/>
                      <a:r>
                        <a:rPr lang="en-US" b="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4. Evaluation Team completes the evaluations and submits recommendations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July 26, 2024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5580604"/>
                  </a:ext>
                </a:extLst>
              </a:tr>
              <a:tr h="959396">
                <a:tc>
                  <a:txBody>
                    <a:bodyPr/>
                    <a:lstStyle/>
                    <a:p>
                      <a:pPr algn="l"/>
                      <a:r>
                        <a:rPr lang="en-US" b="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5. Notification and clarifications between the Department and prospective grantees completed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July 29, 2024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5935117"/>
                  </a:ext>
                </a:extLst>
              </a:tr>
              <a:tr h="555840">
                <a:tc>
                  <a:txBody>
                    <a:bodyPr/>
                    <a:lstStyle/>
                    <a:p>
                      <a:pPr algn="l"/>
                      <a:r>
                        <a:rPr lang="en-US" b="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6. Projected grant start 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October 1, 2024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9142942"/>
                  </a:ext>
                </a:extLst>
              </a:tr>
              <a:tr h="555840">
                <a:tc>
                  <a:txBody>
                    <a:bodyPr/>
                    <a:lstStyle/>
                    <a:p>
                      <a:pPr algn="l"/>
                      <a:r>
                        <a:rPr lang="en-US" b="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7. Projected grant end 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June 30, 2025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1332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1678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3C9B9-25C2-B428-7D5B-D6BA85450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5272" y="305916"/>
            <a:ext cx="10515600" cy="1325563"/>
          </a:xfrm>
        </p:spPr>
        <p:txBody>
          <a:bodyPr/>
          <a:lstStyle/>
          <a:p>
            <a:r>
              <a:rPr lang="en-US" u="sng" dirty="0"/>
              <a:t>Grant Funding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AEA91-AF2F-837D-F34B-7E5E06D08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5272" y="1643898"/>
            <a:ext cx="10515600" cy="4344172"/>
          </a:xfrm>
        </p:spPr>
        <p:txBody>
          <a:bodyPr/>
          <a:lstStyle/>
          <a:p>
            <a:r>
              <a:rPr lang="en-US" sz="2800" dirty="0">
                <a:solidFill>
                  <a:schemeClr val="bg1">
                    <a:lumMod val="25000"/>
                  </a:schemeClr>
                </a:solidFill>
              </a:rPr>
              <a:t>Up to $25,000 seed funding to kickstart programs</a:t>
            </a:r>
          </a:p>
          <a:p>
            <a:pPr lvl="1"/>
            <a:r>
              <a:rPr lang="en-US" sz="2400" dirty="0">
                <a:solidFill>
                  <a:schemeClr val="bg1">
                    <a:lumMod val="25000"/>
                  </a:schemeClr>
                </a:solidFill>
              </a:rPr>
              <a:t>Reimbursement grant</a:t>
            </a:r>
          </a:p>
          <a:p>
            <a:pPr lvl="1"/>
            <a:endParaRPr lang="en-US" dirty="0">
              <a:solidFill>
                <a:schemeClr val="bg1">
                  <a:lumMod val="25000"/>
                </a:schemeClr>
              </a:solidFill>
            </a:endParaRPr>
          </a:p>
          <a:p>
            <a:r>
              <a:rPr lang="en-US" sz="2800" i="1" u="sng" dirty="0">
                <a:solidFill>
                  <a:schemeClr val="bg1">
                    <a:lumMod val="25000"/>
                  </a:schemeClr>
                </a:solidFill>
              </a:rPr>
              <a:t>You</a:t>
            </a:r>
            <a:r>
              <a:rPr lang="en-US" sz="2800" dirty="0">
                <a:solidFill>
                  <a:schemeClr val="bg1">
                    <a:lumMod val="25000"/>
                  </a:schemeClr>
                </a:solidFill>
              </a:rPr>
              <a:t> tell </a:t>
            </a:r>
            <a:r>
              <a:rPr lang="en-US" sz="2800" i="1" u="sng" dirty="0">
                <a:solidFill>
                  <a:schemeClr val="bg1">
                    <a:lumMod val="25000"/>
                  </a:schemeClr>
                </a:solidFill>
              </a:rPr>
              <a:t>us</a:t>
            </a:r>
            <a:r>
              <a:rPr lang="en-US" sz="2800" dirty="0">
                <a:solidFill>
                  <a:schemeClr val="bg1">
                    <a:lumMod val="25000"/>
                  </a:schemeClr>
                </a:solidFill>
              </a:rPr>
              <a:t> your budget in your application</a:t>
            </a:r>
          </a:p>
          <a:p>
            <a:pPr lvl="1"/>
            <a:r>
              <a:rPr lang="en-US" sz="2400" dirty="0">
                <a:solidFill>
                  <a:schemeClr val="bg1">
                    <a:lumMod val="25000"/>
                  </a:schemeClr>
                </a:solidFill>
              </a:rPr>
              <a:t>Staff</a:t>
            </a:r>
          </a:p>
          <a:p>
            <a:pPr lvl="1"/>
            <a:r>
              <a:rPr lang="en-US" sz="2400" dirty="0">
                <a:solidFill>
                  <a:schemeClr val="bg1">
                    <a:lumMod val="25000"/>
                  </a:schemeClr>
                </a:solidFill>
              </a:rPr>
              <a:t>Building modifications</a:t>
            </a:r>
          </a:p>
          <a:p>
            <a:pPr lvl="1"/>
            <a:r>
              <a:rPr lang="en-US" sz="2400" dirty="0">
                <a:solidFill>
                  <a:schemeClr val="bg1">
                    <a:lumMod val="25000"/>
                  </a:schemeClr>
                </a:solidFill>
              </a:rPr>
              <a:t>Equipment</a:t>
            </a:r>
          </a:p>
          <a:p>
            <a:pPr lvl="1"/>
            <a:r>
              <a:rPr lang="en-US" sz="2400" dirty="0">
                <a:solidFill>
                  <a:schemeClr val="bg1">
                    <a:lumMod val="25000"/>
                  </a:schemeClr>
                </a:solidFill>
              </a:rPr>
              <a:t>Materials</a:t>
            </a:r>
          </a:p>
        </p:txBody>
      </p:sp>
    </p:spTree>
    <p:extLst>
      <p:ext uri="{BB962C8B-B14F-4D97-AF65-F5344CB8AC3E}">
        <p14:creationId xmlns:p14="http://schemas.microsoft.com/office/powerpoint/2010/main" val="2884652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3C9B9-25C2-B428-7D5B-D6BA85450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5272" y="305916"/>
            <a:ext cx="10515600" cy="1325563"/>
          </a:xfrm>
        </p:spPr>
        <p:txBody>
          <a:bodyPr/>
          <a:lstStyle/>
          <a:p>
            <a:r>
              <a:rPr lang="en-US" u="sng" dirty="0"/>
              <a:t>Where to Apply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AEA91-AF2F-837D-F34B-7E5E06D08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5272" y="1643898"/>
            <a:ext cx="10515600" cy="4344172"/>
          </a:xfrm>
        </p:spPr>
        <p:txBody>
          <a:bodyPr/>
          <a:lstStyle/>
          <a:p>
            <a:r>
              <a:rPr lang="en-US" sz="2800" dirty="0">
                <a:solidFill>
                  <a:schemeClr val="accent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Grant Application Website</a:t>
            </a:r>
            <a:endParaRPr lang="en-US" sz="2800" dirty="0">
              <a:solidFill>
                <a:schemeClr val="bg1">
                  <a:lumMod val="25000"/>
                </a:schemeClr>
              </a:solidFill>
            </a:endParaRPr>
          </a:p>
          <a:p>
            <a:r>
              <a:rPr lang="en-US" sz="2800" dirty="0">
                <a:solidFill>
                  <a:schemeClr val="bg1">
                    <a:lumMod val="25000"/>
                  </a:schemeClr>
                </a:solidFill>
              </a:rPr>
              <a:t>Fillable PDF form</a:t>
            </a:r>
          </a:p>
          <a:p>
            <a:pPr lvl="1"/>
            <a:r>
              <a:rPr lang="en-US" sz="2400" dirty="0">
                <a:solidFill>
                  <a:schemeClr val="bg1">
                    <a:lumMod val="25000"/>
                  </a:schemeClr>
                </a:solidFill>
              </a:rPr>
              <a:t>Required fields on pages 4 &amp; 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24F429-388D-5935-003F-B291681553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1696" y="3209370"/>
            <a:ext cx="7508607" cy="316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3C9B9-25C2-B428-7D5B-D6BA85450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5272" y="305916"/>
            <a:ext cx="10515600" cy="1325563"/>
          </a:xfrm>
        </p:spPr>
        <p:txBody>
          <a:bodyPr/>
          <a:lstStyle/>
          <a:p>
            <a:r>
              <a:rPr lang="en-US" u="sng" dirty="0"/>
              <a:t>Application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AEA91-AF2F-837D-F34B-7E5E06D08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5272" y="1908940"/>
            <a:ext cx="10515600" cy="4643143"/>
          </a:xfrm>
        </p:spPr>
        <p:txBody>
          <a:bodyPr>
            <a:normAutofit/>
          </a:bodyPr>
          <a:lstStyle/>
          <a:p>
            <a:r>
              <a:rPr lang="en-US" sz="2800" u="sng" dirty="0">
                <a:solidFill>
                  <a:schemeClr val="accent1"/>
                </a:solidFill>
              </a:rPr>
              <a:t>Church/Non-profit (Y/N)</a:t>
            </a:r>
          </a:p>
          <a:p>
            <a:pPr lvl="1"/>
            <a:r>
              <a:rPr lang="en-US" sz="2400" dirty="0">
                <a:solidFill>
                  <a:schemeClr val="bg1">
                    <a:lumMod val="25000"/>
                  </a:schemeClr>
                </a:solidFill>
              </a:rPr>
              <a:t>Statement of 501(c)(3) status, copy of IRS tax-exempt certificate, etc.</a:t>
            </a:r>
          </a:p>
          <a:p>
            <a:r>
              <a:rPr lang="en-US" sz="2800" u="sng" dirty="0">
                <a:solidFill>
                  <a:schemeClr val="accent1"/>
                </a:solidFill>
              </a:rPr>
              <a:t>Identification of Need</a:t>
            </a:r>
          </a:p>
          <a:p>
            <a:pPr lvl="1"/>
            <a:r>
              <a:rPr lang="en-US" sz="2400" dirty="0">
                <a:solidFill>
                  <a:schemeClr val="bg1">
                    <a:lumMod val="25000"/>
                  </a:schemeClr>
                </a:solidFill>
              </a:rPr>
              <a:t>Why are you starting this ministry? What led you to come here today?</a:t>
            </a:r>
          </a:p>
          <a:p>
            <a:pPr lvl="1"/>
            <a:r>
              <a:rPr lang="en-US" sz="2400" dirty="0">
                <a:solidFill>
                  <a:schemeClr val="bg1">
                    <a:lumMod val="25000"/>
                  </a:schemeClr>
                </a:solidFill>
              </a:rPr>
              <a:t>No right/wrong answers</a:t>
            </a:r>
          </a:p>
          <a:p>
            <a:r>
              <a:rPr lang="en-US" sz="2800" u="sng" dirty="0">
                <a:solidFill>
                  <a:schemeClr val="accent1"/>
                </a:solidFill>
              </a:rPr>
              <a:t>Program Description</a:t>
            </a:r>
          </a:p>
          <a:p>
            <a:pPr lvl="1"/>
            <a:r>
              <a:rPr lang="en-US" sz="2400" dirty="0">
                <a:solidFill>
                  <a:schemeClr val="bg1">
                    <a:lumMod val="25000"/>
                  </a:schemeClr>
                </a:solidFill>
              </a:rPr>
              <a:t>Services/education/offerings you will provide</a:t>
            </a:r>
          </a:p>
          <a:p>
            <a:pPr lvl="2"/>
            <a:r>
              <a:rPr lang="en-US" sz="2000" dirty="0">
                <a:solidFill>
                  <a:schemeClr val="bg1">
                    <a:lumMod val="25000"/>
                  </a:schemeClr>
                </a:solidFill>
              </a:rPr>
              <a:t>Benefits of these services</a:t>
            </a:r>
          </a:p>
          <a:p>
            <a:pPr lvl="1"/>
            <a:r>
              <a:rPr lang="en-US" sz="2400" dirty="0">
                <a:solidFill>
                  <a:schemeClr val="bg1">
                    <a:lumMod val="25000"/>
                  </a:schemeClr>
                </a:solidFill>
              </a:rPr>
              <a:t>Times &amp; availability</a:t>
            </a:r>
          </a:p>
          <a:p>
            <a:pPr lvl="1"/>
            <a:r>
              <a:rPr lang="en-US" sz="2400" dirty="0">
                <a:solidFill>
                  <a:schemeClr val="bg1">
                    <a:lumMod val="25000"/>
                  </a:schemeClr>
                </a:solidFill>
              </a:rPr>
              <a:t>Staff/volunteers</a:t>
            </a:r>
          </a:p>
        </p:txBody>
      </p:sp>
    </p:spTree>
    <p:extLst>
      <p:ext uri="{BB962C8B-B14F-4D97-AF65-F5344CB8AC3E}">
        <p14:creationId xmlns:p14="http://schemas.microsoft.com/office/powerpoint/2010/main" val="2839662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3C9B9-25C2-B428-7D5B-D6BA85450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5272" y="305916"/>
            <a:ext cx="10515600" cy="1325563"/>
          </a:xfrm>
        </p:spPr>
        <p:txBody>
          <a:bodyPr/>
          <a:lstStyle/>
          <a:p>
            <a:r>
              <a:rPr lang="en-US" u="sng" dirty="0"/>
              <a:t>Application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AEA91-AF2F-837D-F34B-7E5E06D08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5272" y="1643898"/>
            <a:ext cx="10515600" cy="4344172"/>
          </a:xfrm>
        </p:spPr>
        <p:txBody>
          <a:bodyPr/>
          <a:lstStyle/>
          <a:p>
            <a:r>
              <a:rPr lang="en-US" sz="2800" u="sng" dirty="0">
                <a:solidFill>
                  <a:schemeClr val="accent1"/>
                </a:solidFill>
              </a:rPr>
              <a:t>Health &amp; Safety Protocols</a:t>
            </a:r>
          </a:p>
          <a:p>
            <a:pPr lvl="1"/>
            <a:r>
              <a:rPr lang="en-US" sz="2400" dirty="0">
                <a:solidFill>
                  <a:schemeClr val="bg1">
                    <a:lumMod val="25000"/>
                  </a:schemeClr>
                </a:solidFill>
              </a:rPr>
              <a:t>Facilities &amp; ADA Compliance</a:t>
            </a:r>
          </a:p>
          <a:p>
            <a:pPr lvl="1"/>
            <a:r>
              <a:rPr lang="en-US" sz="2400" dirty="0">
                <a:solidFill>
                  <a:schemeClr val="bg1">
                    <a:lumMod val="25000"/>
                  </a:schemeClr>
                </a:solidFill>
              </a:rPr>
              <a:t>Training</a:t>
            </a:r>
          </a:p>
          <a:p>
            <a:r>
              <a:rPr lang="en-US" sz="2800" u="sng" dirty="0">
                <a:solidFill>
                  <a:schemeClr val="accent1"/>
                </a:solidFill>
              </a:rPr>
              <a:t>Budget &amp; Financial Resources</a:t>
            </a:r>
          </a:p>
          <a:p>
            <a:pPr lvl="1"/>
            <a:r>
              <a:rPr lang="en-US" sz="2400" dirty="0">
                <a:solidFill>
                  <a:schemeClr val="bg1">
                    <a:lumMod val="25000"/>
                  </a:schemeClr>
                </a:solidFill>
              </a:rPr>
              <a:t>Plans for funding</a:t>
            </a:r>
          </a:p>
          <a:p>
            <a:pPr lvl="1"/>
            <a:r>
              <a:rPr lang="en-US" sz="2400" dirty="0">
                <a:solidFill>
                  <a:schemeClr val="bg1">
                    <a:lumMod val="25000"/>
                  </a:schemeClr>
                </a:solidFill>
              </a:rPr>
              <a:t>Plans for self-sustainability</a:t>
            </a:r>
          </a:p>
          <a:p>
            <a:pPr lvl="1"/>
            <a:endParaRPr lang="en-US" sz="2400" dirty="0">
              <a:solidFill>
                <a:schemeClr val="bg1">
                  <a:lumMod val="25000"/>
                </a:schemeClr>
              </a:solidFill>
            </a:endParaRPr>
          </a:p>
          <a:p>
            <a:pPr lvl="1"/>
            <a:endParaRPr lang="en-US" sz="2400" dirty="0">
              <a:solidFill>
                <a:schemeClr val="bg1">
                  <a:lumMod val="25000"/>
                </a:schemeClr>
              </a:solidFill>
            </a:endParaRPr>
          </a:p>
          <a:p>
            <a:pPr lvl="1"/>
            <a:endParaRPr lang="en-US" sz="2400" dirty="0">
              <a:solidFill>
                <a:schemeClr val="bg1">
                  <a:lumMod val="25000"/>
                </a:schemeClr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chemeClr val="bg1">
                    <a:lumMod val="25000"/>
                  </a:schemeClr>
                </a:solidFill>
              </a:rPr>
              <a:t>Submit applications to </a:t>
            </a:r>
            <a:r>
              <a:rPr lang="en-US" sz="2800" dirty="0">
                <a:solidFill>
                  <a:schemeClr val="bg1">
                    <a:lumMod val="25000"/>
                  </a:schemeClr>
                </a:solidFill>
                <a:hlinkClick r:id="rId2"/>
              </a:rPr>
              <a:t>braden.odom@tn.gov</a:t>
            </a:r>
            <a:endParaRPr lang="en-US" sz="2800" dirty="0">
              <a:solidFill>
                <a:schemeClr val="bg1">
                  <a:lumMod val="25000"/>
                </a:schemeClr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schemeClr val="bg1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702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3C9B9-25C2-B428-7D5B-D6BA85450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5272" y="305916"/>
            <a:ext cx="10515600" cy="1325563"/>
          </a:xfrm>
        </p:spPr>
        <p:txBody>
          <a:bodyPr/>
          <a:lstStyle/>
          <a:p>
            <a:r>
              <a:rPr lang="en-US" u="sng" dirty="0"/>
              <a:t>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AEA91-AF2F-837D-F34B-7E5E06D08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5272" y="1643898"/>
            <a:ext cx="10515600" cy="434417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>
                    <a:lumMod val="25000"/>
                  </a:schemeClr>
                </a:solidFill>
              </a:rPr>
              <a:t>10-month grant to develop ministry</a:t>
            </a:r>
          </a:p>
          <a:p>
            <a:pPr lvl="1"/>
            <a:r>
              <a:rPr lang="en-US" sz="2400" dirty="0">
                <a:solidFill>
                  <a:schemeClr val="bg1">
                    <a:lumMod val="25000"/>
                  </a:schemeClr>
                </a:solidFill>
              </a:rPr>
              <a:t>October 1, 2024 – June 30, 2025</a:t>
            </a:r>
          </a:p>
          <a:p>
            <a:r>
              <a:rPr lang="en-US" sz="2800" dirty="0">
                <a:solidFill>
                  <a:schemeClr val="bg1">
                    <a:lumMod val="25000"/>
                  </a:schemeClr>
                </a:solidFill>
              </a:rPr>
              <a:t>Freedom for grantees</a:t>
            </a:r>
          </a:p>
          <a:p>
            <a:r>
              <a:rPr lang="en-US" sz="2800" dirty="0">
                <a:solidFill>
                  <a:schemeClr val="bg1">
                    <a:lumMod val="25000"/>
                  </a:schemeClr>
                </a:solidFill>
              </a:rPr>
              <a:t>No minimum amount</a:t>
            </a:r>
          </a:p>
          <a:p>
            <a:pPr lvl="1"/>
            <a:r>
              <a:rPr lang="en-US" sz="2400" dirty="0">
                <a:solidFill>
                  <a:schemeClr val="bg1">
                    <a:lumMod val="25000"/>
                  </a:schemeClr>
                </a:solidFill>
              </a:rPr>
              <a:t>$25,000 maximum amount</a:t>
            </a:r>
          </a:p>
          <a:p>
            <a:r>
              <a:rPr lang="en-US" sz="2800" dirty="0">
                <a:solidFill>
                  <a:schemeClr val="bg1">
                    <a:lumMod val="25000"/>
                  </a:schemeClr>
                </a:solidFill>
              </a:rPr>
              <a:t>Applications due June 14</a:t>
            </a:r>
          </a:p>
        </p:txBody>
      </p:sp>
    </p:spTree>
    <p:extLst>
      <p:ext uri="{BB962C8B-B14F-4D97-AF65-F5344CB8AC3E}">
        <p14:creationId xmlns:p14="http://schemas.microsoft.com/office/powerpoint/2010/main" val="2088466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3C9B9-25C2-B428-7D5B-D6BA85450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5272" y="305916"/>
            <a:ext cx="10515600" cy="1325563"/>
          </a:xfrm>
        </p:spPr>
        <p:txBody>
          <a:bodyPr/>
          <a:lstStyle/>
          <a:p>
            <a:r>
              <a:rPr lang="en-US" u="sng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AEA91-AF2F-837D-F34B-7E5E06D08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5272" y="1643898"/>
            <a:ext cx="10515600" cy="434417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>
                    <a:lumMod val="25000"/>
                  </a:schemeClr>
                </a:solidFill>
              </a:rPr>
              <a:t>Email: </a:t>
            </a:r>
            <a:r>
              <a:rPr lang="en-US" sz="2800" dirty="0">
                <a:solidFill>
                  <a:schemeClr val="bg1">
                    <a:lumMod val="2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braden.odom@tn.gov</a:t>
            </a:r>
            <a:endParaRPr lang="en-US" sz="2800" dirty="0">
              <a:solidFill>
                <a:schemeClr val="bg1">
                  <a:lumMod val="25000"/>
                </a:schemeClr>
              </a:solidFill>
            </a:endParaRPr>
          </a:p>
          <a:p>
            <a:r>
              <a:rPr lang="en-US" sz="2800" dirty="0">
                <a:solidFill>
                  <a:schemeClr val="bg1">
                    <a:lumMod val="25000"/>
                  </a:schemeClr>
                </a:solidFill>
              </a:rPr>
              <a:t>Phone: (615) 295-6825</a:t>
            </a:r>
          </a:p>
        </p:txBody>
      </p:sp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42C404E0-04B5-4214-95E8-CC221EEEA6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922" y="1073426"/>
            <a:ext cx="4711148" cy="471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685470"/>
      </p:ext>
    </p:extLst>
  </p:cSld>
  <p:clrMapOvr>
    <a:masterClrMapping/>
  </p:clrMapOvr>
</p:sld>
</file>

<file path=ppt/theme/theme1.xml><?xml version="1.0" encoding="utf-8"?>
<a:theme xmlns:a="http://schemas.openxmlformats.org/drawingml/2006/main" name="2023 DIDD PowerPoint Theme">
  <a:themeElements>
    <a:clrScheme name="State Colors">
      <a:dk1>
        <a:srgbClr val="6E7073"/>
      </a:dk1>
      <a:lt1>
        <a:srgbClr val="F9F9F9"/>
      </a:lt1>
      <a:dk2>
        <a:srgbClr val="44546A"/>
      </a:dk2>
      <a:lt2>
        <a:srgbClr val="E0E0E0"/>
      </a:lt2>
      <a:accent1>
        <a:srgbClr val="EE3524"/>
      </a:accent1>
      <a:accent2>
        <a:srgbClr val="174A7C"/>
      </a:accent2>
      <a:accent3>
        <a:srgbClr val="1B365D"/>
      </a:accent3>
      <a:accent4>
        <a:srgbClr val="ED9924"/>
      </a:accent4>
      <a:accent5>
        <a:srgbClr val="F5E0AF"/>
      </a:accent5>
      <a:accent6>
        <a:srgbClr val="F0EDE1"/>
      </a:accent6>
      <a:hlink>
        <a:srgbClr val="4C90D3"/>
      </a:hlink>
      <a:folHlink>
        <a:srgbClr val="780000"/>
      </a:folHlink>
    </a:clrScheme>
    <a:fontScheme name="State Branding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13CC115-15D4-4FF0-BD92-7F64A8BF830A}" vid="{65ECBC99-3DC6-4CC4-BB86-29EDF84E3D1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2023 DIDD PowerPoint Template</Template>
  <TotalTime>429</TotalTime>
  <Words>325</Words>
  <Application>Microsoft Office PowerPoint</Application>
  <PresentationFormat>Widescreen</PresentationFormat>
  <Paragraphs>69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Open Sans</vt:lpstr>
      <vt:lpstr>Open Sans Extrabold</vt:lpstr>
      <vt:lpstr>Open Sans Semibold</vt:lpstr>
      <vt:lpstr>2023 DIDD PowerPoint Theme</vt:lpstr>
      <vt:lpstr>Respite ministries grant</vt:lpstr>
      <vt:lpstr>Overview of Grant</vt:lpstr>
      <vt:lpstr>Grant Timeline</vt:lpstr>
      <vt:lpstr>Grant Funding</vt:lpstr>
      <vt:lpstr>Where to Apply</vt:lpstr>
      <vt:lpstr>Application Components</vt:lpstr>
      <vt:lpstr>Application Components</vt:lpstr>
      <vt:lpstr>Takeaways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Respite ministries grant</dc:title>
  <dc:creator>Braden Odom</dc:creator>
  <cp:lastModifiedBy>John R. McLearran</cp:lastModifiedBy>
  <cp:revision>2</cp:revision>
  <dcterms:created xsi:type="dcterms:W3CDTF">2024-04-16T17:10:46Z</dcterms:created>
  <dcterms:modified xsi:type="dcterms:W3CDTF">2024-04-25T12:54:24Z</dcterms:modified>
</cp:coreProperties>
</file>