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1"/>
  </p:notesMasterIdLst>
  <p:handoutMasterIdLst>
    <p:handoutMasterId r:id="rId82"/>
  </p:handoutMasterIdLst>
  <p:sldIdLst>
    <p:sldId id="256" r:id="rId2"/>
    <p:sldId id="262" r:id="rId3"/>
    <p:sldId id="305" r:id="rId4"/>
    <p:sldId id="263" r:id="rId5"/>
    <p:sldId id="397" r:id="rId6"/>
    <p:sldId id="342" r:id="rId7"/>
    <p:sldId id="363" r:id="rId8"/>
    <p:sldId id="359" r:id="rId9"/>
    <p:sldId id="382" r:id="rId10"/>
    <p:sldId id="349" r:id="rId11"/>
    <p:sldId id="361" r:id="rId12"/>
    <p:sldId id="281" r:id="rId13"/>
    <p:sldId id="309" r:id="rId14"/>
    <p:sldId id="386" r:id="rId15"/>
    <p:sldId id="283" r:id="rId16"/>
    <p:sldId id="362" r:id="rId17"/>
    <p:sldId id="381" r:id="rId18"/>
    <p:sldId id="257" r:id="rId19"/>
    <p:sldId id="264" r:id="rId20"/>
    <p:sldId id="312" r:id="rId21"/>
    <p:sldId id="311" r:id="rId22"/>
    <p:sldId id="383" r:id="rId23"/>
    <p:sldId id="314" r:id="rId24"/>
    <p:sldId id="315" r:id="rId25"/>
    <p:sldId id="392" r:id="rId26"/>
    <p:sldId id="396" r:id="rId27"/>
    <p:sldId id="393" r:id="rId28"/>
    <p:sldId id="394" r:id="rId29"/>
    <p:sldId id="395" r:id="rId30"/>
    <p:sldId id="398" r:id="rId31"/>
    <p:sldId id="324" r:id="rId32"/>
    <p:sldId id="274" r:id="rId33"/>
    <p:sldId id="326" r:id="rId34"/>
    <p:sldId id="327" r:id="rId35"/>
    <p:sldId id="285" r:id="rId36"/>
    <p:sldId id="298" r:id="rId37"/>
    <p:sldId id="325" r:id="rId38"/>
    <p:sldId id="328" r:id="rId39"/>
    <p:sldId id="330" r:id="rId40"/>
    <p:sldId id="273" r:id="rId41"/>
    <p:sldId id="282" r:id="rId42"/>
    <p:sldId id="358" r:id="rId43"/>
    <p:sldId id="364" r:id="rId44"/>
    <p:sldId id="346" r:id="rId45"/>
    <p:sldId id="353" r:id="rId46"/>
    <p:sldId id="355" r:id="rId47"/>
    <p:sldId id="357" r:id="rId48"/>
    <p:sldId id="295" r:id="rId49"/>
    <p:sldId id="296" r:id="rId50"/>
    <p:sldId id="340" r:id="rId51"/>
    <p:sldId id="400" r:id="rId52"/>
    <p:sldId id="347" r:id="rId53"/>
    <p:sldId id="336" r:id="rId54"/>
    <p:sldId id="345" r:id="rId55"/>
    <p:sldId id="300" r:id="rId56"/>
    <p:sldId id="304" r:id="rId57"/>
    <p:sldId id="348" r:id="rId58"/>
    <p:sldId id="301" r:id="rId59"/>
    <p:sldId id="388" r:id="rId60"/>
    <p:sldId id="389" r:id="rId61"/>
    <p:sldId id="391" r:id="rId62"/>
    <p:sldId id="390" r:id="rId63"/>
    <p:sldId id="401" r:id="rId64"/>
    <p:sldId id="380" r:id="rId65"/>
    <p:sldId id="370" r:id="rId66"/>
    <p:sldId id="372" r:id="rId67"/>
    <p:sldId id="368" r:id="rId68"/>
    <p:sldId id="366" r:id="rId69"/>
    <p:sldId id="371" r:id="rId70"/>
    <p:sldId id="373" r:id="rId71"/>
    <p:sldId id="367" r:id="rId72"/>
    <p:sldId id="374" r:id="rId73"/>
    <p:sldId id="379" r:id="rId74"/>
    <p:sldId id="375" r:id="rId75"/>
    <p:sldId id="376" r:id="rId76"/>
    <p:sldId id="377" r:id="rId77"/>
    <p:sldId id="378" r:id="rId78"/>
    <p:sldId id="259" r:id="rId79"/>
    <p:sldId id="316" r:id="rId8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en Bradley" initials="AB" lastIdx="2" clrIdx="0">
    <p:extLst>
      <p:ext uri="{19B8F6BF-5375-455C-9EA6-DF929625EA0E}">
        <p15:presenceInfo xmlns:p15="http://schemas.microsoft.com/office/powerpoint/2012/main" userId="S::AG05C69@tn.gov::fc8bcd64-dc36-4020-8fc9-d1f491e8aa60" providerId="AD"/>
      </p:ext>
    </p:extLst>
  </p:cmAuthor>
  <p:cmAuthor id="2" name="Michelle Earhart" initials="ME" lastIdx="12" clrIdx="1">
    <p:extLst>
      <p:ext uri="{19B8F6BF-5375-455C-9EA6-DF929625EA0E}">
        <p15:presenceInfo xmlns:p15="http://schemas.microsoft.com/office/powerpoint/2012/main" userId="S::AG05B66@tn.gov::743f5509-9505-4c60-b24f-662bca431bef" providerId="AD"/>
      </p:ext>
    </p:extLst>
  </p:cmAuthor>
  <p:cmAuthor id="3" name="Mark D. White" initials="MDW" lastIdx="12" clrIdx="2">
    <p:extLst>
      <p:ext uri="{19B8F6BF-5375-455C-9EA6-DF929625EA0E}">
        <p15:presenceInfo xmlns:p15="http://schemas.microsoft.com/office/powerpoint/2012/main" userId="S::AG05G65@tn.gov::a49ac5f6-8a89-41a9-b884-51e385e642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a:srgbClr val="192246"/>
    <a:srgbClr val="1A2343"/>
    <a:srgbClr val="011D5F"/>
    <a:srgbClr val="E71B1B"/>
    <a:srgbClr val="7E7E82"/>
    <a:srgbClr val="C8141E"/>
    <a:srgbClr val="514F50"/>
    <a:srgbClr val="FF19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1498B5-929C-4BC7-8880-BB8FD60E792A}" v="29" dt="2024-08-08T21:20:04.7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81646" autoAdjust="0"/>
  </p:normalViewPr>
  <p:slideViewPr>
    <p:cSldViewPr snapToGrid="0">
      <p:cViewPr varScale="1">
        <p:scale>
          <a:sx n="135" d="100"/>
          <a:sy n="135" d="100"/>
        </p:scale>
        <p:origin x="3005"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89"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commentAuthors" Target="commentAuthors.xml"/><Relationship Id="rId88"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D. White" userId="a49ac5f6-8a89-41a9-b884-51e385e6429b" providerId="ADAL" clId="{861498B5-929C-4BC7-8880-BB8FD60E792A}"/>
    <pc:docChg chg="undo redo custSel addSld delSld modSld sldOrd">
      <pc:chgData name="Mark D. White" userId="a49ac5f6-8a89-41a9-b884-51e385e6429b" providerId="ADAL" clId="{861498B5-929C-4BC7-8880-BB8FD60E792A}" dt="2024-08-08T21:21:58.091" v="4473" actId="20577"/>
      <pc:docMkLst>
        <pc:docMk/>
      </pc:docMkLst>
      <pc:sldChg chg="modSp mod">
        <pc:chgData name="Mark D. White" userId="a49ac5f6-8a89-41a9-b884-51e385e6429b" providerId="ADAL" clId="{861498B5-929C-4BC7-8880-BB8FD60E792A}" dt="2024-08-05T19:42:41.046" v="2854"/>
        <pc:sldMkLst>
          <pc:docMk/>
          <pc:sldMk cId="1830031849" sldId="257"/>
        </pc:sldMkLst>
        <pc:spChg chg="mod">
          <ac:chgData name="Mark D. White" userId="a49ac5f6-8a89-41a9-b884-51e385e6429b" providerId="ADAL" clId="{861498B5-929C-4BC7-8880-BB8FD60E792A}" dt="2024-08-05T19:42:41.046" v="2854"/>
          <ac:spMkLst>
            <pc:docMk/>
            <pc:sldMk cId="1830031849" sldId="257"/>
            <ac:spMk id="3" creationId="{00000000-0000-0000-0000-000000000000}"/>
          </ac:spMkLst>
        </pc:spChg>
        <pc:picChg chg="mod modCrop">
          <ac:chgData name="Mark D. White" userId="a49ac5f6-8a89-41a9-b884-51e385e6429b" providerId="ADAL" clId="{861498B5-929C-4BC7-8880-BB8FD60E792A}" dt="2024-08-05T19:41:44.096" v="2833" actId="732"/>
          <ac:picMkLst>
            <pc:docMk/>
            <pc:sldMk cId="1830031849" sldId="257"/>
            <ac:picMk id="6" creationId="{33157115-C45B-B45F-FEB7-00C33D26816A}"/>
          </ac:picMkLst>
        </pc:picChg>
      </pc:sldChg>
      <pc:sldChg chg="modSp mod">
        <pc:chgData name="Mark D. White" userId="a49ac5f6-8a89-41a9-b884-51e385e6429b" providerId="ADAL" clId="{861498B5-929C-4BC7-8880-BB8FD60E792A}" dt="2024-08-05T13:45:23.367" v="12" actId="20577"/>
        <pc:sldMkLst>
          <pc:docMk/>
          <pc:sldMk cId="2243692423" sldId="262"/>
        </pc:sldMkLst>
        <pc:spChg chg="mod">
          <ac:chgData name="Mark D. White" userId="a49ac5f6-8a89-41a9-b884-51e385e6429b" providerId="ADAL" clId="{861498B5-929C-4BC7-8880-BB8FD60E792A}" dt="2024-08-05T13:45:23.367" v="12" actId="20577"/>
          <ac:spMkLst>
            <pc:docMk/>
            <pc:sldMk cId="2243692423" sldId="262"/>
            <ac:spMk id="3" creationId="{00000000-0000-0000-0000-000000000000}"/>
          </ac:spMkLst>
        </pc:spChg>
      </pc:sldChg>
      <pc:sldChg chg="modSp mod modAnim">
        <pc:chgData name="Mark D. White" userId="a49ac5f6-8a89-41a9-b884-51e385e6429b" providerId="ADAL" clId="{861498B5-929C-4BC7-8880-BB8FD60E792A}" dt="2024-08-07T15:03:11.173" v="3736" actId="27636"/>
        <pc:sldMkLst>
          <pc:docMk/>
          <pc:sldMk cId="1057899569" sldId="263"/>
        </pc:sldMkLst>
        <pc:spChg chg="mod">
          <ac:chgData name="Mark D. White" userId="a49ac5f6-8a89-41a9-b884-51e385e6429b" providerId="ADAL" clId="{861498B5-929C-4BC7-8880-BB8FD60E792A}" dt="2024-08-07T15:03:11.173" v="3736" actId="27636"/>
          <ac:spMkLst>
            <pc:docMk/>
            <pc:sldMk cId="1057899569" sldId="263"/>
            <ac:spMk id="3" creationId="{00000000-0000-0000-0000-000000000000}"/>
          </ac:spMkLst>
        </pc:spChg>
      </pc:sldChg>
      <pc:sldChg chg="modSp mod">
        <pc:chgData name="Mark D. White" userId="a49ac5f6-8a89-41a9-b884-51e385e6429b" providerId="ADAL" clId="{861498B5-929C-4BC7-8880-BB8FD60E792A}" dt="2024-08-08T20:47:44.759" v="4117" actId="20577"/>
        <pc:sldMkLst>
          <pc:docMk/>
          <pc:sldMk cId="1708086552" sldId="274"/>
        </pc:sldMkLst>
        <pc:spChg chg="mod">
          <ac:chgData name="Mark D. White" userId="a49ac5f6-8a89-41a9-b884-51e385e6429b" providerId="ADAL" clId="{861498B5-929C-4BC7-8880-BB8FD60E792A}" dt="2024-08-08T20:47:40.588" v="4109" actId="20577"/>
          <ac:spMkLst>
            <pc:docMk/>
            <pc:sldMk cId="1708086552" sldId="274"/>
            <ac:spMk id="9" creationId="{0B9E380A-EB15-3B01-D7DF-16DFD6076509}"/>
          </ac:spMkLst>
        </pc:spChg>
        <pc:spChg chg="mod">
          <ac:chgData name="Mark D. White" userId="a49ac5f6-8a89-41a9-b884-51e385e6429b" providerId="ADAL" clId="{861498B5-929C-4BC7-8880-BB8FD60E792A}" dt="2024-08-08T20:47:44.759" v="4117" actId="20577"/>
          <ac:spMkLst>
            <pc:docMk/>
            <pc:sldMk cId="1708086552" sldId="274"/>
            <ac:spMk id="10" creationId="{F9C070F3-9C08-AC18-8C21-8B8A0A1BAD24}"/>
          </ac:spMkLst>
        </pc:spChg>
      </pc:sldChg>
      <pc:sldChg chg="modSp mod">
        <pc:chgData name="Mark D. White" userId="a49ac5f6-8a89-41a9-b884-51e385e6429b" providerId="ADAL" clId="{861498B5-929C-4BC7-8880-BB8FD60E792A}" dt="2024-08-05T19:33:17.115" v="2672" actId="20577"/>
        <pc:sldMkLst>
          <pc:docMk/>
          <pc:sldMk cId="2240028169" sldId="281"/>
        </pc:sldMkLst>
        <pc:spChg chg="mod">
          <ac:chgData name="Mark D. White" userId="a49ac5f6-8a89-41a9-b884-51e385e6429b" providerId="ADAL" clId="{861498B5-929C-4BC7-8880-BB8FD60E792A}" dt="2024-08-05T19:33:17.115" v="2672" actId="20577"/>
          <ac:spMkLst>
            <pc:docMk/>
            <pc:sldMk cId="2240028169" sldId="281"/>
            <ac:spMk id="2" creationId="{00000000-0000-0000-0000-000000000000}"/>
          </ac:spMkLst>
        </pc:spChg>
      </pc:sldChg>
      <pc:sldChg chg="modSp mod">
        <pc:chgData name="Mark D. White" userId="a49ac5f6-8a89-41a9-b884-51e385e6429b" providerId="ADAL" clId="{861498B5-929C-4BC7-8880-BB8FD60E792A}" dt="2024-08-05T19:39:24.237" v="2804" actId="20577"/>
        <pc:sldMkLst>
          <pc:docMk/>
          <pc:sldMk cId="3182200737" sldId="283"/>
        </pc:sldMkLst>
        <pc:spChg chg="mod">
          <ac:chgData name="Mark D. White" userId="a49ac5f6-8a89-41a9-b884-51e385e6429b" providerId="ADAL" clId="{861498B5-929C-4BC7-8880-BB8FD60E792A}" dt="2024-08-05T19:39:24.237" v="2804" actId="20577"/>
          <ac:spMkLst>
            <pc:docMk/>
            <pc:sldMk cId="3182200737" sldId="283"/>
            <ac:spMk id="3" creationId="{571165DB-E446-4C30-93E8-8E3BC09D963B}"/>
          </ac:spMkLst>
        </pc:spChg>
      </pc:sldChg>
      <pc:sldChg chg="modSp mod">
        <pc:chgData name="Mark D. White" userId="a49ac5f6-8a89-41a9-b884-51e385e6429b" providerId="ADAL" clId="{861498B5-929C-4BC7-8880-BB8FD60E792A}" dt="2024-08-05T20:00:00.620" v="3332" actId="20577"/>
        <pc:sldMkLst>
          <pc:docMk/>
          <pc:sldMk cId="2918491586" sldId="285"/>
        </pc:sldMkLst>
        <pc:spChg chg="mod">
          <ac:chgData name="Mark D. White" userId="a49ac5f6-8a89-41a9-b884-51e385e6429b" providerId="ADAL" clId="{861498B5-929C-4BC7-8880-BB8FD60E792A}" dt="2024-08-05T20:00:00.620" v="3332" actId="20577"/>
          <ac:spMkLst>
            <pc:docMk/>
            <pc:sldMk cId="2918491586" sldId="285"/>
            <ac:spMk id="3" creationId="{00000000-0000-0000-0000-000000000000}"/>
          </ac:spMkLst>
        </pc:spChg>
      </pc:sldChg>
      <pc:sldChg chg="modSp mod">
        <pc:chgData name="Mark D. White" userId="a49ac5f6-8a89-41a9-b884-51e385e6429b" providerId="ADAL" clId="{861498B5-929C-4BC7-8880-BB8FD60E792A}" dt="2024-08-08T21:00:32.857" v="4185" actId="20577"/>
        <pc:sldMkLst>
          <pc:docMk/>
          <pc:sldMk cId="3404806617" sldId="295"/>
        </pc:sldMkLst>
        <pc:spChg chg="mod">
          <ac:chgData name="Mark D. White" userId="a49ac5f6-8a89-41a9-b884-51e385e6429b" providerId="ADAL" clId="{861498B5-929C-4BC7-8880-BB8FD60E792A}" dt="2024-08-08T21:00:22.857" v="4179" actId="20577"/>
          <ac:spMkLst>
            <pc:docMk/>
            <pc:sldMk cId="3404806617" sldId="295"/>
            <ac:spMk id="3" creationId="{571165DB-E446-4C30-93E8-8E3BC09D963B}"/>
          </ac:spMkLst>
        </pc:spChg>
        <pc:spChg chg="mod">
          <ac:chgData name="Mark D. White" userId="a49ac5f6-8a89-41a9-b884-51e385e6429b" providerId="ADAL" clId="{861498B5-929C-4BC7-8880-BB8FD60E792A}" dt="2024-08-08T21:00:32.857" v="4185" actId="20577"/>
          <ac:spMkLst>
            <pc:docMk/>
            <pc:sldMk cId="3404806617" sldId="295"/>
            <ac:spMk id="5" creationId="{B400C1E6-139F-30D3-26E2-FF7850135407}"/>
          </ac:spMkLst>
        </pc:spChg>
      </pc:sldChg>
      <pc:sldChg chg="modSp mod">
        <pc:chgData name="Mark D. White" userId="a49ac5f6-8a89-41a9-b884-51e385e6429b" providerId="ADAL" clId="{861498B5-929C-4BC7-8880-BB8FD60E792A}" dt="2024-08-08T21:00:29.257" v="4182" actId="20577"/>
        <pc:sldMkLst>
          <pc:docMk/>
          <pc:sldMk cId="2202603004" sldId="296"/>
        </pc:sldMkLst>
        <pc:spChg chg="mod">
          <ac:chgData name="Mark D. White" userId="a49ac5f6-8a89-41a9-b884-51e385e6429b" providerId="ADAL" clId="{861498B5-929C-4BC7-8880-BB8FD60E792A}" dt="2024-08-08T21:00:29.257" v="4182" actId="20577"/>
          <ac:spMkLst>
            <pc:docMk/>
            <pc:sldMk cId="2202603004" sldId="296"/>
            <ac:spMk id="2" creationId="{85C4BF5B-1163-426C-A299-1D11E5887047}"/>
          </ac:spMkLst>
        </pc:spChg>
        <pc:spChg chg="mod">
          <ac:chgData name="Mark D. White" userId="a49ac5f6-8a89-41a9-b884-51e385e6429b" providerId="ADAL" clId="{861498B5-929C-4BC7-8880-BB8FD60E792A}" dt="2024-08-07T15:42:34.368" v="4025" actId="20577"/>
          <ac:spMkLst>
            <pc:docMk/>
            <pc:sldMk cId="2202603004" sldId="296"/>
            <ac:spMk id="3" creationId="{571165DB-E446-4C30-93E8-8E3BC09D963B}"/>
          </ac:spMkLst>
        </pc:spChg>
      </pc:sldChg>
      <pc:sldChg chg="modSp mod">
        <pc:chgData name="Mark D. White" userId="a49ac5f6-8a89-41a9-b884-51e385e6429b" providerId="ADAL" clId="{861498B5-929C-4BC7-8880-BB8FD60E792A}" dt="2024-08-08T20:50:37.523" v="4122" actId="20577"/>
        <pc:sldMkLst>
          <pc:docMk/>
          <pc:sldMk cId="2680121107" sldId="298"/>
        </pc:sldMkLst>
        <pc:spChg chg="mod">
          <ac:chgData name="Mark D. White" userId="a49ac5f6-8a89-41a9-b884-51e385e6429b" providerId="ADAL" clId="{861498B5-929C-4BC7-8880-BB8FD60E792A}" dt="2024-08-08T20:50:37.523" v="4122" actId="20577"/>
          <ac:spMkLst>
            <pc:docMk/>
            <pc:sldMk cId="2680121107" sldId="298"/>
            <ac:spMk id="3" creationId="{571165DB-E446-4C30-93E8-8E3BC09D963B}"/>
          </ac:spMkLst>
        </pc:spChg>
      </pc:sldChg>
      <pc:sldChg chg="modSp mod">
        <pc:chgData name="Mark D. White" userId="a49ac5f6-8a89-41a9-b884-51e385e6429b" providerId="ADAL" clId="{861498B5-929C-4BC7-8880-BB8FD60E792A}" dt="2024-08-08T21:07:47.725" v="4294" actId="20577"/>
        <pc:sldMkLst>
          <pc:docMk/>
          <pc:sldMk cId="4085582930" sldId="300"/>
        </pc:sldMkLst>
        <pc:spChg chg="mod">
          <ac:chgData name="Mark D. White" userId="a49ac5f6-8a89-41a9-b884-51e385e6429b" providerId="ADAL" clId="{861498B5-929C-4BC7-8880-BB8FD60E792A}" dt="2024-08-08T21:07:47.725" v="4294" actId="20577"/>
          <ac:spMkLst>
            <pc:docMk/>
            <pc:sldMk cId="4085582930" sldId="300"/>
            <ac:spMk id="2" creationId="{85C4BF5B-1163-426C-A299-1D11E5887047}"/>
          </ac:spMkLst>
        </pc:spChg>
      </pc:sldChg>
      <pc:sldChg chg="modSp mod">
        <pc:chgData name="Mark D. White" userId="a49ac5f6-8a89-41a9-b884-51e385e6429b" providerId="ADAL" clId="{861498B5-929C-4BC7-8880-BB8FD60E792A}" dt="2024-08-05T13:46:10.918" v="69" actId="20577"/>
        <pc:sldMkLst>
          <pc:docMk/>
          <pc:sldMk cId="2515559472" sldId="305"/>
        </pc:sldMkLst>
        <pc:spChg chg="mod">
          <ac:chgData name="Mark D. White" userId="a49ac5f6-8a89-41a9-b884-51e385e6429b" providerId="ADAL" clId="{861498B5-929C-4BC7-8880-BB8FD60E792A}" dt="2024-08-05T13:46:10.918" v="69" actId="20577"/>
          <ac:spMkLst>
            <pc:docMk/>
            <pc:sldMk cId="2515559472" sldId="305"/>
            <ac:spMk id="2" creationId="{00000000-0000-0000-0000-000000000000}"/>
          </ac:spMkLst>
        </pc:spChg>
      </pc:sldChg>
      <pc:sldChg chg="modSp mod">
        <pc:chgData name="Mark D. White" userId="a49ac5f6-8a89-41a9-b884-51e385e6429b" providerId="ADAL" clId="{861498B5-929C-4BC7-8880-BB8FD60E792A}" dt="2024-08-08T20:35:16.127" v="4096" actId="20577"/>
        <pc:sldMkLst>
          <pc:docMk/>
          <pc:sldMk cId="4172092204" sldId="309"/>
        </pc:sldMkLst>
        <pc:spChg chg="mod">
          <ac:chgData name="Mark D. White" userId="a49ac5f6-8a89-41a9-b884-51e385e6429b" providerId="ADAL" clId="{861498B5-929C-4BC7-8880-BB8FD60E792A}" dt="2024-08-08T20:35:16.127" v="4096" actId="20577"/>
          <ac:spMkLst>
            <pc:docMk/>
            <pc:sldMk cId="4172092204" sldId="309"/>
            <ac:spMk id="3" creationId="{00000000-0000-0000-0000-000000000000}"/>
          </ac:spMkLst>
        </pc:spChg>
      </pc:sldChg>
      <pc:sldChg chg="modSp mod">
        <pc:chgData name="Mark D. White" userId="a49ac5f6-8a89-41a9-b884-51e385e6429b" providerId="ADAL" clId="{861498B5-929C-4BC7-8880-BB8FD60E792A}" dt="2024-08-05T14:38:39.898" v="557" actId="20577"/>
        <pc:sldMkLst>
          <pc:docMk/>
          <pc:sldMk cId="2933327048" sldId="315"/>
        </pc:sldMkLst>
        <pc:spChg chg="mod">
          <ac:chgData name="Mark D. White" userId="a49ac5f6-8a89-41a9-b884-51e385e6429b" providerId="ADAL" clId="{861498B5-929C-4BC7-8880-BB8FD60E792A}" dt="2024-08-05T14:38:39.898" v="557" actId="20577"/>
          <ac:spMkLst>
            <pc:docMk/>
            <pc:sldMk cId="2933327048" sldId="315"/>
            <ac:spMk id="3" creationId="{00000000-0000-0000-0000-000000000000}"/>
          </ac:spMkLst>
        </pc:spChg>
      </pc:sldChg>
      <pc:sldChg chg="addSp delSp modSp del mod">
        <pc:chgData name="Mark D. White" userId="a49ac5f6-8a89-41a9-b884-51e385e6429b" providerId="ADAL" clId="{861498B5-929C-4BC7-8880-BB8FD60E792A}" dt="2024-08-05T19:42:46.436" v="2855" actId="2696"/>
        <pc:sldMkLst>
          <pc:docMk/>
          <pc:sldMk cId="2749764344" sldId="319"/>
        </pc:sldMkLst>
        <pc:picChg chg="add mod">
          <ac:chgData name="Mark D. White" userId="a49ac5f6-8a89-41a9-b884-51e385e6429b" providerId="ADAL" clId="{861498B5-929C-4BC7-8880-BB8FD60E792A}" dt="2024-08-05T19:42:31.576" v="2853" actId="1035"/>
          <ac:picMkLst>
            <pc:docMk/>
            <pc:sldMk cId="2749764344" sldId="319"/>
            <ac:picMk id="4" creationId="{D2021D89-FCE1-8A45-3407-2D8231FDD21B}"/>
          </ac:picMkLst>
        </pc:picChg>
        <pc:picChg chg="del mod modCrop">
          <ac:chgData name="Mark D. White" userId="a49ac5f6-8a89-41a9-b884-51e385e6429b" providerId="ADAL" clId="{861498B5-929C-4BC7-8880-BB8FD60E792A}" dt="2024-08-05T19:42:27.096" v="2845" actId="478"/>
          <ac:picMkLst>
            <pc:docMk/>
            <pc:sldMk cId="2749764344" sldId="319"/>
            <ac:picMk id="6" creationId="{33157115-C45B-B45F-FEB7-00C33D26816A}"/>
          </ac:picMkLst>
        </pc:picChg>
      </pc:sldChg>
      <pc:sldChg chg="modSp add del mod ord">
        <pc:chgData name="Mark D. White" userId="a49ac5f6-8a89-41a9-b884-51e385e6429b" providerId="ADAL" clId="{861498B5-929C-4BC7-8880-BB8FD60E792A}" dt="2024-08-05T14:05:14.077" v="369" actId="2696"/>
        <pc:sldMkLst>
          <pc:docMk/>
          <pc:sldMk cId="1561194284" sldId="320"/>
        </pc:sldMkLst>
        <pc:spChg chg="mod">
          <ac:chgData name="Mark D. White" userId="a49ac5f6-8a89-41a9-b884-51e385e6429b" providerId="ADAL" clId="{861498B5-929C-4BC7-8880-BB8FD60E792A}" dt="2024-08-05T13:54:37.262" v="221" actId="20577"/>
          <ac:spMkLst>
            <pc:docMk/>
            <pc:sldMk cId="1561194284" sldId="320"/>
            <ac:spMk id="2" creationId="{00000000-0000-0000-0000-000000000000}"/>
          </ac:spMkLst>
        </pc:spChg>
      </pc:sldChg>
      <pc:sldChg chg="del">
        <pc:chgData name="Mark D. White" userId="a49ac5f6-8a89-41a9-b884-51e385e6429b" providerId="ADAL" clId="{861498B5-929C-4BC7-8880-BB8FD60E792A}" dt="2024-08-05T13:51:50.207" v="78" actId="2696"/>
        <pc:sldMkLst>
          <pc:docMk/>
          <pc:sldMk cId="3889975842" sldId="320"/>
        </pc:sldMkLst>
      </pc:sldChg>
      <pc:sldChg chg="add del">
        <pc:chgData name="Mark D. White" userId="a49ac5f6-8a89-41a9-b884-51e385e6429b" providerId="ADAL" clId="{861498B5-929C-4BC7-8880-BB8FD60E792A}" dt="2024-08-05T14:00:59.321" v="336" actId="2696"/>
        <pc:sldMkLst>
          <pc:docMk/>
          <pc:sldMk cId="1467595482" sldId="321"/>
        </pc:sldMkLst>
      </pc:sldChg>
      <pc:sldChg chg="del">
        <pc:chgData name="Mark D. White" userId="a49ac5f6-8a89-41a9-b884-51e385e6429b" providerId="ADAL" clId="{861498B5-929C-4BC7-8880-BB8FD60E792A}" dt="2024-08-05T13:51:50.207" v="78" actId="2696"/>
        <pc:sldMkLst>
          <pc:docMk/>
          <pc:sldMk cId="1515017305" sldId="321"/>
        </pc:sldMkLst>
      </pc:sldChg>
      <pc:sldChg chg="modSp mod">
        <pc:chgData name="Mark D. White" userId="a49ac5f6-8a89-41a9-b884-51e385e6429b" providerId="ADAL" clId="{861498B5-929C-4BC7-8880-BB8FD60E792A}" dt="2024-08-07T15:30:17.480" v="3855" actId="20577"/>
        <pc:sldMkLst>
          <pc:docMk/>
          <pc:sldMk cId="1228919362" sldId="327"/>
        </pc:sldMkLst>
        <pc:spChg chg="mod">
          <ac:chgData name="Mark D. White" userId="a49ac5f6-8a89-41a9-b884-51e385e6429b" providerId="ADAL" clId="{861498B5-929C-4BC7-8880-BB8FD60E792A}" dt="2024-08-07T15:30:17.480" v="3855" actId="20577"/>
          <ac:spMkLst>
            <pc:docMk/>
            <pc:sldMk cId="1228919362" sldId="327"/>
            <ac:spMk id="3" creationId="{DFEC0E6A-FE02-442E-A94E-E6534B0B4766}"/>
          </ac:spMkLst>
        </pc:spChg>
      </pc:sldChg>
      <pc:sldChg chg="modSp mod">
        <pc:chgData name="Mark D. White" userId="a49ac5f6-8a89-41a9-b884-51e385e6429b" providerId="ADAL" clId="{861498B5-929C-4BC7-8880-BB8FD60E792A}" dt="2024-08-07T15:33:05.713" v="3892" actId="20577"/>
        <pc:sldMkLst>
          <pc:docMk/>
          <pc:sldMk cId="1193532604" sldId="328"/>
        </pc:sldMkLst>
        <pc:spChg chg="mod">
          <ac:chgData name="Mark D. White" userId="a49ac5f6-8a89-41a9-b884-51e385e6429b" providerId="ADAL" clId="{861498B5-929C-4BC7-8880-BB8FD60E792A}" dt="2024-08-07T15:32:50.948" v="3859" actId="20577"/>
          <ac:spMkLst>
            <pc:docMk/>
            <pc:sldMk cId="1193532604" sldId="328"/>
            <ac:spMk id="2" creationId="{9D7C4FA7-5693-3047-3A17-2EDC76B40148}"/>
          </ac:spMkLst>
        </pc:spChg>
        <pc:spChg chg="mod">
          <ac:chgData name="Mark D. White" userId="a49ac5f6-8a89-41a9-b884-51e385e6429b" providerId="ADAL" clId="{861498B5-929C-4BC7-8880-BB8FD60E792A}" dt="2024-08-07T15:33:05.713" v="3892" actId="20577"/>
          <ac:spMkLst>
            <pc:docMk/>
            <pc:sldMk cId="1193532604" sldId="328"/>
            <ac:spMk id="3" creationId="{65E11165-F934-9ACB-C698-FC980DAD709F}"/>
          </ac:spMkLst>
        </pc:spChg>
      </pc:sldChg>
      <pc:sldChg chg="modSp mod">
        <pc:chgData name="Mark D. White" userId="a49ac5f6-8a89-41a9-b884-51e385e6429b" providerId="ADAL" clId="{861498B5-929C-4BC7-8880-BB8FD60E792A}" dt="2024-08-07T15:33:42.655" v="3896" actId="20577"/>
        <pc:sldMkLst>
          <pc:docMk/>
          <pc:sldMk cId="2521180638" sldId="330"/>
        </pc:sldMkLst>
        <pc:spChg chg="mod">
          <ac:chgData name="Mark D. White" userId="a49ac5f6-8a89-41a9-b884-51e385e6429b" providerId="ADAL" clId="{861498B5-929C-4BC7-8880-BB8FD60E792A}" dt="2024-08-07T15:33:42.655" v="3896" actId="20577"/>
          <ac:spMkLst>
            <pc:docMk/>
            <pc:sldMk cId="2521180638" sldId="330"/>
            <ac:spMk id="2" creationId="{9D7C4FA7-5693-3047-3A17-2EDC76B40148}"/>
          </ac:spMkLst>
        </pc:spChg>
      </pc:sldChg>
      <pc:sldChg chg="ord">
        <pc:chgData name="Mark D. White" userId="a49ac5f6-8a89-41a9-b884-51e385e6429b" providerId="ADAL" clId="{861498B5-929C-4BC7-8880-BB8FD60E792A}" dt="2024-08-07T15:46:15.048" v="4036"/>
        <pc:sldMkLst>
          <pc:docMk/>
          <pc:sldMk cId="4068245910" sldId="336"/>
        </pc:sldMkLst>
      </pc:sldChg>
      <pc:sldChg chg="modSp mod modNotesTx">
        <pc:chgData name="Mark D. White" userId="a49ac5f6-8a89-41a9-b884-51e385e6429b" providerId="ADAL" clId="{861498B5-929C-4BC7-8880-BB8FD60E792A}" dt="2024-08-08T21:02:59.665" v="4217" actId="114"/>
        <pc:sldMkLst>
          <pc:docMk/>
          <pc:sldMk cId="1791177488" sldId="340"/>
        </pc:sldMkLst>
        <pc:spChg chg="mod">
          <ac:chgData name="Mark D. White" userId="a49ac5f6-8a89-41a9-b884-51e385e6429b" providerId="ADAL" clId="{861498B5-929C-4BC7-8880-BB8FD60E792A}" dt="2024-08-08T21:00:35.687" v="4186" actId="20577"/>
          <ac:spMkLst>
            <pc:docMk/>
            <pc:sldMk cId="1791177488" sldId="340"/>
            <ac:spMk id="2" creationId="{85C4BF5B-1163-426C-A299-1D11E5887047}"/>
          </ac:spMkLst>
        </pc:spChg>
        <pc:spChg chg="mod">
          <ac:chgData name="Mark D. White" userId="a49ac5f6-8a89-41a9-b884-51e385e6429b" providerId="ADAL" clId="{861498B5-929C-4BC7-8880-BB8FD60E792A}" dt="2024-08-08T21:02:59.665" v="4217" actId="114"/>
          <ac:spMkLst>
            <pc:docMk/>
            <pc:sldMk cId="1791177488" sldId="340"/>
            <ac:spMk id="3" creationId="{571165DB-E446-4C30-93E8-8E3BC09D963B}"/>
          </ac:spMkLst>
        </pc:spChg>
      </pc:sldChg>
      <pc:sldChg chg="modSp add mod">
        <pc:chgData name="Mark D. White" userId="a49ac5f6-8a89-41a9-b884-51e385e6429b" providerId="ADAL" clId="{861498B5-929C-4BC7-8880-BB8FD60E792A}" dt="2024-08-07T15:05:21.908" v="3757" actId="20577"/>
        <pc:sldMkLst>
          <pc:docMk/>
          <pc:sldMk cId="1098399424" sldId="342"/>
        </pc:sldMkLst>
        <pc:spChg chg="mod">
          <ac:chgData name="Mark D. White" userId="a49ac5f6-8a89-41a9-b884-51e385e6429b" providerId="ADAL" clId="{861498B5-929C-4BC7-8880-BB8FD60E792A}" dt="2024-08-07T15:05:21.908" v="3757" actId="20577"/>
          <ac:spMkLst>
            <pc:docMk/>
            <pc:sldMk cId="1098399424" sldId="342"/>
            <ac:spMk id="3" creationId="{00000000-0000-0000-0000-000000000000}"/>
          </ac:spMkLst>
        </pc:spChg>
      </pc:sldChg>
      <pc:sldChg chg="del">
        <pc:chgData name="Mark D. White" userId="a49ac5f6-8a89-41a9-b884-51e385e6429b" providerId="ADAL" clId="{861498B5-929C-4BC7-8880-BB8FD60E792A}" dt="2024-08-05T14:04:29.689" v="354" actId="2696"/>
        <pc:sldMkLst>
          <pc:docMk/>
          <pc:sldMk cId="2207535699" sldId="342"/>
        </pc:sldMkLst>
      </pc:sldChg>
      <pc:sldChg chg="modSp mod ord">
        <pc:chgData name="Mark D. White" userId="a49ac5f6-8a89-41a9-b884-51e385e6429b" providerId="ADAL" clId="{861498B5-929C-4BC7-8880-BB8FD60E792A}" dt="2024-08-07T15:46:16.813" v="4038"/>
        <pc:sldMkLst>
          <pc:docMk/>
          <pc:sldMk cId="962743694" sldId="345"/>
        </pc:sldMkLst>
        <pc:spChg chg="mod">
          <ac:chgData name="Mark D. White" userId="a49ac5f6-8a89-41a9-b884-51e385e6429b" providerId="ADAL" clId="{861498B5-929C-4BC7-8880-BB8FD60E792A}" dt="2024-08-07T15:45:50.761" v="4034" actId="20577"/>
          <ac:spMkLst>
            <pc:docMk/>
            <pc:sldMk cId="962743694" sldId="345"/>
            <ac:spMk id="3" creationId="{459D3DC0-77C2-F26E-2009-647E1FAE6FC3}"/>
          </ac:spMkLst>
        </pc:spChg>
      </pc:sldChg>
      <pc:sldChg chg="modSp mod modNotesTx">
        <pc:chgData name="Mark D. White" userId="a49ac5f6-8a89-41a9-b884-51e385e6429b" providerId="ADAL" clId="{861498B5-929C-4BC7-8880-BB8FD60E792A}" dt="2024-08-06T15:15:52.163" v="3692" actId="20577"/>
        <pc:sldMkLst>
          <pc:docMk/>
          <pc:sldMk cId="256384298" sldId="347"/>
        </pc:sldMkLst>
        <pc:spChg chg="mod">
          <ac:chgData name="Mark D. White" userId="a49ac5f6-8a89-41a9-b884-51e385e6429b" providerId="ADAL" clId="{861498B5-929C-4BC7-8880-BB8FD60E792A}" dt="2024-08-06T15:15:24.492" v="3621" actId="20577"/>
          <ac:spMkLst>
            <pc:docMk/>
            <pc:sldMk cId="256384298" sldId="347"/>
            <ac:spMk id="2" creationId="{85C4BF5B-1163-426C-A299-1D11E5887047}"/>
          </ac:spMkLst>
        </pc:spChg>
        <pc:spChg chg="mod">
          <ac:chgData name="Mark D. White" userId="a49ac5f6-8a89-41a9-b884-51e385e6429b" providerId="ADAL" clId="{861498B5-929C-4BC7-8880-BB8FD60E792A}" dt="2024-08-06T15:15:52.163" v="3692" actId="20577"/>
          <ac:spMkLst>
            <pc:docMk/>
            <pc:sldMk cId="256384298" sldId="347"/>
            <ac:spMk id="3" creationId="{571165DB-E446-4C30-93E8-8E3BC09D963B}"/>
          </ac:spMkLst>
        </pc:spChg>
      </pc:sldChg>
      <pc:sldChg chg="modSp mod">
        <pc:chgData name="Mark D. White" userId="a49ac5f6-8a89-41a9-b884-51e385e6429b" providerId="ADAL" clId="{861498B5-929C-4BC7-8880-BB8FD60E792A}" dt="2024-08-05T20:24:35.563" v="3518" actId="20577"/>
        <pc:sldMkLst>
          <pc:docMk/>
          <pc:sldMk cId="788932447" sldId="348"/>
        </pc:sldMkLst>
        <pc:spChg chg="mod">
          <ac:chgData name="Mark D. White" userId="a49ac5f6-8a89-41a9-b884-51e385e6429b" providerId="ADAL" clId="{861498B5-929C-4BC7-8880-BB8FD60E792A}" dt="2024-08-05T20:24:35.563" v="3518" actId="20577"/>
          <ac:spMkLst>
            <pc:docMk/>
            <pc:sldMk cId="788932447" sldId="348"/>
            <ac:spMk id="2" creationId="{85C4BF5B-1163-426C-A299-1D11E5887047}"/>
          </ac:spMkLst>
        </pc:spChg>
      </pc:sldChg>
      <pc:sldChg chg="del">
        <pc:chgData name="Mark D. White" userId="a49ac5f6-8a89-41a9-b884-51e385e6429b" providerId="ADAL" clId="{861498B5-929C-4BC7-8880-BB8FD60E792A}" dt="2024-08-05T13:51:50.207" v="78" actId="2696"/>
        <pc:sldMkLst>
          <pc:docMk/>
          <pc:sldMk cId="249319340" sldId="349"/>
        </pc:sldMkLst>
      </pc:sldChg>
      <pc:sldChg chg="modSp add mod">
        <pc:chgData name="Mark D. White" userId="a49ac5f6-8a89-41a9-b884-51e385e6429b" providerId="ADAL" clId="{861498B5-929C-4BC7-8880-BB8FD60E792A}" dt="2024-08-07T15:09:27.038" v="3791" actId="20577"/>
        <pc:sldMkLst>
          <pc:docMk/>
          <pc:sldMk cId="348249781" sldId="349"/>
        </pc:sldMkLst>
        <pc:spChg chg="mod">
          <ac:chgData name="Mark D. White" userId="a49ac5f6-8a89-41a9-b884-51e385e6429b" providerId="ADAL" clId="{861498B5-929C-4BC7-8880-BB8FD60E792A}" dt="2024-08-05T14:06:26.269" v="384" actId="20577"/>
          <ac:spMkLst>
            <pc:docMk/>
            <pc:sldMk cId="348249781" sldId="349"/>
            <ac:spMk id="2" creationId="{00000000-0000-0000-0000-000000000000}"/>
          </ac:spMkLst>
        </pc:spChg>
        <pc:spChg chg="mod">
          <ac:chgData name="Mark D. White" userId="a49ac5f6-8a89-41a9-b884-51e385e6429b" providerId="ADAL" clId="{861498B5-929C-4BC7-8880-BB8FD60E792A}" dt="2024-08-07T15:09:27.038" v="3791" actId="20577"/>
          <ac:spMkLst>
            <pc:docMk/>
            <pc:sldMk cId="348249781" sldId="349"/>
            <ac:spMk id="3" creationId="{00000000-0000-0000-0000-000000000000}"/>
          </ac:spMkLst>
        </pc:spChg>
      </pc:sldChg>
      <pc:sldChg chg="modSp mod">
        <pc:chgData name="Mark D. White" userId="a49ac5f6-8a89-41a9-b884-51e385e6429b" providerId="ADAL" clId="{861498B5-929C-4BC7-8880-BB8FD60E792A}" dt="2024-08-07T15:40:07.771" v="3986" actId="1037"/>
        <pc:sldMkLst>
          <pc:docMk/>
          <pc:sldMk cId="2140226883" sldId="355"/>
        </pc:sldMkLst>
        <pc:spChg chg="mod">
          <ac:chgData name="Mark D. White" userId="a49ac5f6-8a89-41a9-b884-51e385e6429b" providerId="ADAL" clId="{861498B5-929C-4BC7-8880-BB8FD60E792A}" dt="2024-08-05T14:59:47.518" v="1211" actId="20577"/>
          <ac:spMkLst>
            <pc:docMk/>
            <pc:sldMk cId="2140226883" sldId="355"/>
            <ac:spMk id="2" creationId="{A46F1975-80FF-2CFC-9916-F3699959CCFD}"/>
          </ac:spMkLst>
        </pc:spChg>
        <pc:spChg chg="mod">
          <ac:chgData name="Mark D. White" userId="a49ac5f6-8a89-41a9-b884-51e385e6429b" providerId="ADAL" clId="{861498B5-929C-4BC7-8880-BB8FD60E792A}" dt="2024-08-07T15:40:07.771" v="3986" actId="1037"/>
          <ac:spMkLst>
            <pc:docMk/>
            <pc:sldMk cId="2140226883" sldId="355"/>
            <ac:spMk id="5" creationId="{02F1F330-AE7C-29DC-0AD0-3352ED99CE02}"/>
          </ac:spMkLst>
        </pc:spChg>
      </pc:sldChg>
      <pc:sldChg chg="modSp mod">
        <pc:chgData name="Mark D. White" userId="a49ac5f6-8a89-41a9-b884-51e385e6429b" providerId="ADAL" clId="{861498B5-929C-4BC7-8880-BB8FD60E792A}" dt="2024-08-08T20:59:14.946" v="4170" actId="20577"/>
        <pc:sldMkLst>
          <pc:docMk/>
          <pc:sldMk cId="1731125096" sldId="357"/>
        </pc:sldMkLst>
        <pc:spChg chg="mod">
          <ac:chgData name="Mark D. White" userId="a49ac5f6-8a89-41a9-b884-51e385e6429b" providerId="ADAL" clId="{861498B5-929C-4BC7-8880-BB8FD60E792A}" dt="2024-08-05T14:59:50.979" v="1213" actId="20577"/>
          <ac:spMkLst>
            <pc:docMk/>
            <pc:sldMk cId="1731125096" sldId="357"/>
            <ac:spMk id="2" creationId="{A46F1975-80FF-2CFC-9916-F3699959CCFD}"/>
          </ac:spMkLst>
        </pc:spChg>
        <pc:spChg chg="mod">
          <ac:chgData name="Mark D. White" userId="a49ac5f6-8a89-41a9-b884-51e385e6429b" providerId="ADAL" clId="{861498B5-929C-4BC7-8880-BB8FD60E792A}" dt="2024-08-07T15:39:57.643" v="3985" actId="14100"/>
          <ac:spMkLst>
            <pc:docMk/>
            <pc:sldMk cId="1731125096" sldId="357"/>
            <ac:spMk id="5" creationId="{02F1F330-AE7C-29DC-0AD0-3352ED99CE02}"/>
          </ac:spMkLst>
        </pc:spChg>
        <pc:spChg chg="mod">
          <ac:chgData name="Mark D. White" userId="a49ac5f6-8a89-41a9-b884-51e385e6429b" providerId="ADAL" clId="{861498B5-929C-4BC7-8880-BB8FD60E792A}" dt="2024-08-08T20:59:14.946" v="4170" actId="20577"/>
          <ac:spMkLst>
            <pc:docMk/>
            <pc:sldMk cId="1731125096" sldId="357"/>
            <ac:spMk id="17" creationId="{001AB950-DCBD-2D4F-8AC5-D6669E9E6942}"/>
          </ac:spMkLst>
        </pc:spChg>
      </pc:sldChg>
      <pc:sldChg chg="modSp mod">
        <pc:chgData name="Mark D. White" userId="a49ac5f6-8a89-41a9-b884-51e385e6429b" providerId="ADAL" clId="{861498B5-929C-4BC7-8880-BB8FD60E792A}" dt="2024-08-08T20:55:17.227" v="4158" actId="20577"/>
        <pc:sldMkLst>
          <pc:docMk/>
          <pc:sldMk cId="2548680898" sldId="358"/>
        </pc:sldMkLst>
        <pc:spChg chg="mod">
          <ac:chgData name="Mark D. White" userId="a49ac5f6-8a89-41a9-b884-51e385e6429b" providerId="ADAL" clId="{861498B5-929C-4BC7-8880-BB8FD60E792A}" dt="2024-08-08T20:55:17.227" v="4158" actId="20577"/>
          <ac:spMkLst>
            <pc:docMk/>
            <pc:sldMk cId="2548680898" sldId="358"/>
            <ac:spMk id="3" creationId="{57EFA913-1AF2-4DD5-8B8D-3B2ECA7387C5}"/>
          </ac:spMkLst>
        </pc:spChg>
      </pc:sldChg>
      <pc:sldChg chg="modSp add mod ord">
        <pc:chgData name="Mark D. White" userId="a49ac5f6-8a89-41a9-b884-51e385e6429b" providerId="ADAL" clId="{861498B5-929C-4BC7-8880-BB8FD60E792A}" dt="2024-08-05T14:02:21.956" v="353"/>
        <pc:sldMkLst>
          <pc:docMk/>
          <pc:sldMk cId="495836747" sldId="359"/>
        </pc:sldMkLst>
        <pc:spChg chg="mod">
          <ac:chgData name="Mark D. White" userId="a49ac5f6-8a89-41a9-b884-51e385e6429b" providerId="ADAL" clId="{861498B5-929C-4BC7-8880-BB8FD60E792A}" dt="2024-08-05T14:02:21.956" v="353"/>
          <ac:spMkLst>
            <pc:docMk/>
            <pc:sldMk cId="495836747" sldId="359"/>
            <ac:spMk id="2" creationId="{00000000-0000-0000-0000-000000000000}"/>
          </ac:spMkLst>
        </pc:spChg>
      </pc:sldChg>
      <pc:sldChg chg="del">
        <pc:chgData name="Mark D. White" userId="a49ac5f6-8a89-41a9-b884-51e385e6429b" providerId="ADAL" clId="{861498B5-929C-4BC7-8880-BB8FD60E792A}" dt="2024-08-05T13:51:50.207" v="78" actId="2696"/>
        <pc:sldMkLst>
          <pc:docMk/>
          <pc:sldMk cId="1016890917" sldId="359"/>
        </pc:sldMkLst>
      </pc:sldChg>
      <pc:sldChg chg="del">
        <pc:chgData name="Mark D. White" userId="a49ac5f6-8a89-41a9-b884-51e385e6429b" providerId="ADAL" clId="{861498B5-929C-4BC7-8880-BB8FD60E792A}" dt="2024-08-05T13:51:50.207" v="78" actId="2696"/>
        <pc:sldMkLst>
          <pc:docMk/>
          <pc:sldMk cId="849307066" sldId="361"/>
        </pc:sldMkLst>
      </pc:sldChg>
      <pc:sldChg chg="modSp add mod">
        <pc:chgData name="Mark D. White" userId="a49ac5f6-8a89-41a9-b884-51e385e6429b" providerId="ADAL" clId="{861498B5-929C-4BC7-8880-BB8FD60E792A}" dt="2024-08-05T19:32:57.745" v="2634" actId="20577"/>
        <pc:sldMkLst>
          <pc:docMk/>
          <pc:sldMk cId="2626601580" sldId="361"/>
        </pc:sldMkLst>
        <pc:spChg chg="mod">
          <ac:chgData name="Mark D. White" userId="a49ac5f6-8a89-41a9-b884-51e385e6429b" providerId="ADAL" clId="{861498B5-929C-4BC7-8880-BB8FD60E792A}" dt="2024-08-05T14:06:29.497" v="386" actId="20577"/>
          <ac:spMkLst>
            <pc:docMk/>
            <pc:sldMk cId="2626601580" sldId="361"/>
            <ac:spMk id="2" creationId="{00000000-0000-0000-0000-000000000000}"/>
          </ac:spMkLst>
        </pc:spChg>
        <pc:spChg chg="mod">
          <ac:chgData name="Mark D. White" userId="a49ac5f6-8a89-41a9-b884-51e385e6429b" providerId="ADAL" clId="{861498B5-929C-4BC7-8880-BB8FD60E792A}" dt="2024-08-05T19:32:57.745" v="2634" actId="20577"/>
          <ac:spMkLst>
            <pc:docMk/>
            <pc:sldMk cId="2626601580" sldId="361"/>
            <ac:spMk id="3" creationId="{00000000-0000-0000-0000-000000000000}"/>
          </ac:spMkLst>
        </pc:spChg>
      </pc:sldChg>
      <pc:sldChg chg="del">
        <pc:chgData name="Mark D. White" userId="a49ac5f6-8a89-41a9-b884-51e385e6429b" providerId="ADAL" clId="{861498B5-929C-4BC7-8880-BB8FD60E792A}" dt="2024-08-05T14:04:29.689" v="354" actId="2696"/>
        <pc:sldMkLst>
          <pc:docMk/>
          <pc:sldMk cId="1248182622" sldId="363"/>
        </pc:sldMkLst>
      </pc:sldChg>
      <pc:sldChg chg="add ord">
        <pc:chgData name="Mark D. White" userId="a49ac5f6-8a89-41a9-b884-51e385e6429b" providerId="ADAL" clId="{861498B5-929C-4BC7-8880-BB8FD60E792A}" dt="2024-08-07T15:05:00.418" v="3740"/>
        <pc:sldMkLst>
          <pc:docMk/>
          <pc:sldMk cId="2700356425" sldId="363"/>
        </pc:sldMkLst>
      </pc:sldChg>
      <pc:sldChg chg="modSp mod">
        <pc:chgData name="Mark D. White" userId="a49ac5f6-8a89-41a9-b884-51e385e6429b" providerId="ADAL" clId="{861498B5-929C-4BC7-8880-BB8FD60E792A}" dt="2024-08-05T20:05:28.557" v="3402"/>
        <pc:sldMkLst>
          <pc:docMk/>
          <pc:sldMk cId="2212626981" sldId="364"/>
        </pc:sldMkLst>
        <pc:spChg chg="mod">
          <ac:chgData name="Mark D. White" userId="a49ac5f6-8a89-41a9-b884-51e385e6429b" providerId="ADAL" clId="{861498B5-929C-4BC7-8880-BB8FD60E792A}" dt="2024-08-05T20:05:28.557" v="3402"/>
          <ac:spMkLst>
            <pc:docMk/>
            <pc:sldMk cId="2212626981" sldId="364"/>
            <ac:spMk id="3" creationId="{57EFA913-1AF2-4DD5-8B8D-3B2ECA7387C5}"/>
          </ac:spMkLst>
        </pc:spChg>
      </pc:sldChg>
      <pc:sldChg chg="modSp mod">
        <pc:chgData name="Mark D. White" userId="a49ac5f6-8a89-41a9-b884-51e385e6429b" providerId="ADAL" clId="{861498B5-929C-4BC7-8880-BB8FD60E792A}" dt="2024-08-08T21:17:09.814" v="4355" actId="20577"/>
        <pc:sldMkLst>
          <pc:docMk/>
          <pc:sldMk cId="833105652" sldId="366"/>
        </pc:sldMkLst>
        <pc:spChg chg="mod">
          <ac:chgData name="Mark D. White" userId="a49ac5f6-8a89-41a9-b884-51e385e6429b" providerId="ADAL" clId="{861498B5-929C-4BC7-8880-BB8FD60E792A}" dt="2024-08-08T21:17:09.814" v="4355" actId="20577"/>
          <ac:spMkLst>
            <pc:docMk/>
            <pc:sldMk cId="833105652" sldId="366"/>
            <ac:spMk id="3" creationId="{571165DB-E446-4C30-93E8-8E3BC09D963B}"/>
          </ac:spMkLst>
        </pc:spChg>
      </pc:sldChg>
      <pc:sldChg chg="modSp mod">
        <pc:chgData name="Mark D. White" userId="a49ac5f6-8a89-41a9-b884-51e385e6429b" providerId="ADAL" clId="{861498B5-929C-4BC7-8880-BB8FD60E792A}" dt="2024-08-07T15:56:01.233" v="4059"/>
        <pc:sldMkLst>
          <pc:docMk/>
          <pc:sldMk cId="2036931496" sldId="374"/>
        </pc:sldMkLst>
        <pc:spChg chg="mod">
          <ac:chgData name="Mark D. White" userId="a49ac5f6-8a89-41a9-b884-51e385e6429b" providerId="ADAL" clId="{861498B5-929C-4BC7-8880-BB8FD60E792A}" dt="2024-08-07T15:56:01.233" v="4059"/>
          <ac:spMkLst>
            <pc:docMk/>
            <pc:sldMk cId="2036931496" sldId="374"/>
            <ac:spMk id="3" creationId="{58E70E92-0F39-8ADF-F8D1-6E1DBD71266B}"/>
          </ac:spMkLst>
        </pc:spChg>
      </pc:sldChg>
      <pc:sldChg chg="modSp mod">
        <pc:chgData name="Mark D. White" userId="a49ac5f6-8a89-41a9-b884-51e385e6429b" providerId="ADAL" clId="{861498B5-929C-4BC7-8880-BB8FD60E792A}" dt="2024-08-08T21:21:58.091" v="4473" actId="20577"/>
        <pc:sldMkLst>
          <pc:docMk/>
          <pc:sldMk cId="156529640" sldId="376"/>
        </pc:sldMkLst>
        <pc:spChg chg="mod">
          <ac:chgData name="Mark D. White" userId="a49ac5f6-8a89-41a9-b884-51e385e6429b" providerId="ADAL" clId="{861498B5-929C-4BC7-8880-BB8FD60E792A}" dt="2024-08-08T21:21:58.091" v="4473" actId="20577"/>
          <ac:spMkLst>
            <pc:docMk/>
            <pc:sldMk cId="156529640" sldId="376"/>
            <ac:spMk id="3" creationId="{58E70E92-0F39-8ADF-F8D1-6E1DBD71266B}"/>
          </ac:spMkLst>
        </pc:spChg>
      </pc:sldChg>
      <pc:sldChg chg="addSp modSp mod">
        <pc:chgData name="Mark D. White" userId="a49ac5f6-8a89-41a9-b884-51e385e6429b" providerId="ADAL" clId="{861498B5-929C-4BC7-8880-BB8FD60E792A}" dt="2024-08-08T21:20:39.649" v="4432" actId="20577"/>
        <pc:sldMkLst>
          <pc:docMk/>
          <pc:sldMk cId="1928934935" sldId="379"/>
        </pc:sldMkLst>
        <pc:spChg chg="mod">
          <ac:chgData name="Mark D. White" userId="a49ac5f6-8a89-41a9-b884-51e385e6429b" providerId="ADAL" clId="{861498B5-929C-4BC7-8880-BB8FD60E792A}" dt="2024-08-08T21:20:39.649" v="4432" actId="20577"/>
          <ac:spMkLst>
            <pc:docMk/>
            <pc:sldMk cId="1928934935" sldId="379"/>
            <ac:spMk id="3" creationId="{58E70E92-0F39-8ADF-F8D1-6E1DBD71266B}"/>
          </ac:spMkLst>
        </pc:spChg>
        <pc:graphicFrameChg chg="add mod">
          <ac:chgData name="Mark D. White" userId="a49ac5f6-8a89-41a9-b884-51e385e6429b" providerId="ADAL" clId="{861498B5-929C-4BC7-8880-BB8FD60E792A}" dt="2024-08-08T21:19:26.146" v="4361"/>
          <ac:graphicFrameMkLst>
            <pc:docMk/>
            <pc:sldMk cId="1928934935" sldId="379"/>
            <ac:graphicFrameMk id="4" creationId="{3CA6522D-6D87-A080-D65F-F6C409F763FA}"/>
          </ac:graphicFrameMkLst>
        </pc:graphicFrameChg>
      </pc:sldChg>
      <pc:sldChg chg="modSp mod">
        <pc:chgData name="Mark D. White" userId="a49ac5f6-8a89-41a9-b884-51e385e6429b" providerId="ADAL" clId="{861498B5-929C-4BC7-8880-BB8FD60E792A}" dt="2024-08-06T15:21:16.407" v="3734" actId="5793"/>
        <pc:sldMkLst>
          <pc:docMk/>
          <pc:sldMk cId="3404785738" sldId="380"/>
        </pc:sldMkLst>
        <pc:spChg chg="mod">
          <ac:chgData name="Mark D. White" userId="a49ac5f6-8a89-41a9-b884-51e385e6429b" providerId="ADAL" clId="{861498B5-929C-4BC7-8880-BB8FD60E792A}" dt="2024-08-06T15:21:16.407" v="3734" actId="5793"/>
          <ac:spMkLst>
            <pc:docMk/>
            <pc:sldMk cId="3404785738" sldId="380"/>
            <ac:spMk id="3" creationId="{615F371B-6495-1A7D-90CC-0F1FE448FE70}"/>
          </ac:spMkLst>
        </pc:spChg>
      </pc:sldChg>
      <pc:sldChg chg="modSp mod">
        <pc:chgData name="Mark D. White" userId="a49ac5f6-8a89-41a9-b884-51e385e6429b" providerId="ADAL" clId="{861498B5-929C-4BC7-8880-BB8FD60E792A}" dt="2024-08-05T19:41:00.686" v="2832" actId="20577"/>
        <pc:sldMkLst>
          <pc:docMk/>
          <pc:sldMk cId="366198897" sldId="381"/>
        </pc:sldMkLst>
        <pc:spChg chg="mod">
          <ac:chgData name="Mark D. White" userId="a49ac5f6-8a89-41a9-b884-51e385e6429b" providerId="ADAL" clId="{861498B5-929C-4BC7-8880-BB8FD60E792A}" dt="2024-08-05T19:41:00.686" v="2832" actId="20577"/>
          <ac:spMkLst>
            <pc:docMk/>
            <pc:sldMk cId="366198897" sldId="381"/>
            <ac:spMk id="3" creationId="{00000000-0000-0000-0000-000000000000}"/>
          </ac:spMkLst>
        </pc:spChg>
      </pc:sldChg>
      <pc:sldChg chg="modSp add mod">
        <pc:chgData name="Mark D. White" userId="a49ac5f6-8a89-41a9-b884-51e385e6429b" providerId="ADAL" clId="{861498B5-929C-4BC7-8880-BB8FD60E792A}" dt="2024-08-05T19:29:57.594" v="2492" actId="15"/>
        <pc:sldMkLst>
          <pc:docMk/>
          <pc:sldMk cId="1197807132" sldId="382"/>
        </pc:sldMkLst>
        <pc:spChg chg="mod">
          <ac:chgData name="Mark D. White" userId="a49ac5f6-8a89-41a9-b884-51e385e6429b" providerId="ADAL" clId="{861498B5-929C-4BC7-8880-BB8FD60E792A}" dt="2024-08-05T14:06:34.724" v="388" actId="20577"/>
          <ac:spMkLst>
            <pc:docMk/>
            <pc:sldMk cId="1197807132" sldId="382"/>
            <ac:spMk id="2" creationId="{00000000-0000-0000-0000-000000000000}"/>
          </ac:spMkLst>
        </pc:spChg>
        <pc:spChg chg="mod">
          <ac:chgData name="Mark D. White" userId="a49ac5f6-8a89-41a9-b884-51e385e6429b" providerId="ADAL" clId="{861498B5-929C-4BC7-8880-BB8FD60E792A}" dt="2024-08-05T19:29:57.594" v="2492" actId="15"/>
          <ac:spMkLst>
            <pc:docMk/>
            <pc:sldMk cId="1197807132" sldId="382"/>
            <ac:spMk id="3" creationId="{00000000-0000-0000-0000-000000000000}"/>
          </ac:spMkLst>
        </pc:spChg>
      </pc:sldChg>
      <pc:sldChg chg="del">
        <pc:chgData name="Mark D. White" userId="a49ac5f6-8a89-41a9-b884-51e385e6429b" providerId="ADAL" clId="{861498B5-929C-4BC7-8880-BB8FD60E792A}" dt="2024-08-05T13:51:50.207" v="78" actId="2696"/>
        <pc:sldMkLst>
          <pc:docMk/>
          <pc:sldMk cId="2009216537" sldId="382"/>
        </pc:sldMkLst>
      </pc:sldChg>
      <pc:sldChg chg="del ord">
        <pc:chgData name="Mark D. White" userId="a49ac5f6-8a89-41a9-b884-51e385e6429b" providerId="ADAL" clId="{861498B5-929C-4BC7-8880-BB8FD60E792A}" dt="2024-08-08T20:40:25.946" v="4097" actId="47"/>
        <pc:sldMkLst>
          <pc:docMk/>
          <pc:sldMk cId="3659155191" sldId="384"/>
        </pc:sldMkLst>
      </pc:sldChg>
      <pc:sldChg chg="del">
        <pc:chgData name="Mark D. White" userId="a49ac5f6-8a89-41a9-b884-51e385e6429b" providerId="ADAL" clId="{861498B5-929C-4BC7-8880-BB8FD60E792A}" dt="2024-08-05T14:27:39.521" v="398" actId="2696"/>
        <pc:sldMkLst>
          <pc:docMk/>
          <pc:sldMk cId="1527072191" sldId="385"/>
        </pc:sldMkLst>
      </pc:sldChg>
      <pc:sldChg chg="modSp mod">
        <pc:chgData name="Mark D. White" userId="a49ac5f6-8a89-41a9-b884-51e385e6429b" providerId="ADAL" clId="{861498B5-929C-4BC7-8880-BB8FD60E792A}" dt="2024-08-07T15:14:03.868" v="3838" actId="20577"/>
        <pc:sldMkLst>
          <pc:docMk/>
          <pc:sldMk cId="1190512384" sldId="386"/>
        </pc:sldMkLst>
        <pc:spChg chg="mod">
          <ac:chgData name="Mark D. White" userId="a49ac5f6-8a89-41a9-b884-51e385e6429b" providerId="ADAL" clId="{861498B5-929C-4BC7-8880-BB8FD60E792A}" dt="2024-08-07T15:13:41.682" v="3822" actId="20577"/>
          <ac:spMkLst>
            <pc:docMk/>
            <pc:sldMk cId="1190512384" sldId="386"/>
            <ac:spMk id="12" creationId="{354B6160-ADBA-C41B-2B83-E9823A6DBB7B}"/>
          </ac:spMkLst>
        </pc:spChg>
        <pc:spChg chg="mod">
          <ac:chgData name="Mark D. White" userId="a49ac5f6-8a89-41a9-b884-51e385e6429b" providerId="ADAL" clId="{861498B5-929C-4BC7-8880-BB8FD60E792A}" dt="2024-08-07T15:14:03.868" v="3838" actId="20577"/>
          <ac:spMkLst>
            <pc:docMk/>
            <pc:sldMk cId="1190512384" sldId="386"/>
            <ac:spMk id="13" creationId="{80412122-6678-FFDF-75D7-ACEB578225FA}"/>
          </ac:spMkLst>
        </pc:spChg>
      </pc:sldChg>
      <pc:sldChg chg="modSp del mod">
        <pc:chgData name="Mark D. White" userId="a49ac5f6-8a89-41a9-b884-51e385e6429b" providerId="ADAL" clId="{861498B5-929C-4BC7-8880-BB8FD60E792A}" dt="2024-08-05T14:27:42.209" v="399" actId="2696"/>
        <pc:sldMkLst>
          <pc:docMk/>
          <pc:sldMk cId="2193652928" sldId="387"/>
        </pc:sldMkLst>
        <pc:spChg chg="mod">
          <ac:chgData name="Mark D. White" userId="a49ac5f6-8a89-41a9-b884-51e385e6429b" providerId="ADAL" clId="{861498B5-929C-4BC7-8880-BB8FD60E792A}" dt="2024-08-05T14:26:43.796" v="397" actId="688"/>
          <ac:spMkLst>
            <pc:docMk/>
            <pc:sldMk cId="2193652928" sldId="387"/>
            <ac:spMk id="5" creationId="{02088279-0444-DA6B-ECA4-E4940A4E3C8B}"/>
          </ac:spMkLst>
        </pc:spChg>
        <pc:spChg chg="mod">
          <ac:chgData name="Mark D. White" userId="a49ac5f6-8a89-41a9-b884-51e385e6429b" providerId="ADAL" clId="{861498B5-929C-4BC7-8880-BB8FD60E792A}" dt="2024-08-05T14:26:31.901" v="395" actId="688"/>
          <ac:spMkLst>
            <pc:docMk/>
            <pc:sldMk cId="2193652928" sldId="387"/>
            <ac:spMk id="9" creationId="{F478C4CB-4B97-A495-5825-706C51E961DA}"/>
          </ac:spMkLst>
        </pc:spChg>
        <pc:spChg chg="mod">
          <ac:chgData name="Mark D. White" userId="a49ac5f6-8a89-41a9-b884-51e385e6429b" providerId="ADAL" clId="{861498B5-929C-4BC7-8880-BB8FD60E792A}" dt="2024-08-05T14:26:16.154" v="393" actId="1076"/>
          <ac:spMkLst>
            <pc:docMk/>
            <pc:sldMk cId="2193652928" sldId="387"/>
            <ac:spMk id="11" creationId="{D109FB8F-903C-A301-ADBA-427DA70D54B1}"/>
          </ac:spMkLst>
        </pc:spChg>
      </pc:sldChg>
      <pc:sldChg chg="modSp mod">
        <pc:chgData name="Mark D. White" userId="a49ac5f6-8a89-41a9-b884-51e385e6429b" providerId="ADAL" clId="{861498B5-929C-4BC7-8880-BB8FD60E792A}" dt="2024-08-08T21:13:38.618" v="4341" actId="20577"/>
        <pc:sldMkLst>
          <pc:docMk/>
          <pc:sldMk cId="2102833796" sldId="389"/>
        </pc:sldMkLst>
        <pc:spChg chg="mod">
          <ac:chgData name="Mark D. White" userId="a49ac5f6-8a89-41a9-b884-51e385e6429b" providerId="ADAL" clId="{861498B5-929C-4BC7-8880-BB8FD60E792A}" dt="2024-08-08T21:13:38.618" v="4341" actId="20577"/>
          <ac:spMkLst>
            <pc:docMk/>
            <pc:sldMk cId="2102833796" sldId="389"/>
            <ac:spMk id="3" creationId="{BC1AF8F1-DF96-9370-7809-241EBA760DE3}"/>
          </ac:spMkLst>
        </pc:spChg>
      </pc:sldChg>
      <pc:sldChg chg="modSp mod ord">
        <pc:chgData name="Mark D. White" userId="a49ac5f6-8a89-41a9-b884-51e385e6429b" providerId="ADAL" clId="{861498B5-929C-4BC7-8880-BB8FD60E792A}" dt="2024-08-08T21:13:42.056" v="4342" actId="12"/>
        <pc:sldMkLst>
          <pc:docMk/>
          <pc:sldMk cId="679064241" sldId="391"/>
        </pc:sldMkLst>
        <pc:spChg chg="mod">
          <ac:chgData name="Mark D. White" userId="a49ac5f6-8a89-41a9-b884-51e385e6429b" providerId="ADAL" clId="{861498B5-929C-4BC7-8880-BB8FD60E792A}" dt="2024-08-08T21:13:42.056" v="4342" actId="12"/>
          <ac:spMkLst>
            <pc:docMk/>
            <pc:sldMk cId="679064241" sldId="391"/>
            <ac:spMk id="3" creationId="{BC1AF8F1-DF96-9370-7809-241EBA760DE3}"/>
          </ac:spMkLst>
        </pc:spChg>
      </pc:sldChg>
      <pc:sldChg chg="modSp mod">
        <pc:chgData name="Mark D. White" userId="a49ac5f6-8a89-41a9-b884-51e385e6429b" providerId="ADAL" clId="{861498B5-929C-4BC7-8880-BB8FD60E792A}" dt="2024-08-05T14:37:06.115" v="552" actId="27636"/>
        <pc:sldMkLst>
          <pc:docMk/>
          <pc:sldMk cId="2138081184" sldId="392"/>
        </pc:sldMkLst>
        <pc:spChg chg="mod">
          <ac:chgData name="Mark D. White" userId="a49ac5f6-8a89-41a9-b884-51e385e6429b" providerId="ADAL" clId="{861498B5-929C-4BC7-8880-BB8FD60E792A}" dt="2024-08-05T14:37:06.115" v="552" actId="27636"/>
          <ac:spMkLst>
            <pc:docMk/>
            <pc:sldMk cId="2138081184" sldId="392"/>
            <ac:spMk id="2" creationId="{00000000-0000-0000-0000-000000000000}"/>
          </ac:spMkLst>
        </pc:spChg>
        <pc:spChg chg="mod">
          <ac:chgData name="Mark D. White" userId="a49ac5f6-8a89-41a9-b884-51e385e6429b" providerId="ADAL" clId="{861498B5-929C-4BC7-8880-BB8FD60E792A}" dt="2024-08-05T14:36:06.236" v="519" actId="5793"/>
          <ac:spMkLst>
            <pc:docMk/>
            <pc:sldMk cId="2138081184" sldId="392"/>
            <ac:spMk id="3" creationId="{00000000-0000-0000-0000-000000000000}"/>
          </ac:spMkLst>
        </pc:spChg>
      </pc:sldChg>
      <pc:sldChg chg="modSp mod">
        <pc:chgData name="Mark D. White" userId="a49ac5f6-8a89-41a9-b884-51e385e6429b" providerId="ADAL" clId="{861498B5-929C-4BC7-8880-BB8FD60E792A}" dt="2024-08-05T19:47:47.239" v="2910" actId="20577"/>
        <pc:sldMkLst>
          <pc:docMk/>
          <pc:sldMk cId="853275758" sldId="393"/>
        </pc:sldMkLst>
        <pc:spChg chg="mod">
          <ac:chgData name="Mark D. White" userId="a49ac5f6-8a89-41a9-b884-51e385e6429b" providerId="ADAL" clId="{861498B5-929C-4BC7-8880-BB8FD60E792A}" dt="2024-08-05T14:37:10.596" v="553"/>
          <ac:spMkLst>
            <pc:docMk/>
            <pc:sldMk cId="853275758" sldId="393"/>
            <ac:spMk id="2" creationId="{00000000-0000-0000-0000-000000000000}"/>
          </ac:spMkLst>
        </pc:spChg>
        <pc:spChg chg="mod">
          <ac:chgData name="Mark D. White" userId="a49ac5f6-8a89-41a9-b884-51e385e6429b" providerId="ADAL" clId="{861498B5-929C-4BC7-8880-BB8FD60E792A}" dt="2024-08-05T19:47:47.239" v="2910" actId="20577"/>
          <ac:spMkLst>
            <pc:docMk/>
            <pc:sldMk cId="853275758" sldId="393"/>
            <ac:spMk id="3" creationId="{00000000-0000-0000-0000-000000000000}"/>
          </ac:spMkLst>
        </pc:spChg>
      </pc:sldChg>
      <pc:sldChg chg="modSp mod">
        <pc:chgData name="Mark D. White" userId="a49ac5f6-8a89-41a9-b884-51e385e6429b" providerId="ADAL" clId="{861498B5-929C-4BC7-8880-BB8FD60E792A}" dt="2024-08-05T19:53:24.524" v="3243" actId="20577"/>
        <pc:sldMkLst>
          <pc:docMk/>
          <pc:sldMk cId="4058905609" sldId="394"/>
        </pc:sldMkLst>
        <pc:spChg chg="mod">
          <ac:chgData name="Mark D. White" userId="a49ac5f6-8a89-41a9-b884-51e385e6429b" providerId="ADAL" clId="{861498B5-929C-4BC7-8880-BB8FD60E792A}" dt="2024-08-05T14:42:07.254" v="652" actId="20577"/>
          <ac:spMkLst>
            <pc:docMk/>
            <pc:sldMk cId="4058905609" sldId="394"/>
            <ac:spMk id="2" creationId="{00000000-0000-0000-0000-000000000000}"/>
          </ac:spMkLst>
        </pc:spChg>
        <pc:spChg chg="mod">
          <ac:chgData name="Mark D. White" userId="a49ac5f6-8a89-41a9-b884-51e385e6429b" providerId="ADAL" clId="{861498B5-929C-4BC7-8880-BB8FD60E792A}" dt="2024-08-05T19:53:24.524" v="3243" actId="20577"/>
          <ac:spMkLst>
            <pc:docMk/>
            <pc:sldMk cId="4058905609" sldId="394"/>
            <ac:spMk id="3" creationId="{00000000-0000-0000-0000-000000000000}"/>
          </ac:spMkLst>
        </pc:spChg>
      </pc:sldChg>
      <pc:sldChg chg="modSp add del mod">
        <pc:chgData name="Mark D. White" userId="a49ac5f6-8a89-41a9-b884-51e385e6429b" providerId="ADAL" clId="{861498B5-929C-4BC7-8880-BB8FD60E792A}" dt="2024-08-07T15:25:51.363" v="3845" actId="20577"/>
        <pc:sldMkLst>
          <pc:docMk/>
          <pc:sldMk cId="3190933077" sldId="395"/>
        </pc:sldMkLst>
        <pc:spChg chg="mod">
          <ac:chgData name="Mark D. White" userId="a49ac5f6-8a89-41a9-b884-51e385e6429b" providerId="ADAL" clId="{861498B5-929C-4BC7-8880-BB8FD60E792A}" dt="2024-08-05T19:53:48.019" v="3245" actId="20577"/>
          <ac:spMkLst>
            <pc:docMk/>
            <pc:sldMk cId="3190933077" sldId="395"/>
            <ac:spMk id="2" creationId="{00000000-0000-0000-0000-000000000000}"/>
          </ac:spMkLst>
        </pc:spChg>
        <pc:spChg chg="mod">
          <ac:chgData name="Mark D. White" userId="a49ac5f6-8a89-41a9-b884-51e385e6429b" providerId="ADAL" clId="{861498B5-929C-4BC7-8880-BB8FD60E792A}" dt="2024-08-07T15:25:51.363" v="3845" actId="20577"/>
          <ac:spMkLst>
            <pc:docMk/>
            <pc:sldMk cId="3190933077" sldId="395"/>
            <ac:spMk id="3" creationId="{00000000-0000-0000-0000-000000000000}"/>
          </ac:spMkLst>
        </pc:spChg>
      </pc:sldChg>
      <pc:sldChg chg="modSp mod">
        <pc:chgData name="Mark D. White" userId="a49ac5f6-8a89-41a9-b884-51e385e6429b" providerId="ADAL" clId="{861498B5-929C-4BC7-8880-BB8FD60E792A}" dt="2024-08-05T19:46:56.581" v="2856" actId="13926"/>
        <pc:sldMkLst>
          <pc:docMk/>
          <pc:sldMk cId="3619941414" sldId="396"/>
        </pc:sldMkLst>
        <pc:spChg chg="mod">
          <ac:chgData name="Mark D. White" userId="a49ac5f6-8a89-41a9-b884-51e385e6429b" providerId="ADAL" clId="{861498B5-929C-4BC7-8880-BB8FD60E792A}" dt="2024-08-05T14:37:02.620" v="546" actId="27636"/>
          <ac:spMkLst>
            <pc:docMk/>
            <pc:sldMk cId="3619941414" sldId="396"/>
            <ac:spMk id="2" creationId="{00000000-0000-0000-0000-000000000000}"/>
          </ac:spMkLst>
        </pc:spChg>
        <pc:spChg chg="mod">
          <ac:chgData name="Mark D. White" userId="a49ac5f6-8a89-41a9-b884-51e385e6429b" providerId="ADAL" clId="{861498B5-929C-4BC7-8880-BB8FD60E792A}" dt="2024-08-05T19:46:56.581" v="2856" actId="13926"/>
          <ac:spMkLst>
            <pc:docMk/>
            <pc:sldMk cId="3619941414" sldId="396"/>
            <ac:spMk id="3" creationId="{00000000-0000-0000-0000-000000000000}"/>
          </ac:spMkLst>
        </pc:spChg>
      </pc:sldChg>
      <pc:sldChg chg="modSp mod ord">
        <pc:chgData name="Mark D. White" userId="a49ac5f6-8a89-41a9-b884-51e385e6429b" providerId="ADAL" clId="{861498B5-929C-4BC7-8880-BB8FD60E792A}" dt="2024-08-05T14:18:47.020" v="390"/>
        <pc:sldMkLst>
          <pc:docMk/>
          <pc:sldMk cId="2758963161" sldId="397"/>
        </pc:sldMkLst>
        <pc:spChg chg="mod">
          <ac:chgData name="Mark D. White" userId="a49ac5f6-8a89-41a9-b884-51e385e6429b" providerId="ADAL" clId="{861498B5-929C-4BC7-8880-BB8FD60E792A}" dt="2024-08-05T14:02:17.201" v="352" actId="20577"/>
          <ac:spMkLst>
            <pc:docMk/>
            <pc:sldMk cId="2758963161" sldId="397"/>
            <ac:spMk id="2" creationId="{5178E883-0D6E-FDE1-36F5-78E305F3FD5D}"/>
          </ac:spMkLst>
        </pc:spChg>
        <pc:spChg chg="mod">
          <ac:chgData name="Mark D. White" userId="a49ac5f6-8a89-41a9-b884-51e385e6429b" providerId="ADAL" clId="{861498B5-929C-4BC7-8880-BB8FD60E792A}" dt="2024-08-05T14:06:17.624" v="376" actId="20577"/>
          <ac:spMkLst>
            <pc:docMk/>
            <pc:sldMk cId="2758963161" sldId="397"/>
            <ac:spMk id="3" creationId="{773796D3-6450-7377-594A-F8D60225D7BB}"/>
          </ac:spMkLst>
        </pc:spChg>
      </pc:sldChg>
      <pc:sldChg chg="modSp add mod">
        <pc:chgData name="Mark D. White" userId="a49ac5f6-8a89-41a9-b884-51e385e6429b" providerId="ADAL" clId="{861498B5-929C-4BC7-8880-BB8FD60E792A}" dt="2024-08-05T19:56:39.955" v="3329" actId="20577"/>
        <pc:sldMkLst>
          <pc:docMk/>
          <pc:sldMk cId="2254967463" sldId="398"/>
        </pc:sldMkLst>
        <pc:spChg chg="mod">
          <ac:chgData name="Mark D. White" userId="a49ac5f6-8a89-41a9-b884-51e385e6429b" providerId="ADAL" clId="{861498B5-929C-4BC7-8880-BB8FD60E792A}" dt="2024-08-05T19:56:39.955" v="3329" actId="20577"/>
          <ac:spMkLst>
            <pc:docMk/>
            <pc:sldMk cId="2254967463" sldId="398"/>
            <ac:spMk id="3" creationId="{00000000-0000-0000-0000-000000000000}"/>
          </ac:spMkLst>
        </pc:spChg>
      </pc:sldChg>
      <pc:sldChg chg="modSp new del mod ord">
        <pc:chgData name="Mark D. White" userId="a49ac5f6-8a89-41a9-b884-51e385e6429b" providerId="ADAL" clId="{861498B5-929C-4BC7-8880-BB8FD60E792A}" dt="2024-08-06T15:14:20.847" v="3519" actId="2696"/>
        <pc:sldMkLst>
          <pc:docMk/>
          <pc:sldMk cId="1181139624" sldId="399"/>
        </pc:sldMkLst>
        <pc:spChg chg="mod">
          <ac:chgData name="Mark D. White" userId="a49ac5f6-8a89-41a9-b884-51e385e6429b" providerId="ADAL" clId="{861498B5-929C-4BC7-8880-BB8FD60E792A}" dt="2024-08-05T15:41:52.771" v="1217" actId="20577"/>
          <ac:spMkLst>
            <pc:docMk/>
            <pc:sldMk cId="1181139624" sldId="399"/>
            <ac:spMk id="2" creationId="{00EED992-0EDF-632E-B501-F623C15B4536}"/>
          </ac:spMkLst>
        </pc:spChg>
        <pc:spChg chg="mod">
          <ac:chgData name="Mark D. White" userId="a49ac5f6-8a89-41a9-b884-51e385e6429b" providerId="ADAL" clId="{861498B5-929C-4BC7-8880-BB8FD60E792A}" dt="2024-08-05T15:58:08.708" v="1598" actId="20577"/>
          <ac:spMkLst>
            <pc:docMk/>
            <pc:sldMk cId="1181139624" sldId="399"/>
            <ac:spMk id="3" creationId="{84DEFBBD-4C05-82FD-C1E2-9B1342D198B2}"/>
          </ac:spMkLst>
        </pc:spChg>
      </pc:sldChg>
      <pc:sldChg chg="modSp del mod ord">
        <pc:chgData name="Mark D. White" userId="a49ac5f6-8a89-41a9-b884-51e385e6429b" providerId="ADAL" clId="{861498B5-929C-4BC7-8880-BB8FD60E792A}" dt="2024-08-05T14:01:56.818" v="349" actId="2696"/>
        <pc:sldMkLst>
          <pc:docMk/>
          <pc:sldMk cId="3879430208" sldId="399"/>
        </pc:sldMkLst>
        <pc:spChg chg="mod">
          <ac:chgData name="Mark D. White" userId="a49ac5f6-8a89-41a9-b884-51e385e6429b" providerId="ADAL" clId="{861498B5-929C-4BC7-8880-BB8FD60E792A}" dt="2024-08-05T13:49:27.764" v="72" actId="115"/>
          <ac:spMkLst>
            <pc:docMk/>
            <pc:sldMk cId="3879430208" sldId="399"/>
            <ac:spMk id="3" creationId="{2C5E7E71-F9C0-19CC-2E13-BF6C00204328}"/>
          </ac:spMkLst>
        </pc:spChg>
      </pc:sldChg>
      <pc:sldChg chg="modSp add mod ord">
        <pc:chgData name="Mark D. White" userId="a49ac5f6-8a89-41a9-b884-51e385e6429b" providerId="ADAL" clId="{861498B5-929C-4BC7-8880-BB8FD60E792A}" dt="2024-08-08T21:04:01.872" v="4271" actId="20577"/>
        <pc:sldMkLst>
          <pc:docMk/>
          <pc:sldMk cId="1861862784" sldId="400"/>
        </pc:sldMkLst>
        <pc:spChg chg="mod">
          <ac:chgData name="Mark D. White" userId="a49ac5f6-8a89-41a9-b884-51e385e6429b" providerId="ADAL" clId="{861498B5-929C-4BC7-8880-BB8FD60E792A}" dt="2024-08-08T21:00:38.161" v="4187" actId="20577"/>
          <ac:spMkLst>
            <pc:docMk/>
            <pc:sldMk cId="1861862784" sldId="400"/>
            <ac:spMk id="2" creationId="{00EED992-0EDF-632E-B501-F623C15B4536}"/>
          </ac:spMkLst>
        </pc:spChg>
        <pc:spChg chg="mod">
          <ac:chgData name="Mark D. White" userId="a49ac5f6-8a89-41a9-b884-51e385e6429b" providerId="ADAL" clId="{861498B5-929C-4BC7-8880-BB8FD60E792A}" dt="2024-08-08T21:04:01.872" v="4271" actId="20577"/>
          <ac:spMkLst>
            <pc:docMk/>
            <pc:sldMk cId="1861862784" sldId="400"/>
            <ac:spMk id="3" creationId="{84DEFBBD-4C05-82FD-C1E2-9B1342D198B2}"/>
          </ac:spMkLst>
        </pc:spChg>
      </pc:sldChg>
      <pc:sldChg chg="del ord">
        <pc:chgData name="Mark D. White" userId="a49ac5f6-8a89-41a9-b884-51e385e6429b" providerId="ADAL" clId="{861498B5-929C-4BC7-8880-BB8FD60E792A}" dt="2024-08-05T14:01:54.235" v="348" actId="2696"/>
        <pc:sldMkLst>
          <pc:docMk/>
          <pc:sldMk cId="2967811616" sldId="400"/>
        </pc:sldMkLst>
      </pc:sldChg>
      <pc:sldChg chg="new del">
        <pc:chgData name="Mark D. White" userId="a49ac5f6-8a89-41a9-b884-51e385e6429b" providerId="ADAL" clId="{861498B5-929C-4BC7-8880-BB8FD60E792A}" dt="2024-08-07T15:42:10.751" v="3993" actId="680"/>
        <pc:sldMkLst>
          <pc:docMk/>
          <pc:sldMk cId="1763983955" sldId="401"/>
        </pc:sldMkLst>
      </pc:sldChg>
      <pc:sldChg chg="new">
        <pc:chgData name="Mark D. White" userId="a49ac5f6-8a89-41a9-b884-51e385e6429b" providerId="ADAL" clId="{861498B5-929C-4BC7-8880-BB8FD60E792A}" dt="2024-08-08T21:14:21.980" v="4343" actId="680"/>
        <pc:sldMkLst>
          <pc:docMk/>
          <pc:sldMk cId="2667616486" sldId="401"/>
        </pc:sldMkLst>
      </pc:sldChg>
      <pc:sldChg chg="add del">
        <pc:chgData name="Mark D. White" userId="a49ac5f6-8a89-41a9-b884-51e385e6429b" providerId="ADAL" clId="{861498B5-929C-4BC7-8880-BB8FD60E792A}" dt="2024-08-05T19:05:37.386" v="2175" actId="2696"/>
        <pc:sldMkLst>
          <pc:docMk/>
          <pc:sldMk cId="4234342998" sldId="401"/>
        </pc:sldMkLst>
      </pc:sldChg>
      <pc:sldChg chg="del ord">
        <pc:chgData name="Mark D. White" userId="a49ac5f6-8a89-41a9-b884-51e385e6429b" providerId="ADAL" clId="{861498B5-929C-4BC7-8880-BB8FD60E792A}" dt="2024-08-05T14:01:54.235" v="348" actId="2696"/>
        <pc:sldMkLst>
          <pc:docMk/>
          <pc:sldMk cId="4285095158" sldId="401"/>
        </pc:sldMkLst>
      </pc:sldChg>
      <pc:sldChg chg="del ord">
        <pc:chgData name="Mark D. White" userId="a49ac5f6-8a89-41a9-b884-51e385e6429b" providerId="ADAL" clId="{861498B5-929C-4BC7-8880-BB8FD60E792A}" dt="2024-08-05T14:01:54.235" v="348" actId="2696"/>
        <pc:sldMkLst>
          <pc:docMk/>
          <pc:sldMk cId="3610240184" sldId="402"/>
        </pc:sldMkLst>
      </pc:sldChg>
    </pc:docChg>
  </pc:docChgLst>
  <pc:docChgLst>
    <pc:chgData name="Mark D. White" userId="a49ac5f6-8a89-41a9-b884-51e385e6429b" providerId="ADAL" clId="{0E5CEFC8-7B53-42BF-8279-3FAD0030658B}"/>
    <pc:docChg chg="undo custSel addSld delSld modSld sldOrd">
      <pc:chgData name="Mark D. White" userId="a49ac5f6-8a89-41a9-b884-51e385e6429b" providerId="ADAL" clId="{0E5CEFC8-7B53-42BF-8279-3FAD0030658B}" dt="2024-08-02T15:18:38.386" v="2041" actId="20577"/>
      <pc:docMkLst>
        <pc:docMk/>
      </pc:docMkLst>
      <pc:sldChg chg="modSp mod">
        <pc:chgData name="Mark D. White" userId="a49ac5f6-8a89-41a9-b884-51e385e6429b" providerId="ADAL" clId="{0E5CEFC8-7B53-42BF-8279-3FAD0030658B}" dt="2024-08-02T15:00:39.337" v="1688" actId="20577"/>
        <pc:sldMkLst>
          <pc:docMk/>
          <pc:sldMk cId="2681747527" sldId="256"/>
        </pc:sldMkLst>
        <pc:spChg chg="mod">
          <ac:chgData name="Mark D. White" userId="a49ac5f6-8a89-41a9-b884-51e385e6429b" providerId="ADAL" clId="{0E5CEFC8-7B53-42BF-8279-3FAD0030658B}" dt="2024-08-02T15:00:39.337" v="1688" actId="20577"/>
          <ac:spMkLst>
            <pc:docMk/>
            <pc:sldMk cId="2681747527" sldId="256"/>
            <ac:spMk id="18" creationId="{00000000-0000-0000-0000-000000000000}"/>
          </ac:spMkLst>
        </pc:spChg>
      </pc:sldChg>
      <pc:sldChg chg="modSp">
        <pc:chgData name="Mark D. White" userId="a49ac5f6-8a89-41a9-b884-51e385e6429b" providerId="ADAL" clId="{0E5CEFC8-7B53-42BF-8279-3FAD0030658B}" dt="2024-08-02T15:09:00.260" v="1800" actId="255"/>
        <pc:sldMkLst>
          <pc:docMk/>
          <pc:sldMk cId="1057899569" sldId="263"/>
        </pc:sldMkLst>
        <pc:spChg chg="mod">
          <ac:chgData name="Mark D. White" userId="a49ac5f6-8a89-41a9-b884-51e385e6429b" providerId="ADAL" clId="{0E5CEFC8-7B53-42BF-8279-3FAD0030658B}" dt="2024-08-02T15:09:00.260" v="1800" actId="255"/>
          <ac:spMkLst>
            <pc:docMk/>
            <pc:sldMk cId="1057899569" sldId="263"/>
            <ac:spMk id="3" creationId="{00000000-0000-0000-0000-000000000000}"/>
          </ac:spMkLst>
        </pc:spChg>
      </pc:sldChg>
      <pc:sldChg chg="modSp mod">
        <pc:chgData name="Mark D. White" userId="a49ac5f6-8a89-41a9-b884-51e385e6429b" providerId="ADAL" clId="{0E5CEFC8-7B53-42BF-8279-3FAD0030658B}" dt="2024-08-02T14:39:54.722" v="1622" actId="20577"/>
        <pc:sldMkLst>
          <pc:docMk/>
          <pc:sldMk cId="1708086552" sldId="274"/>
        </pc:sldMkLst>
        <pc:spChg chg="mod">
          <ac:chgData name="Mark D. White" userId="a49ac5f6-8a89-41a9-b884-51e385e6429b" providerId="ADAL" clId="{0E5CEFC8-7B53-42BF-8279-3FAD0030658B}" dt="2024-08-02T14:39:28.174" v="1616" actId="20577"/>
          <ac:spMkLst>
            <pc:docMk/>
            <pc:sldMk cId="1708086552" sldId="274"/>
            <ac:spMk id="9" creationId="{0B9E380A-EB15-3B01-D7DF-16DFD6076509}"/>
          </ac:spMkLst>
        </pc:spChg>
        <pc:spChg chg="mod">
          <ac:chgData name="Mark D. White" userId="a49ac5f6-8a89-41a9-b884-51e385e6429b" providerId="ADAL" clId="{0E5CEFC8-7B53-42BF-8279-3FAD0030658B}" dt="2024-08-02T14:39:54.722" v="1622" actId="20577"/>
          <ac:spMkLst>
            <pc:docMk/>
            <pc:sldMk cId="1708086552" sldId="274"/>
            <ac:spMk id="10" creationId="{F9C070F3-9C08-AC18-8C21-8B8A0A1BAD24}"/>
          </ac:spMkLst>
        </pc:spChg>
      </pc:sldChg>
      <pc:sldChg chg="modSp mod">
        <pc:chgData name="Mark D. White" userId="a49ac5f6-8a89-41a9-b884-51e385e6429b" providerId="ADAL" clId="{0E5CEFC8-7B53-42BF-8279-3FAD0030658B}" dt="2024-08-02T14:14:19.160" v="1580" actId="20577"/>
        <pc:sldMkLst>
          <pc:docMk/>
          <pc:sldMk cId="3182200737" sldId="283"/>
        </pc:sldMkLst>
        <pc:spChg chg="mod">
          <ac:chgData name="Mark D. White" userId="a49ac5f6-8a89-41a9-b884-51e385e6429b" providerId="ADAL" clId="{0E5CEFC8-7B53-42BF-8279-3FAD0030658B}" dt="2024-08-02T14:14:19.160" v="1580" actId="20577"/>
          <ac:spMkLst>
            <pc:docMk/>
            <pc:sldMk cId="3182200737" sldId="283"/>
            <ac:spMk id="3" creationId="{571165DB-E446-4C30-93E8-8E3BC09D963B}"/>
          </ac:spMkLst>
        </pc:spChg>
      </pc:sldChg>
      <pc:sldChg chg="modSp mod">
        <pc:chgData name="Mark D. White" userId="a49ac5f6-8a89-41a9-b884-51e385e6429b" providerId="ADAL" clId="{0E5CEFC8-7B53-42BF-8279-3FAD0030658B}" dt="2024-08-02T15:15:39.368" v="1896" actId="20577"/>
        <pc:sldMkLst>
          <pc:docMk/>
          <pc:sldMk cId="4085582930" sldId="300"/>
        </pc:sldMkLst>
        <pc:spChg chg="mod">
          <ac:chgData name="Mark D. White" userId="a49ac5f6-8a89-41a9-b884-51e385e6429b" providerId="ADAL" clId="{0E5CEFC8-7B53-42BF-8279-3FAD0030658B}" dt="2024-08-02T15:15:39.368" v="1896" actId="20577"/>
          <ac:spMkLst>
            <pc:docMk/>
            <pc:sldMk cId="4085582930" sldId="300"/>
            <ac:spMk id="3" creationId="{571165DB-E446-4C30-93E8-8E3BC09D963B}"/>
          </ac:spMkLst>
        </pc:spChg>
      </pc:sldChg>
      <pc:sldChg chg="ord">
        <pc:chgData name="Mark D. White" userId="a49ac5f6-8a89-41a9-b884-51e385e6429b" providerId="ADAL" clId="{0E5CEFC8-7B53-42BF-8279-3FAD0030658B}" dt="2024-08-02T15:09:10.894" v="1802"/>
        <pc:sldMkLst>
          <pc:docMk/>
          <pc:sldMk cId="2515559472" sldId="305"/>
        </pc:sldMkLst>
      </pc:sldChg>
      <pc:sldChg chg="modSp mod">
        <pc:chgData name="Mark D. White" userId="a49ac5f6-8a89-41a9-b884-51e385e6429b" providerId="ADAL" clId="{0E5CEFC8-7B53-42BF-8279-3FAD0030658B}" dt="2024-07-31T15:43:46.496" v="42" actId="313"/>
        <pc:sldMkLst>
          <pc:docMk/>
          <pc:sldMk cId="3160455879" sldId="325"/>
        </pc:sldMkLst>
        <pc:spChg chg="mod">
          <ac:chgData name="Mark D. White" userId="a49ac5f6-8a89-41a9-b884-51e385e6429b" providerId="ADAL" clId="{0E5CEFC8-7B53-42BF-8279-3FAD0030658B}" dt="2024-07-31T15:43:46.496" v="42" actId="313"/>
          <ac:spMkLst>
            <pc:docMk/>
            <pc:sldMk cId="3160455879" sldId="325"/>
            <ac:spMk id="3" creationId="{DFEC0E6A-FE02-442E-A94E-E6534B0B4766}"/>
          </ac:spMkLst>
        </pc:spChg>
      </pc:sldChg>
      <pc:sldChg chg="modSp mod">
        <pc:chgData name="Mark D. White" userId="a49ac5f6-8a89-41a9-b884-51e385e6429b" providerId="ADAL" clId="{0E5CEFC8-7B53-42BF-8279-3FAD0030658B}" dt="2024-08-02T15:17:37.489" v="2023" actId="20577"/>
        <pc:sldMkLst>
          <pc:docMk/>
          <pc:sldMk cId="4068245910" sldId="336"/>
        </pc:sldMkLst>
        <pc:spChg chg="mod">
          <ac:chgData name="Mark D. White" userId="a49ac5f6-8a89-41a9-b884-51e385e6429b" providerId="ADAL" clId="{0E5CEFC8-7B53-42BF-8279-3FAD0030658B}" dt="2024-08-02T15:17:37.489" v="2023" actId="20577"/>
          <ac:spMkLst>
            <pc:docMk/>
            <pc:sldMk cId="4068245910" sldId="336"/>
            <ac:spMk id="3" creationId="{571165DB-E446-4C30-93E8-8E3BC09D963B}"/>
          </ac:spMkLst>
        </pc:spChg>
      </pc:sldChg>
      <pc:sldChg chg="modSp mod">
        <pc:chgData name="Mark D. White" userId="a49ac5f6-8a89-41a9-b884-51e385e6429b" providerId="ADAL" clId="{0E5CEFC8-7B53-42BF-8279-3FAD0030658B}" dt="2024-08-02T15:16:42.309" v="1942" actId="20577"/>
        <pc:sldMkLst>
          <pc:docMk/>
          <pc:sldMk cId="962743694" sldId="345"/>
        </pc:sldMkLst>
        <pc:spChg chg="mod">
          <ac:chgData name="Mark D. White" userId="a49ac5f6-8a89-41a9-b884-51e385e6429b" providerId="ADAL" clId="{0E5CEFC8-7B53-42BF-8279-3FAD0030658B}" dt="2024-08-02T15:16:42.309" v="1942" actId="20577"/>
          <ac:spMkLst>
            <pc:docMk/>
            <pc:sldMk cId="962743694" sldId="345"/>
            <ac:spMk id="3" creationId="{459D3DC0-77C2-F26E-2009-647E1FAE6FC3}"/>
          </ac:spMkLst>
        </pc:spChg>
      </pc:sldChg>
      <pc:sldChg chg="modSp mod">
        <pc:chgData name="Mark D. White" userId="a49ac5f6-8a89-41a9-b884-51e385e6429b" providerId="ADAL" clId="{0E5CEFC8-7B53-42BF-8279-3FAD0030658B}" dt="2024-08-02T15:13:54.816" v="1808" actId="20577"/>
        <pc:sldMkLst>
          <pc:docMk/>
          <pc:sldMk cId="3297211684" sldId="353"/>
        </pc:sldMkLst>
        <pc:spChg chg="mod">
          <ac:chgData name="Mark D. White" userId="a49ac5f6-8a89-41a9-b884-51e385e6429b" providerId="ADAL" clId="{0E5CEFC8-7B53-42BF-8279-3FAD0030658B}" dt="2024-08-02T15:13:54.816" v="1808" actId="20577"/>
          <ac:spMkLst>
            <pc:docMk/>
            <pc:sldMk cId="3297211684" sldId="353"/>
            <ac:spMk id="5" creationId="{02F1F330-AE7C-29DC-0AD0-3352ED99CE02}"/>
          </ac:spMkLst>
        </pc:spChg>
      </pc:sldChg>
      <pc:sldChg chg="delSp modSp del mod">
        <pc:chgData name="Mark D. White" userId="a49ac5f6-8a89-41a9-b884-51e385e6429b" providerId="ADAL" clId="{0E5CEFC8-7B53-42BF-8279-3FAD0030658B}" dt="2024-08-02T15:14:03.685" v="1809" actId="2696"/>
        <pc:sldMkLst>
          <pc:docMk/>
          <pc:sldMk cId="2014402913" sldId="356"/>
        </pc:sldMkLst>
        <pc:spChg chg="mod">
          <ac:chgData name="Mark D. White" userId="a49ac5f6-8a89-41a9-b884-51e385e6429b" providerId="ADAL" clId="{0E5CEFC8-7B53-42BF-8279-3FAD0030658B}" dt="2024-08-02T15:13:41.925" v="1804" actId="1076"/>
          <ac:spMkLst>
            <pc:docMk/>
            <pc:sldMk cId="2014402913" sldId="356"/>
            <ac:spMk id="5" creationId="{02F1F330-AE7C-29DC-0AD0-3352ED99CE02}"/>
          </ac:spMkLst>
        </pc:spChg>
        <pc:spChg chg="del">
          <ac:chgData name="Mark D. White" userId="a49ac5f6-8a89-41a9-b884-51e385e6429b" providerId="ADAL" clId="{0E5CEFC8-7B53-42BF-8279-3FAD0030658B}" dt="2024-08-02T14:18:53.400" v="1591" actId="478"/>
          <ac:spMkLst>
            <pc:docMk/>
            <pc:sldMk cId="2014402913" sldId="356"/>
            <ac:spMk id="16" creationId="{6ED527BC-00CA-EEEF-0CBE-E8646D8537BF}"/>
          </ac:spMkLst>
        </pc:spChg>
        <pc:spChg chg="del">
          <ac:chgData name="Mark D. White" userId="a49ac5f6-8a89-41a9-b884-51e385e6429b" providerId="ADAL" clId="{0E5CEFC8-7B53-42BF-8279-3FAD0030658B}" dt="2024-08-02T14:18:44.730" v="1588" actId="478"/>
          <ac:spMkLst>
            <pc:docMk/>
            <pc:sldMk cId="2014402913" sldId="356"/>
            <ac:spMk id="22" creationId="{28DEA848-38DB-5354-F189-BC4114927DFE}"/>
          </ac:spMkLst>
        </pc:spChg>
        <pc:spChg chg="del">
          <ac:chgData name="Mark D. White" userId="a49ac5f6-8a89-41a9-b884-51e385e6429b" providerId="ADAL" clId="{0E5CEFC8-7B53-42BF-8279-3FAD0030658B}" dt="2024-08-02T14:18:43.429" v="1587" actId="478"/>
          <ac:spMkLst>
            <pc:docMk/>
            <pc:sldMk cId="2014402913" sldId="356"/>
            <ac:spMk id="23" creationId="{1F2223F1-67AA-426A-9D08-6DAB2B2A87E8}"/>
          </ac:spMkLst>
        </pc:spChg>
        <pc:spChg chg="del">
          <ac:chgData name="Mark D. White" userId="a49ac5f6-8a89-41a9-b884-51e385e6429b" providerId="ADAL" clId="{0E5CEFC8-7B53-42BF-8279-3FAD0030658B}" dt="2024-08-02T14:18:45.788" v="1589" actId="478"/>
          <ac:spMkLst>
            <pc:docMk/>
            <pc:sldMk cId="2014402913" sldId="356"/>
            <ac:spMk id="25" creationId="{1B9D116E-13E7-85BA-9DCF-AEC44673FB0F}"/>
          </ac:spMkLst>
        </pc:spChg>
        <pc:spChg chg="del">
          <ac:chgData name="Mark D. White" userId="a49ac5f6-8a89-41a9-b884-51e385e6429b" providerId="ADAL" clId="{0E5CEFC8-7B53-42BF-8279-3FAD0030658B}" dt="2024-08-02T14:18:46.730" v="1590" actId="478"/>
          <ac:spMkLst>
            <pc:docMk/>
            <pc:sldMk cId="2014402913" sldId="356"/>
            <ac:spMk id="26" creationId="{C4E89AF2-948F-0D8B-E0A7-1E757D2D2EBF}"/>
          </ac:spMkLst>
        </pc:spChg>
        <pc:spChg chg="del">
          <ac:chgData name="Mark D. White" userId="a49ac5f6-8a89-41a9-b884-51e385e6429b" providerId="ADAL" clId="{0E5CEFC8-7B53-42BF-8279-3FAD0030658B}" dt="2024-08-02T14:18:41.995" v="1586" actId="478"/>
          <ac:spMkLst>
            <pc:docMk/>
            <pc:sldMk cId="2014402913" sldId="356"/>
            <ac:spMk id="33" creationId="{69114F64-9D61-E12E-EC4F-0A59069BB04E}"/>
          </ac:spMkLst>
        </pc:spChg>
        <pc:cxnChg chg="del">
          <ac:chgData name="Mark D. White" userId="a49ac5f6-8a89-41a9-b884-51e385e6429b" providerId="ADAL" clId="{0E5CEFC8-7B53-42BF-8279-3FAD0030658B}" dt="2024-08-02T14:18:40.672" v="1585" actId="478"/>
          <ac:cxnSpMkLst>
            <pc:docMk/>
            <pc:sldMk cId="2014402913" sldId="356"/>
            <ac:cxnSpMk id="13" creationId="{4DF9782F-EA13-C1D2-2EA9-5B8683FDBDBF}"/>
          </ac:cxnSpMkLst>
        </pc:cxnChg>
      </pc:sldChg>
      <pc:sldChg chg="modSp mod">
        <pc:chgData name="Mark D. White" userId="a49ac5f6-8a89-41a9-b884-51e385e6429b" providerId="ADAL" clId="{0E5CEFC8-7B53-42BF-8279-3FAD0030658B}" dt="2024-08-02T14:14:46.434" v="1584" actId="20577"/>
        <pc:sldMkLst>
          <pc:docMk/>
          <pc:sldMk cId="2186496478" sldId="362"/>
        </pc:sldMkLst>
        <pc:spChg chg="mod">
          <ac:chgData name="Mark D. White" userId="a49ac5f6-8a89-41a9-b884-51e385e6429b" providerId="ADAL" clId="{0E5CEFC8-7B53-42BF-8279-3FAD0030658B}" dt="2024-08-02T14:14:46.434" v="1584" actId="20577"/>
          <ac:spMkLst>
            <pc:docMk/>
            <pc:sldMk cId="2186496478" sldId="362"/>
            <ac:spMk id="3" creationId="{00000000-0000-0000-0000-000000000000}"/>
          </ac:spMkLst>
        </pc:spChg>
      </pc:sldChg>
      <pc:sldChg chg="modSp mod">
        <pc:chgData name="Mark D. White" userId="a49ac5f6-8a89-41a9-b884-51e385e6429b" providerId="ADAL" clId="{0E5CEFC8-7B53-42BF-8279-3FAD0030658B}" dt="2024-07-31T15:43:24.669" v="41" actId="20577"/>
        <pc:sldMkLst>
          <pc:docMk/>
          <pc:sldMk cId="366198897" sldId="381"/>
        </pc:sldMkLst>
        <pc:spChg chg="mod">
          <ac:chgData name="Mark D. White" userId="a49ac5f6-8a89-41a9-b884-51e385e6429b" providerId="ADAL" clId="{0E5CEFC8-7B53-42BF-8279-3FAD0030658B}" dt="2024-07-31T15:43:24.669" v="41" actId="20577"/>
          <ac:spMkLst>
            <pc:docMk/>
            <pc:sldMk cId="366198897" sldId="381"/>
            <ac:spMk id="3" creationId="{00000000-0000-0000-0000-000000000000}"/>
          </ac:spMkLst>
        </pc:spChg>
      </pc:sldChg>
      <pc:sldChg chg="modSp mod">
        <pc:chgData name="Mark D. White" userId="a49ac5f6-8a89-41a9-b884-51e385e6429b" providerId="ADAL" clId="{0E5CEFC8-7B53-42BF-8279-3FAD0030658B}" dt="2024-07-31T15:42:26.670" v="3" actId="20577"/>
        <pc:sldMkLst>
          <pc:docMk/>
          <pc:sldMk cId="2193652928" sldId="387"/>
        </pc:sldMkLst>
        <pc:spChg chg="mod">
          <ac:chgData name="Mark D. White" userId="a49ac5f6-8a89-41a9-b884-51e385e6429b" providerId="ADAL" clId="{0E5CEFC8-7B53-42BF-8279-3FAD0030658B}" dt="2024-07-31T15:42:26.670" v="3" actId="20577"/>
          <ac:spMkLst>
            <pc:docMk/>
            <pc:sldMk cId="2193652928" sldId="387"/>
            <ac:spMk id="3" creationId="{34AFCF29-33E8-5415-C77B-54D7A6EC2633}"/>
          </ac:spMkLst>
        </pc:spChg>
        <pc:spChg chg="mod">
          <ac:chgData name="Mark D. White" userId="a49ac5f6-8a89-41a9-b884-51e385e6429b" providerId="ADAL" clId="{0E5CEFC8-7B53-42BF-8279-3FAD0030658B}" dt="2024-07-31T15:42:24.643" v="1" actId="20577"/>
          <ac:spMkLst>
            <pc:docMk/>
            <pc:sldMk cId="2193652928" sldId="387"/>
            <ac:spMk id="4" creationId="{B4015F8F-9A95-FB27-9AF5-EBC77A64CC3C}"/>
          </ac:spMkLst>
        </pc:spChg>
      </pc:sldChg>
      <pc:sldChg chg="modSp mod">
        <pc:chgData name="Mark D. White" userId="a49ac5f6-8a89-41a9-b884-51e385e6429b" providerId="ADAL" clId="{0E5CEFC8-7B53-42BF-8279-3FAD0030658B}" dt="2024-08-02T15:18:22.527" v="2026" actId="13926"/>
        <pc:sldMkLst>
          <pc:docMk/>
          <pc:sldMk cId="1070114794" sldId="388"/>
        </pc:sldMkLst>
        <pc:spChg chg="mod">
          <ac:chgData name="Mark D. White" userId="a49ac5f6-8a89-41a9-b884-51e385e6429b" providerId="ADAL" clId="{0E5CEFC8-7B53-42BF-8279-3FAD0030658B}" dt="2024-08-02T15:18:22.527" v="2026" actId="13926"/>
          <ac:spMkLst>
            <pc:docMk/>
            <pc:sldMk cId="1070114794" sldId="388"/>
            <ac:spMk id="3" creationId="{BC1AF8F1-DF96-9370-7809-241EBA760DE3}"/>
          </ac:spMkLst>
        </pc:spChg>
      </pc:sldChg>
      <pc:sldChg chg="modSp mod">
        <pc:chgData name="Mark D. White" userId="a49ac5f6-8a89-41a9-b884-51e385e6429b" providerId="ADAL" clId="{0E5CEFC8-7B53-42BF-8279-3FAD0030658B}" dt="2024-08-02T15:18:38.386" v="2041" actId="20577"/>
        <pc:sldMkLst>
          <pc:docMk/>
          <pc:sldMk cId="2102833796" sldId="389"/>
        </pc:sldMkLst>
        <pc:spChg chg="mod">
          <ac:chgData name="Mark D. White" userId="a49ac5f6-8a89-41a9-b884-51e385e6429b" providerId="ADAL" clId="{0E5CEFC8-7B53-42BF-8279-3FAD0030658B}" dt="2024-08-02T15:18:38.386" v="2041" actId="20577"/>
          <ac:spMkLst>
            <pc:docMk/>
            <pc:sldMk cId="2102833796" sldId="389"/>
            <ac:spMk id="2" creationId="{1B0EAD32-28D6-E7D8-40B4-2DCE0D523527}"/>
          </ac:spMkLst>
        </pc:spChg>
      </pc:sldChg>
      <pc:sldChg chg="modSp add mod">
        <pc:chgData name="Mark D. White" userId="a49ac5f6-8a89-41a9-b884-51e385e6429b" providerId="ADAL" clId="{0E5CEFC8-7B53-42BF-8279-3FAD0030658B}" dt="2024-07-31T19:45:15.898" v="1512" actId="20577"/>
        <pc:sldMkLst>
          <pc:docMk/>
          <pc:sldMk cId="2138081184" sldId="392"/>
        </pc:sldMkLst>
        <pc:spChg chg="mod">
          <ac:chgData name="Mark D. White" userId="a49ac5f6-8a89-41a9-b884-51e385e6429b" providerId="ADAL" clId="{0E5CEFC8-7B53-42BF-8279-3FAD0030658B}" dt="2024-07-31T19:43:26.036" v="1456" actId="20577"/>
          <ac:spMkLst>
            <pc:docMk/>
            <pc:sldMk cId="2138081184" sldId="392"/>
            <ac:spMk id="2" creationId="{00000000-0000-0000-0000-000000000000}"/>
          </ac:spMkLst>
        </pc:spChg>
        <pc:spChg chg="mod">
          <ac:chgData name="Mark D. White" userId="a49ac5f6-8a89-41a9-b884-51e385e6429b" providerId="ADAL" clId="{0E5CEFC8-7B53-42BF-8279-3FAD0030658B}" dt="2024-07-31T19:45:15.898" v="1512" actId="20577"/>
          <ac:spMkLst>
            <pc:docMk/>
            <pc:sldMk cId="2138081184" sldId="392"/>
            <ac:spMk id="3" creationId="{00000000-0000-0000-0000-000000000000}"/>
          </ac:spMkLst>
        </pc:spChg>
      </pc:sldChg>
      <pc:sldChg chg="modSp add mod">
        <pc:chgData name="Mark D. White" userId="a49ac5f6-8a89-41a9-b884-51e385e6429b" providerId="ADAL" clId="{0E5CEFC8-7B53-42BF-8279-3FAD0030658B}" dt="2024-07-31T19:45:53.389" v="1533" actId="20577"/>
        <pc:sldMkLst>
          <pc:docMk/>
          <pc:sldMk cId="853275758" sldId="393"/>
        </pc:sldMkLst>
        <pc:spChg chg="mod">
          <ac:chgData name="Mark D. White" userId="a49ac5f6-8a89-41a9-b884-51e385e6429b" providerId="ADAL" clId="{0E5CEFC8-7B53-42BF-8279-3FAD0030658B}" dt="2024-07-31T16:10:12.510" v="826"/>
          <ac:spMkLst>
            <pc:docMk/>
            <pc:sldMk cId="853275758" sldId="393"/>
            <ac:spMk id="2" creationId="{00000000-0000-0000-0000-000000000000}"/>
          </ac:spMkLst>
        </pc:spChg>
        <pc:spChg chg="mod">
          <ac:chgData name="Mark D. White" userId="a49ac5f6-8a89-41a9-b884-51e385e6429b" providerId="ADAL" clId="{0E5CEFC8-7B53-42BF-8279-3FAD0030658B}" dt="2024-07-31T19:45:53.389" v="1533" actId="20577"/>
          <ac:spMkLst>
            <pc:docMk/>
            <pc:sldMk cId="853275758" sldId="393"/>
            <ac:spMk id="3" creationId="{00000000-0000-0000-0000-000000000000}"/>
          </ac:spMkLst>
        </pc:spChg>
      </pc:sldChg>
      <pc:sldChg chg="modSp add mod ord">
        <pc:chgData name="Mark D. White" userId="a49ac5f6-8a89-41a9-b884-51e385e6429b" providerId="ADAL" clId="{0E5CEFC8-7B53-42BF-8279-3FAD0030658B}" dt="2024-07-31T16:10:15.016" v="827"/>
        <pc:sldMkLst>
          <pc:docMk/>
          <pc:sldMk cId="4058905609" sldId="394"/>
        </pc:sldMkLst>
        <pc:spChg chg="mod">
          <ac:chgData name="Mark D. White" userId="a49ac5f6-8a89-41a9-b884-51e385e6429b" providerId="ADAL" clId="{0E5CEFC8-7B53-42BF-8279-3FAD0030658B}" dt="2024-07-31T16:10:15.016" v="827"/>
          <ac:spMkLst>
            <pc:docMk/>
            <pc:sldMk cId="4058905609" sldId="394"/>
            <ac:spMk id="2" creationId="{00000000-0000-0000-0000-000000000000}"/>
          </ac:spMkLst>
        </pc:spChg>
        <pc:spChg chg="mod">
          <ac:chgData name="Mark D. White" userId="a49ac5f6-8a89-41a9-b884-51e385e6429b" providerId="ADAL" clId="{0E5CEFC8-7B53-42BF-8279-3FAD0030658B}" dt="2024-07-31T16:09:29.095" v="800" actId="20577"/>
          <ac:spMkLst>
            <pc:docMk/>
            <pc:sldMk cId="4058905609" sldId="394"/>
            <ac:spMk id="3" creationId="{00000000-0000-0000-0000-000000000000}"/>
          </ac:spMkLst>
        </pc:spChg>
      </pc:sldChg>
      <pc:sldChg chg="modSp add mod">
        <pc:chgData name="Mark D. White" userId="a49ac5f6-8a89-41a9-b884-51e385e6429b" providerId="ADAL" clId="{0E5CEFC8-7B53-42BF-8279-3FAD0030658B}" dt="2024-07-31T19:46:19.508" v="1535" actId="20577"/>
        <pc:sldMkLst>
          <pc:docMk/>
          <pc:sldMk cId="3190933077" sldId="395"/>
        </pc:sldMkLst>
        <pc:spChg chg="mod">
          <ac:chgData name="Mark D. White" userId="a49ac5f6-8a89-41a9-b884-51e385e6429b" providerId="ADAL" clId="{0E5CEFC8-7B53-42BF-8279-3FAD0030658B}" dt="2024-07-31T16:10:17.659" v="828"/>
          <ac:spMkLst>
            <pc:docMk/>
            <pc:sldMk cId="3190933077" sldId="395"/>
            <ac:spMk id="2" creationId="{00000000-0000-0000-0000-000000000000}"/>
          </ac:spMkLst>
        </pc:spChg>
        <pc:spChg chg="mod">
          <ac:chgData name="Mark D. White" userId="a49ac5f6-8a89-41a9-b884-51e385e6429b" providerId="ADAL" clId="{0E5CEFC8-7B53-42BF-8279-3FAD0030658B}" dt="2024-07-31T19:46:19.508" v="1535" actId="20577"/>
          <ac:spMkLst>
            <pc:docMk/>
            <pc:sldMk cId="3190933077" sldId="395"/>
            <ac:spMk id="3" creationId="{00000000-0000-0000-0000-000000000000}"/>
          </ac:spMkLst>
        </pc:spChg>
      </pc:sldChg>
      <pc:sldChg chg="modSp add mod">
        <pc:chgData name="Mark D. White" userId="a49ac5f6-8a89-41a9-b884-51e385e6429b" providerId="ADAL" clId="{0E5CEFC8-7B53-42BF-8279-3FAD0030658B}" dt="2024-07-31T16:44:31.056" v="1387" actId="20577"/>
        <pc:sldMkLst>
          <pc:docMk/>
          <pc:sldMk cId="3619941414" sldId="396"/>
        </pc:sldMkLst>
        <pc:spChg chg="mod">
          <ac:chgData name="Mark D. White" userId="a49ac5f6-8a89-41a9-b884-51e385e6429b" providerId="ADAL" clId="{0E5CEFC8-7B53-42BF-8279-3FAD0030658B}" dt="2024-07-31T16:44:31.056" v="1387" actId="20577"/>
          <ac:spMkLst>
            <pc:docMk/>
            <pc:sldMk cId="3619941414" sldId="396"/>
            <ac:spMk id="3" creationId="{00000000-0000-0000-0000-000000000000}"/>
          </ac:spMkLst>
        </pc:spChg>
      </pc:sldChg>
      <pc:sldChg chg="modSp new mod">
        <pc:chgData name="Mark D. White" userId="a49ac5f6-8a89-41a9-b884-51e385e6429b" providerId="ADAL" clId="{0E5CEFC8-7B53-42BF-8279-3FAD0030658B}" dt="2024-08-02T15:03:11.850" v="1725"/>
        <pc:sldMkLst>
          <pc:docMk/>
          <pc:sldMk cId="2758963161" sldId="397"/>
        </pc:sldMkLst>
        <pc:spChg chg="mod">
          <ac:chgData name="Mark D. White" userId="a49ac5f6-8a89-41a9-b884-51e385e6429b" providerId="ADAL" clId="{0E5CEFC8-7B53-42BF-8279-3FAD0030658B}" dt="2024-08-02T15:03:11.850" v="1725"/>
          <ac:spMkLst>
            <pc:docMk/>
            <pc:sldMk cId="2758963161" sldId="397"/>
            <ac:spMk id="2" creationId="{5178E883-0D6E-FDE1-36F5-78E305F3FD5D}"/>
          </ac:spMkLst>
        </pc:spChg>
        <pc:spChg chg="mod">
          <ac:chgData name="Mark D. White" userId="a49ac5f6-8a89-41a9-b884-51e385e6429b" providerId="ADAL" clId="{0E5CEFC8-7B53-42BF-8279-3FAD0030658B}" dt="2024-08-02T15:02:00.705" v="1694" actId="13926"/>
          <ac:spMkLst>
            <pc:docMk/>
            <pc:sldMk cId="2758963161" sldId="397"/>
            <ac:spMk id="3" creationId="{773796D3-6450-7377-594A-F8D60225D7BB}"/>
          </ac:spMkLst>
        </pc:spChg>
      </pc:sldChg>
      <pc:sldChg chg="add del">
        <pc:chgData name="Mark D. White" userId="a49ac5f6-8a89-41a9-b884-51e385e6429b" providerId="ADAL" clId="{0E5CEFC8-7B53-42BF-8279-3FAD0030658B}" dt="2024-08-02T15:08:29.350" v="1797" actId="2696"/>
        <pc:sldMkLst>
          <pc:docMk/>
          <pc:sldMk cId="1496816664" sldId="398"/>
        </pc:sldMkLst>
      </pc:sldChg>
      <pc:sldChg chg="modSp new mod">
        <pc:chgData name="Mark D. White" userId="a49ac5f6-8a89-41a9-b884-51e385e6429b" providerId="ADAL" clId="{0E5CEFC8-7B53-42BF-8279-3FAD0030658B}" dt="2024-08-02T15:07:24.570" v="1786" actId="13926"/>
        <pc:sldMkLst>
          <pc:docMk/>
          <pc:sldMk cId="3879430208" sldId="399"/>
        </pc:sldMkLst>
        <pc:spChg chg="mod">
          <ac:chgData name="Mark D. White" userId="a49ac5f6-8a89-41a9-b884-51e385e6429b" providerId="ADAL" clId="{0E5CEFC8-7B53-42BF-8279-3FAD0030658B}" dt="2024-08-02T15:03:09.495" v="1724"/>
          <ac:spMkLst>
            <pc:docMk/>
            <pc:sldMk cId="3879430208" sldId="399"/>
            <ac:spMk id="2" creationId="{D5EDD72C-6DB7-7B84-6D9E-D5F6AB98363F}"/>
          </ac:spMkLst>
        </pc:spChg>
        <pc:spChg chg="mod">
          <ac:chgData name="Mark D. White" userId="a49ac5f6-8a89-41a9-b884-51e385e6429b" providerId="ADAL" clId="{0E5CEFC8-7B53-42BF-8279-3FAD0030658B}" dt="2024-08-02T15:07:24.570" v="1786" actId="13926"/>
          <ac:spMkLst>
            <pc:docMk/>
            <pc:sldMk cId="3879430208" sldId="399"/>
            <ac:spMk id="3" creationId="{2C5E7E71-F9C0-19CC-2E13-BF6C00204328}"/>
          </ac:spMkLst>
        </pc:spChg>
      </pc:sldChg>
      <pc:sldChg chg="modSp add mod">
        <pc:chgData name="Mark D. White" userId="a49ac5f6-8a89-41a9-b884-51e385e6429b" providerId="ADAL" clId="{0E5CEFC8-7B53-42BF-8279-3FAD0030658B}" dt="2024-08-02T15:06:13.360" v="1775" actId="13926"/>
        <pc:sldMkLst>
          <pc:docMk/>
          <pc:sldMk cId="2967811616" sldId="400"/>
        </pc:sldMkLst>
        <pc:spChg chg="mod">
          <ac:chgData name="Mark D. White" userId="a49ac5f6-8a89-41a9-b884-51e385e6429b" providerId="ADAL" clId="{0E5CEFC8-7B53-42BF-8279-3FAD0030658B}" dt="2024-08-02T15:06:13.360" v="1775" actId="13926"/>
          <ac:spMkLst>
            <pc:docMk/>
            <pc:sldMk cId="2967811616" sldId="400"/>
            <ac:spMk id="3" creationId="{2C5E7E71-F9C0-19CC-2E13-BF6C00204328}"/>
          </ac:spMkLst>
        </pc:spChg>
      </pc:sldChg>
      <pc:sldChg chg="new del">
        <pc:chgData name="Mark D. White" userId="a49ac5f6-8a89-41a9-b884-51e385e6429b" providerId="ADAL" clId="{0E5CEFC8-7B53-42BF-8279-3FAD0030658B}" dt="2024-08-02T15:05:53.443" v="1768" actId="2696"/>
        <pc:sldMkLst>
          <pc:docMk/>
          <pc:sldMk cId="902989757" sldId="401"/>
        </pc:sldMkLst>
      </pc:sldChg>
      <pc:sldChg chg="modSp add mod">
        <pc:chgData name="Mark D. White" userId="a49ac5f6-8a89-41a9-b884-51e385e6429b" providerId="ADAL" clId="{0E5CEFC8-7B53-42BF-8279-3FAD0030658B}" dt="2024-08-02T15:07:15.053" v="1785" actId="13926"/>
        <pc:sldMkLst>
          <pc:docMk/>
          <pc:sldMk cId="4285095158" sldId="401"/>
        </pc:sldMkLst>
        <pc:spChg chg="mod">
          <ac:chgData name="Mark D. White" userId="a49ac5f6-8a89-41a9-b884-51e385e6429b" providerId="ADAL" clId="{0E5CEFC8-7B53-42BF-8279-3FAD0030658B}" dt="2024-08-02T15:07:15.053" v="1785" actId="13926"/>
          <ac:spMkLst>
            <pc:docMk/>
            <pc:sldMk cId="4285095158" sldId="401"/>
            <ac:spMk id="3" creationId="{2C5E7E71-F9C0-19CC-2E13-BF6C00204328}"/>
          </ac:spMkLst>
        </pc:spChg>
      </pc:sldChg>
      <pc:sldChg chg="add del">
        <pc:chgData name="Mark D. White" userId="a49ac5f6-8a89-41a9-b884-51e385e6429b" providerId="ADAL" clId="{0E5CEFC8-7B53-42BF-8279-3FAD0030658B}" dt="2024-08-02T15:06:02.992" v="1769" actId="2696"/>
        <pc:sldMkLst>
          <pc:docMk/>
          <pc:sldMk cId="2666883005" sldId="402"/>
        </pc:sldMkLst>
      </pc:sldChg>
      <pc:sldChg chg="modSp add mod">
        <pc:chgData name="Mark D. White" userId="a49ac5f6-8a89-41a9-b884-51e385e6429b" providerId="ADAL" clId="{0E5CEFC8-7B53-42BF-8279-3FAD0030658B}" dt="2024-08-02T15:08:16.740" v="1796" actId="13926"/>
        <pc:sldMkLst>
          <pc:docMk/>
          <pc:sldMk cId="3610240184" sldId="402"/>
        </pc:sldMkLst>
        <pc:spChg chg="mod">
          <ac:chgData name="Mark D. White" userId="a49ac5f6-8a89-41a9-b884-51e385e6429b" providerId="ADAL" clId="{0E5CEFC8-7B53-42BF-8279-3FAD0030658B}" dt="2024-08-02T15:08:16.740" v="1796" actId="13926"/>
          <ac:spMkLst>
            <pc:docMk/>
            <pc:sldMk cId="3610240184" sldId="402"/>
            <ac:spMk id="3" creationId="{2C5E7E71-F9C0-19CC-2E13-BF6C00204328}"/>
          </ac:spMkLst>
        </pc:spChg>
      </pc:sldChg>
    </pc:docChg>
  </pc:docChgLst>
  <pc:docChgLst>
    <pc:chgData name="Mark D. White" userId="a49ac5f6-8a89-41a9-b884-51e385e6429b" providerId="ADAL" clId="{65F71250-62E6-4FFB-AC56-3F5B43A55C98}"/>
    <pc:docChg chg="undo redo custSel addSld delSld modSld">
      <pc:chgData name="Mark D. White" userId="a49ac5f6-8a89-41a9-b884-51e385e6429b" providerId="ADAL" clId="{65F71250-62E6-4FFB-AC56-3F5B43A55C98}" dt="2024-07-17T15:26:00.722" v="1993" actId="207"/>
      <pc:docMkLst>
        <pc:docMk/>
      </pc:docMkLst>
      <pc:sldChg chg="modSp new mod">
        <pc:chgData name="Mark D. White" userId="a49ac5f6-8a89-41a9-b884-51e385e6429b" providerId="ADAL" clId="{65F71250-62E6-4FFB-AC56-3F5B43A55C98}" dt="2024-07-17T15:19:26.077" v="1658" actId="20577"/>
        <pc:sldMkLst>
          <pc:docMk/>
          <pc:sldMk cId="1070114794" sldId="388"/>
        </pc:sldMkLst>
        <pc:spChg chg="mod">
          <ac:chgData name="Mark D. White" userId="a49ac5f6-8a89-41a9-b884-51e385e6429b" providerId="ADAL" clId="{65F71250-62E6-4FFB-AC56-3F5B43A55C98}" dt="2024-07-17T15:19:11.615" v="1652" actId="20577"/>
          <ac:spMkLst>
            <pc:docMk/>
            <pc:sldMk cId="1070114794" sldId="388"/>
            <ac:spMk id="2" creationId="{1B0EAD32-28D6-E7D8-40B4-2DCE0D523527}"/>
          </ac:spMkLst>
        </pc:spChg>
        <pc:spChg chg="mod">
          <ac:chgData name="Mark D. White" userId="a49ac5f6-8a89-41a9-b884-51e385e6429b" providerId="ADAL" clId="{65F71250-62E6-4FFB-AC56-3F5B43A55C98}" dt="2024-07-17T15:19:26.077" v="1658" actId="20577"/>
          <ac:spMkLst>
            <pc:docMk/>
            <pc:sldMk cId="1070114794" sldId="388"/>
            <ac:spMk id="3" creationId="{BC1AF8F1-DF96-9370-7809-241EBA760DE3}"/>
          </ac:spMkLst>
        </pc:spChg>
      </pc:sldChg>
      <pc:sldChg chg="add del">
        <pc:chgData name="Mark D. White" userId="a49ac5f6-8a89-41a9-b884-51e385e6429b" providerId="ADAL" clId="{65F71250-62E6-4FFB-AC56-3F5B43A55C98}" dt="2024-07-17T14:50:35.203" v="325" actId="2696"/>
        <pc:sldMkLst>
          <pc:docMk/>
          <pc:sldMk cId="132025958" sldId="389"/>
        </pc:sldMkLst>
      </pc:sldChg>
      <pc:sldChg chg="add del">
        <pc:chgData name="Mark D. White" userId="a49ac5f6-8a89-41a9-b884-51e385e6429b" providerId="ADAL" clId="{65F71250-62E6-4FFB-AC56-3F5B43A55C98}" dt="2024-07-17T14:46:33.299" v="108" actId="2696"/>
        <pc:sldMkLst>
          <pc:docMk/>
          <pc:sldMk cId="1550991229" sldId="389"/>
        </pc:sldMkLst>
      </pc:sldChg>
      <pc:sldChg chg="modSp add mod">
        <pc:chgData name="Mark D. White" userId="a49ac5f6-8a89-41a9-b884-51e385e6429b" providerId="ADAL" clId="{65F71250-62E6-4FFB-AC56-3F5B43A55C98}" dt="2024-07-17T15:25:50.974" v="1991" actId="207"/>
        <pc:sldMkLst>
          <pc:docMk/>
          <pc:sldMk cId="2102833796" sldId="389"/>
        </pc:sldMkLst>
        <pc:spChg chg="mod">
          <ac:chgData name="Mark D. White" userId="a49ac5f6-8a89-41a9-b884-51e385e6429b" providerId="ADAL" clId="{65F71250-62E6-4FFB-AC56-3F5B43A55C98}" dt="2024-07-17T15:20:23.160" v="1673" actId="13926"/>
          <ac:spMkLst>
            <pc:docMk/>
            <pc:sldMk cId="2102833796" sldId="389"/>
            <ac:spMk id="2" creationId="{1B0EAD32-28D6-E7D8-40B4-2DCE0D523527}"/>
          </ac:spMkLst>
        </pc:spChg>
        <pc:spChg chg="mod">
          <ac:chgData name="Mark D. White" userId="a49ac5f6-8a89-41a9-b884-51e385e6429b" providerId="ADAL" clId="{65F71250-62E6-4FFB-AC56-3F5B43A55C98}" dt="2024-07-17T15:25:50.974" v="1991" actId="207"/>
          <ac:spMkLst>
            <pc:docMk/>
            <pc:sldMk cId="2102833796" sldId="389"/>
            <ac:spMk id="3" creationId="{BC1AF8F1-DF96-9370-7809-241EBA760DE3}"/>
          </ac:spMkLst>
        </pc:spChg>
      </pc:sldChg>
      <pc:sldChg chg="modSp add mod">
        <pc:chgData name="Mark D. White" userId="a49ac5f6-8a89-41a9-b884-51e385e6429b" providerId="ADAL" clId="{65F71250-62E6-4FFB-AC56-3F5B43A55C98}" dt="2024-07-17T15:25:56.658" v="1992" actId="207"/>
        <pc:sldMkLst>
          <pc:docMk/>
          <pc:sldMk cId="1788420433" sldId="390"/>
        </pc:sldMkLst>
        <pc:spChg chg="mod">
          <ac:chgData name="Mark D. White" userId="a49ac5f6-8a89-41a9-b884-51e385e6429b" providerId="ADAL" clId="{65F71250-62E6-4FFB-AC56-3F5B43A55C98}" dt="2024-07-17T15:24:49.531" v="1913" actId="20577"/>
          <ac:spMkLst>
            <pc:docMk/>
            <pc:sldMk cId="1788420433" sldId="390"/>
            <ac:spMk id="2" creationId="{1B0EAD32-28D6-E7D8-40B4-2DCE0D523527}"/>
          </ac:spMkLst>
        </pc:spChg>
        <pc:spChg chg="mod">
          <ac:chgData name="Mark D. White" userId="a49ac5f6-8a89-41a9-b884-51e385e6429b" providerId="ADAL" clId="{65F71250-62E6-4FFB-AC56-3F5B43A55C98}" dt="2024-07-17T15:25:56.658" v="1992" actId="207"/>
          <ac:spMkLst>
            <pc:docMk/>
            <pc:sldMk cId="1788420433" sldId="390"/>
            <ac:spMk id="3" creationId="{BC1AF8F1-DF96-9370-7809-241EBA760DE3}"/>
          </ac:spMkLst>
        </pc:spChg>
      </pc:sldChg>
      <pc:sldChg chg="modSp add mod">
        <pc:chgData name="Mark D. White" userId="a49ac5f6-8a89-41a9-b884-51e385e6429b" providerId="ADAL" clId="{65F71250-62E6-4FFB-AC56-3F5B43A55C98}" dt="2024-07-17T15:26:00.722" v="1993" actId="207"/>
        <pc:sldMkLst>
          <pc:docMk/>
          <pc:sldMk cId="679064241" sldId="391"/>
        </pc:sldMkLst>
        <pc:spChg chg="mod">
          <ac:chgData name="Mark D. White" userId="a49ac5f6-8a89-41a9-b884-51e385e6429b" providerId="ADAL" clId="{65F71250-62E6-4FFB-AC56-3F5B43A55C98}" dt="2024-07-17T15:25:09.469" v="1957" actId="20577"/>
          <ac:spMkLst>
            <pc:docMk/>
            <pc:sldMk cId="679064241" sldId="391"/>
            <ac:spMk id="2" creationId="{1B0EAD32-28D6-E7D8-40B4-2DCE0D523527}"/>
          </ac:spMkLst>
        </pc:spChg>
        <pc:spChg chg="mod">
          <ac:chgData name="Mark D. White" userId="a49ac5f6-8a89-41a9-b884-51e385e6429b" providerId="ADAL" clId="{65F71250-62E6-4FFB-AC56-3F5B43A55C98}" dt="2024-07-17T15:26:00.722" v="1993" actId="207"/>
          <ac:spMkLst>
            <pc:docMk/>
            <pc:sldMk cId="679064241" sldId="391"/>
            <ac:spMk id="3" creationId="{BC1AF8F1-DF96-9370-7809-241EBA760DE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A529B845-3DE4-C44E-82C8-700AB11ED3A6}" type="datetime1">
              <a:rPr lang="en-US" smtClean="0"/>
              <a:t>8/8/2024</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796EF79-0BF4-924E-943E-33FECC0BC4E2}" type="slidenum">
              <a:rPr lang="en-US" smtClean="0"/>
              <a:t>‹#›</a:t>
            </a:fld>
            <a:endParaRPr lang="en-US"/>
          </a:p>
        </p:txBody>
      </p:sp>
    </p:spTree>
    <p:extLst>
      <p:ext uri="{BB962C8B-B14F-4D97-AF65-F5344CB8AC3E}">
        <p14:creationId xmlns:p14="http://schemas.microsoft.com/office/powerpoint/2010/main" val="30257532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38145" cy="464205"/>
          </a:xfrm>
          <a:prstGeom prst="rect">
            <a:avLst/>
          </a:prstGeom>
        </p:spPr>
        <p:txBody>
          <a:bodyPr vert="horz" lIns="88126" tIns="44064" rIns="88126" bIns="44064" rtlCol="0"/>
          <a:lstStyle>
            <a:lvl1pPr algn="l">
              <a:defRPr sz="1200"/>
            </a:lvl1pPr>
          </a:lstStyle>
          <a:p>
            <a:endParaRPr lang="en-US"/>
          </a:p>
        </p:txBody>
      </p:sp>
      <p:sp>
        <p:nvSpPr>
          <p:cNvPr id="3" name="Date Placeholder 2"/>
          <p:cNvSpPr>
            <a:spLocks noGrp="1"/>
          </p:cNvSpPr>
          <p:nvPr>
            <p:ph type="dt" idx="1"/>
          </p:nvPr>
        </p:nvSpPr>
        <p:spPr>
          <a:xfrm>
            <a:off x="3970734" y="2"/>
            <a:ext cx="3038145" cy="464205"/>
          </a:xfrm>
          <a:prstGeom prst="rect">
            <a:avLst/>
          </a:prstGeom>
        </p:spPr>
        <p:txBody>
          <a:bodyPr vert="horz" lIns="88126" tIns="44064" rIns="88126" bIns="44064" rtlCol="0"/>
          <a:lstStyle>
            <a:lvl1pPr algn="r">
              <a:defRPr sz="1200"/>
            </a:lvl1pPr>
          </a:lstStyle>
          <a:p>
            <a:fld id="{D55E2DDC-EEF2-C84C-B230-6800F23774E3}" type="datetime1">
              <a:rPr lang="en-US" smtClean="0"/>
              <a:t>8/8/2024</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88126" tIns="44064" rIns="88126" bIns="44064" rtlCol="0" anchor="ctr"/>
          <a:lstStyle/>
          <a:p>
            <a:endParaRPr lang="en-US"/>
          </a:p>
        </p:txBody>
      </p:sp>
      <p:sp>
        <p:nvSpPr>
          <p:cNvPr id="5" name="Notes Placeholder 4"/>
          <p:cNvSpPr>
            <a:spLocks noGrp="1"/>
          </p:cNvSpPr>
          <p:nvPr>
            <p:ph type="body" sz="quarter" idx="3"/>
          </p:nvPr>
        </p:nvSpPr>
        <p:spPr>
          <a:xfrm>
            <a:off x="701346" y="4416100"/>
            <a:ext cx="5607711" cy="4182457"/>
          </a:xfrm>
          <a:prstGeom prst="rect">
            <a:avLst/>
          </a:prstGeom>
        </p:spPr>
        <p:txBody>
          <a:bodyPr vert="horz" lIns="88126" tIns="44064" rIns="88126" bIns="440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30660"/>
            <a:ext cx="3038145" cy="464205"/>
          </a:xfrm>
          <a:prstGeom prst="rect">
            <a:avLst/>
          </a:prstGeom>
        </p:spPr>
        <p:txBody>
          <a:bodyPr vert="horz" lIns="88126" tIns="44064" rIns="88126" bIns="44064" rtlCol="0" anchor="b"/>
          <a:lstStyle>
            <a:lvl1pPr algn="l">
              <a:defRPr sz="1200"/>
            </a:lvl1pPr>
          </a:lstStyle>
          <a:p>
            <a:endParaRPr lang="en-US"/>
          </a:p>
        </p:txBody>
      </p:sp>
      <p:sp>
        <p:nvSpPr>
          <p:cNvPr id="7" name="Slide Number Placeholder 6"/>
          <p:cNvSpPr>
            <a:spLocks noGrp="1"/>
          </p:cNvSpPr>
          <p:nvPr>
            <p:ph type="sldNum" sz="quarter" idx="5"/>
          </p:nvPr>
        </p:nvSpPr>
        <p:spPr>
          <a:xfrm>
            <a:off x="3970734" y="8830660"/>
            <a:ext cx="3038145" cy="464205"/>
          </a:xfrm>
          <a:prstGeom prst="rect">
            <a:avLst/>
          </a:prstGeom>
        </p:spPr>
        <p:txBody>
          <a:bodyPr vert="horz" lIns="88126" tIns="44064" rIns="88126" bIns="44064" rtlCol="0" anchor="b"/>
          <a:lstStyle>
            <a:lvl1pPr algn="r">
              <a:defRPr sz="1200"/>
            </a:lvl1pPr>
          </a:lstStyle>
          <a:p>
            <a:fld id="{DE8B79F1-B7B6-4FD2-9263-BB9B47A67CD8}" type="slidenum">
              <a:rPr lang="en-US" smtClean="0"/>
              <a:t>‹#›</a:t>
            </a:fld>
            <a:endParaRPr lang="en-US"/>
          </a:p>
        </p:txBody>
      </p:sp>
    </p:spTree>
    <p:extLst>
      <p:ext uri="{BB962C8B-B14F-4D97-AF65-F5344CB8AC3E}">
        <p14:creationId xmlns:p14="http://schemas.microsoft.com/office/powerpoint/2010/main" val="1738363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79F1-B7B6-4FD2-9263-BB9B47A67CD8}" type="slidenum">
              <a:rPr lang="en-US" smtClean="0"/>
              <a:t>10</a:t>
            </a:fld>
            <a:endParaRPr lang="en-US"/>
          </a:p>
        </p:txBody>
      </p:sp>
    </p:spTree>
    <p:extLst>
      <p:ext uri="{BB962C8B-B14F-4D97-AF65-F5344CB8AC3E}">
        <p14:creationId xmlns:p14="http://schemas.microsoft.com/office/powerpoint/2010/main" val="3089167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One thing to possibly use to distinguish is if the recipient receives profit and is an exchange type transaction, probably not a subrecipient.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If exchange-type transaction (ex: something you would recognize in current services), most likely a contractor.</a:t>
            </a:r>
            <a:endParaRPr lang="en-US" sz="1800"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E8B79F1-B7B6-4FD2-9263-BB9B47A67CD8}" type="slidenum">
              <a:rPr lang="en-US" smtClean="0"/>
              <a:t>33</a:t>
            </a:fld>
            <a:endParaRPr lang="en-US"/>
          </a:p>
        </p:txBody>
      </p:sp>
    </p:spTree>
    <p:extLst>
      <p:ext uri="{BB962C8B-B14F-4D97-AF65-F5344CB8AC3E}">
        <p14:creationId xmlns:p14="http://schemas.microsoft.com/office/powerpoint/2010/main" val="126663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Program income can be used to meet a matching requirement, to expand spending authority or as a reduction in expenditure.  If the grant does not specify it must be used as a reduction in expenditure.  </a:t>
            </a:r>
          </a:p>
        </p:txBody>
      </p:sp>
      <p:sp>
        <p:nvSpPr>
          <p:cNvPr id="4" name="Slide Number Placeholder 3"/>
          <p:cNvSpPr>
            <a:spLocks noGrp="1"/>
          </p:cNvSpPr>
          <p:nvPr>
            <p:ph type="sldNum" sz="quarter" idx="5"/>
          </p:nvPr>
        </p:nvSpPr>
        <p:spPr/>
        <p:txBody>
          <a:bodyPr/>
          <a:lstStyle/>
          <a:p>
            <a:fld id="{DE8B79F1-B7B6-4FD2-9263-BB9B47A67CD8}" type="slidenum">
              <a:rPr lang="en-US" smtClean="0"/>
              <a:t>49</a:t>
            </a:fld>
            <a:endParaRPr lang="en-US"/>
          </a:p>
        </p:txBody>
      </p:sp>
    </p:spTree>
    <p:extLst>
      <p:ext uri="{BB962C8B-B14F-4D97-AF65-F5344CB8AC3E}">
        <p14:creationId xmlns:p14="http://schemas.microsoft.com/office/powerpoint/2010/main" val="566405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 income can be used to meet a matching requirement, to expand spending authority or as a reduction in expenditure.  If the grant does not specify it must be used as a reduction in expenditure.  </a:t>
            </a:r>
          </a:p>
        </p:txBody>
      </p:sp>
      <p:sp>
        <p:nvSpPr>
          <p:cNvPr id="4" name="Slide Number Placeholder 3"/>
          <p:cNvSpPr>
            <a:spLocks noGrp="1"/>
          </p:cNvSpPr>
          <p:nvPr>
            <p:ph type="sldNum" sz="quarter" idx="5"/>
          </p:nvPr>
        </p:nvSpPr>
        <p:spPr/>
        <p:txBody>
          <a:bodyPr/>
          <a:lstStyle/>
          <a:p>
            <a:fld id="{DE8B79F1-B7B6-4FD2-9263-BB9B47A67CD8}" type="slidenum">
              <a:rPr lang="en-US" smtClean="0"/>
              <a:t>50</a:t>
            </a:fld>
            <a:endParaRPr lang="en-US"/>
          </a:p>
        </p:txBody>
      </p:sp>
    </p:spTree>
    <p:extLst>
      <p:ext uri="{BB962C8B-B14F-4D97-AF65-F5344CB8AC3E}">
        <p14:creationId xmlns:p14="http://schemas.microsoft.com/office/powerpoint/2010/main" val="1314222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Program income can be used to meet a matching requirement, to expand spending authority or as a reduction in expenditure.  If the grant does not specify it must be used as a reduction in expenditure.  </a:t>
            </a:r>
            <a:endParaRPr lang="en-US" dirty="0"/>
          </a:p>
        </p:txBody>
      </p:sp>
      <p:sp>
        <p:nvSpPr>
          <p:cNvPr id="4" name="Slide Number Placeholder 3"/>
          <p:cNvSpPr>
            <a:spLocks noGrp="1"/>
          </p:cNvSpPr>
          <p:nvPr>
            <p:ph type="sldNum" sz="quarter" idx="5"/>
          </p:nvPr>
        </p:nvSpPr>
        <p:spPr/>
        <p:txBody>
          <a:bodyPr/>
          <a:lstStyle/>
          <a:p>
            <a:fld id="{DE8B79F1-B7B6-4FD2-9263-BB9B47A67CD8}" type="slidenum">
              <a:rPr lang="en-US" smtClean="0"/>
              <a:t>52</a:t>
            </a:fld>
            <a:endParaRPr lang="en-US"/>
          </a:p>
        </p:txBody>
      </p:sp>
    </p:spTree>
    <p:extLst>
      <p:ext uri="{BB962C8B-B14F-4D97-AF65-F5344CB8AC3E}">
        <p14:creationId xmlns:p14="http://schemas.microsoft.com/office/powerpoint/2010/main" val="3406279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Carrie Allen will cover more of the reconciling items</a:t>
            </a:r>
          </a:p>
        </p:txBody>
      </p:sp>
      <p:sp>
        <p:nvSpPr>
          <p:cNvPr id="4" name="Slide Number Placeholder 3"/>
          <p:cNvSpPr>
            <a:spLocks noGrp="1"/>
          </p:cNvSpPr>
          <p:nvPr>
            <p:ph type="sldNum" sz="quarter" idx="5"/>
          </p:nvPr>
        </p:nvSpPr>
        <p:spPr/>
        <p:txBody>
          <a:bodyPr/>
          <a:lstStyle/>
          <a:p>
            <a:fld id="{DE8B79F1-B7B6-4FD2-9263-BB9B47A67CD8}" type="slidenum">
              <a:rPr lang="en-US" smtClean="0"/>
              <a:t>54</a:t>
            </a:fld>
            <a:endParaRPr lang="en-US"/>
          </a:p>
        </p:txBody>
      </p:sp>
    </p:spTree>
    <p:extLst>
      <p:ext uri="{BB962C8B-B14F-4D97-AF65-F5344CB8AC3E}">
        <p14:creationId xmlns:p14="http://schemas.microsoft.com/office/powerpoint/2010/main" val="27016947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1"/>
      </p:bgRef>
    </p:bg>
    <p:spTree>
      <p:nvGrpSpPr>
        <p:cNvPr id="1" name=""/>
        <p:cNvGrpSpPr/>
        <p:nvPr/>
      </p:nvGrpSpPr>
      <p:grpSpPr>
        <a:xfrm>
          <a:off x="0" y="0"/>
          <a:ext cx="0" cy="0"/>
          <a:chOff x="0" y="0"/>
          <a:chExt cx="0" cy="0"/>
        </a:xfrm>
      </p:grpSpPr>
      <p:cxnSp>
        <p:nvCxnSpPr>
          <p:cNvPr id="8" name="Straight Connector 7"/>
          <p:cNvCxnSpPr/>
          <p:nvPr userDrawn="1"/>
        </p:nvCxnSpPr>
        <p:spPr>
          <a:xfrm>
            <a:off x="3657600" y="2343150"/>
            <a:ext cx="0" cy="592931"/>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hasCustomPrompt="1"/>
          </p:nvPr>
        </p:nvSpPr>
        <p:spPr>
          <a:xfrm>
            <a:off x="3810000" y="2686050"/>
            <a:ext cx="2133600" cy="314324"/>
          </a:xfrm>
        </p:spPr>
        <p:txBody>
          <a:bodyPr anchor="ctr">
            <a:normAutofit/>
          </a:bodyPr>
          <a:lstStyle>
            <a:lvl1pPr marL="0" indent="0">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3" name="Title 1"/>
          <p:cNvSpPr>
            <a:spLocks noGrp="1"/>
          </p:cNvSpPr>
          <p:nvPr>
            <p:ph type="title"/>
          </p:nvPr>
        </p:nvSpPr>
        <p:spPr>
          <a:xfrm>
            <a:off x="3810000" y="2286001"/>
            <a:ext cx="5181600" cy="400049"/>
          </a:xfrm>
        </p:spPr>
        <p:txBody>
          <a:bodyPr anchor="ctr">
            <a:noAutofit/>
          </a:bodyPr>
          <a:lstStyle>
            <a:lvl1pPr algn="l">
              <a:defRPr sz="2000" b="1" cap="all">
                <a:solidFill>
                  <a:schemeClr val="tx2"/>
                </a:solidFill>
              </a:defRPr>
            </a:lvl1pPr>
          </a:lstStyle>
          <a:p>
            <a:r>
              <a:rPr lang="en-US"/>
              <a:t>Click to edit Master title style</a:t>
            </a:r>
            <a:endParaRPr lang="en-JM"/>
          </a:p>
        </p:txBody>
      </p:sp>
      <p:sp>
        <p:nvSpPr>
          <p:cNvPr id="9" name="Text Placeholder 2"/>
          <p:cNvSpPr>
            <a:spLocks noGrp="1"/>
          </p:cNvSpPr>
          <p:nvPr>
            <p:ph type="body" idx="10" hasCustomPrompt="1"/>
          </p:nvPr>
        </p:nvSpPr>
        <p:spPr>
          <a:xfrm>
            <a:off x="6477000" y="4572000"/>
            <a:ext cx="2133600" cy="342900"/>
          </a:xfrm>
        </p:spPr>
        <p:txBody>
          <a:bodyPr anchor="b">
            <a:normAutofit/>
          </a:bodyPr>
          <a:lstStyle>
            <a:lvl1pPr marL="0" indent="0" algn="r">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00200" y="2266950"/>
            <a:ext cx="1753362" cy="809244"/>
          </a:xfrm>
          <a:prstGeom prst="rect">
            <a:avLst/>
          </a:prstGeom>
        </p:spPr>
      </p:pic>
    </p:spTree>
    <p:extLst>
      <p:ext uri="{BB962C8B-B14F-4D97-AF65-F5344CB8AC3E}">
        <p14:creationId xmlns:p14="http://schemas.microsoft.com/office/powerpoint/2010/main" val="281125754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4" name="Text Placeholder 2"/>
          <p:cNvSpPr>
            <a:spLocks noGrp="1"/>
          </p:cNvSpPr>
          <p:nvPr>
            <p:ph idx="1"/>
          </p:nvPr>
        </p:nvSpPr>
        <p:spPr>
          <a:xfrm>
            <a:off x="457200" y="1276354"/>
            <a:ext cx="8229600" cy="3124199"/>
          </a:xfrm>
          <a:prstGeom prst="rect">
            <a:avLst/>
          </a:prstGeom>
        </p:spPr>
        <p:txBody>
          <a:bodyPr vert="horz" lIns="91440" tIns="45720" rIns="91440" bIns="45720" rtlCol="0">
            <a:normAutofit/>
          </a:bodyPr>
          <a:lstStyle>
            <a:lvl1pPr marL="342900" indent="-342900">
              <a:buFont typeface="Arial" panose="020B0604020202020204" pitchFamily="34" charset="0"/>
              <a:buChar char="•"/>
              <a:defRPr>
                <a:solidFill>
                  <a:schemeClr val="accent5"/>
                </a:solidFill>
              </a:defRPr>
            </a:lvl1pPr>
            <a:lvl2pPr marL="742950" indent="-285750">
              <a:buFont typeface="Calibri" panose="020F0502020204030204" pitchFamily="34" charset="0"/>
              <a:buChar cha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Tree>
    <p:extLst>
      <p:ext uri="{BB962C8B-B14F-4D97-AF65-F5344CB8AC3E}">
        <p14:creationId xmlns:p14="http://schemas.microsoft.com/office/powerpoint/2010/main" val="63109903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457200" y="1257300"/>
            <a:ext cx="4038600" cy="314325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p:cNvSpPr>
            <a:spLocks noGrp="1"/>
          </p:cNvSpPr>
          <p:nvPr>
            <p:ph sz="quarter" idx="11"/>
          </p:nvPr>
        </p:nvSpPr>
        <p:spPr>
          <a:xfrm>
            <a:off x="4648200" y="1257300"/>
            <a:ext cx="4038600" cy="314325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171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cxnSp>
        <p:nvCxnSpPr>
          <p:cNvPr id="8" name="Straight Connector 7"/>
          <p:cNvCxnSpPr/>
          <p:nvPr userDrawn="1"/>
        </p:nvCxnSpPr>
        <p:spPr>
          <a:xfrm>
            <a:off x="4572000" y="2343150"/>
            <a:ext cx="0" cy="592931"/>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800600" y="2457450"/>
            <a:ext cx="3581400" cy="342900"/>
          </a:xfrm>
        </p:spPr>
        <p:txBody>
          <a:bodyPr anchor="t">
            <a:noAutofit/>
          </a:bodyPr>
          <a:lstStyle>
            <a:lvl1pPr algn="l">
              <a:defRPr sz="2400" b="1" cap="all" baseline="0">
                <a:solidFill>
                  <a:schemeClr val="tx2"/>
                </a:solidFill>
              </a:defRPr>
            </a:lvl1pPr>
          </a:lstStyle>
          <a:p>
            <a:r>
              <a:rPr lang="en-US"/>
              <a:t>THANK YOU</a:t>
            </a:r>
            <a:endParaRPr lang="en-JM"/>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4600" y="2266950"/>
            <a:ext cx="1753362" cy="809244"/>
          </a:xfrm>
          <a:prstGeom prst="rect">
            <a:avLst/>
          </a:prstGeom>
        </p:spPr>
      </p:pic>
    </p:spTree>
    <p:extLst>
      <p:ext uri="{BB962C8B-B14F-4D97-AF65-F5344CB8AC3E}">
        <p14:creationId xmlns:p14="http://schemas.microsoft.com/office/powerpoint/2010/main" val="21402512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857250"/>
          </a:xfrm>
          <a:prstGeom prst="rect">
            <a:avLst/>
          </a:prstGeom>
        </p:spPr>
        <p:txBody>
          <a:bodyPr vert="horz" lIns="91440" tIns="45720" rIns="91440" bIns="45720" rtlCol="0" anchor="ctr">
            <a:normAutofit/>
          </a:bodyPr>
          <a:lstStyle/>
          <a:p>
            <a:r>
              <a:rPr lang="en-US"/>
              <a:t>Click to edit Master title style</a:t>
            </a:r>
            <a:endParaRPr lang="en-JM"/>
          </a:p>
        </p:txBody>
      </p:sp>
      <p:sp>
        <p:nvSpPr>
          <p:cNvPr id="3" name="Text Placeholder 2"/>
          <p:cNvSpPr>
            <a:spLocks noGrp="1"/>
          </p:cNvSpPr>
          <p:nvPr>
            <p:ph type="body" idx="1"/>
          </p:nvPr>
        </p:nvSpPr>
        <p:spPr>
          <a:xfrm>
            <a:off x="457200" y="1276354"/>
            <a:ext cx="8229600" cy="31241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17" name="Slide Number Placeholder 3"/>
          <p:cNvSpPr txBox="1">
            <a:spLocks/>
          </p:cNvSpPr>
          <p:nvPr/>
        </p:nvSpPr>
        <p:spPr>
          <a:xfrm rot="16200000">
            <a:off x="8315325" y="4600575"/>
            <a:ext cx="285750" cy="4572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200" smtClean="0">
                <a:solidFill>
                  <a:schemeClr val="accent5"/>
                </a:solidFill>
              </a:rPr>
              <a:t>‹#›</a:t>
            </a:fld>
            <a:endParaRPr lang="en-US" sz="1200">
              <a:solidFill>
                <a:schemeClr val="accent5"/>
              </a:solidFill>
              <a:latin typeface="Open Sans"/>
              <a:cs typeface="Open Sans"/>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4800" y="4373245"/>
            <a:ext cx="754380" cy="754380"/>
          </a:xfrm>
          <a:prstGeom prst="rect">
            <a:avLst/>
          </a:prstGeom>
        </p:spPr>
      </p:pic>
    </p:spTree>
    <p:extLst>
      <p:ext uri="{BB962C8B-B14F-4D97-AF65-F5344CB8AC3E}">
        <p14:creationId xmlns:p14="http://schemas.microsoft.com/office/powerpoint/2010/main" val="123980148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1" r:id="rId3"/>
    <p:sldLayoutId id="2147483690" r:id="rId4"/>
  </p:sldLayoutIdLst>
  <p:hf hdr="0" ftr="0" dt="0"/>
  <p:txStyles>
    <p:titleStyle>
      <a:lvl1pPr algn="l" defTabSz="914400" rtl="0" eaLnBrk="1" latinLnBrk="0" hangingPunct="1">
        <a:spcBef>
          <a:spcPct val="0"/>
        </a:spcBef>
        <a:buNone/>
        <a:defRPr sz="3200" b="1" i="0" kern="1200">
          <a:solidFill>
            <a:schemeClr val="tx2"/>
          </a:solidFill>
          <a:latin typeface="PermianSlabSerifTypeface"/>
          <a:ea typeface="Open Sans Light" panose="020B0306030504020204" pitchFamily="34" charset="0"/>
          <a:cs typeface="PermianSlabSerifTypeface"/>
        </a:defRPr>
      </a:lvl1pPr>
    </p:titleStyle>
    <p:body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mark.d.white@tn.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tn.gov/finance/rd-doa/fa-accfin-swa.html"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cfr.gov/current/title-2/section-200.502#p-200.502(b)"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ecfr.gov/current/title-2/section-200.414"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mark.d.white@tn.gov"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whitehouse.gov/omb/office-federal-financial-management/current-compliance-supplemen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google.com/url?sa=t&amp;source=web&amp;rct=j&amp;opi=89978449&amp;url=https://www2.ed.gov/about/offices/list/ofo/docs/final-memo-to-grantees-regarding-subprogram-aln-identification.docx&amp;ved=2ahUKEwjZqovl0dGHAxXc4MkDHZtBPJAQFnoECDQQAQ&amp;usg=AOvVaw3Iob2F_LlgwQOobsaNJ4va"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www.agacgfm.org/Resources/intergov/SubrecipientvsContractor.aspx"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ecfr.gov/current/title-2/subtitle-A/chapter-II/part-200/subpart-D/subject-group-ECFR031321e29ac5bbd/section-200.331"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tn.gov/finance/rd-doa/fa-accfin-swa.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www.tn.gov/finance/rd-doa/fa-accfin-swa.html" TargetMode="External"/><Relationship Id="rId2" Type="http://schemas.openxmlformats.org/officeDocument/2006/relationships/hyperlink" Target="https://apps.irs.gov/app/eos/" TargetMode="External"/><Relationship Id="rId1" Type="http://schemas.openxmlformats.org/officeDocument/2006/relationships/slideLayout" Target="../slideLayouts/slideLayout2.xml"/><Relationship Id="rId4" Type="http://schemas.openxmlformats.org/officeDocument/2006/relationships/hyperlink" Target="https://www.tn.gov/finance/grants-information-sharing.html"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mailto:CPO.grants@tn.gov"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Text Placeholder 18"/>
          <p:cNvSpPr>
            <a:spLocks noGrp="1"/>
          </p:cNvSpPr>
          <p:nvPr>
            <p:ph type="body" idx="1"/>
          </p:nvPr>
        </p:nvSpPr>
        <p:spPr/>
        <p:txBody>
          <a:bodyPr>
            <a:normAutofit fontScale="85000" lnSpcReduction="10000"/>
          </a:bodyPr>
          <a:lstStyle/>
          <a:p>
            <a:r>
              <a:rPr lang="en-US"/>
              <a:t>SEFA and SIS Reporting </a:t>
            </a:r>
          </a:p>
        </p:txBody>
      </p:sp>
      <p:sp>
        <p:nvSpPr>
          <p:cNvPr id="20" name="Text Placeholder 19"/>
          <p:cNvSpPr>
            <a:spLocks noGrp="1"/>
          </p:cNvSpPr>
          <p:nvPr>
            <p:ph type="body" idx="4294967295"/>
          </p:nvPr>
        </p:nvSpPr>
        <p:spPr>
          <a:xfrm>
            <a:off x="6324600" y="4572000"/>
            <a:ext cx="2438404" cy="342900"/>
          </a:xfrm>
        </p:spPr>
        <p:txBody>
          <a:bodyPr>
            <a:normAutofit lnSpcReduction="10000"/>
          </a:bodyPr>
          <a:lstStyle/>
          <a:p>
            <a:pPr marL="0" indent="0" algn="r">
              <a:buNone/>
            </a:pPr>
            <a:r>
              <a:rPr lang="en-US" dirty="0">
                <a:solidFill>
                  <a:srgbClr val="514F50"/>
                </a:solidFill>
              </a:rPr>
              <a:t>2024</a:t>
            </a:r>
          </a:p>
        </p:txBody>
      </p:sp>
      <p:sp>
        <p:nvSpPr>
          <p:cNvPr id="18" name="Title 17"/>
          <p:cNvSpPr>
            <a:spLocks noGrp="1"/>
          </p:cNvSpPr>
          <p:nvPr>
            <p:ph type="title"/>
          </p:nvPr>
        </p:nvSpPr>
        <p:spPr/>
        <p:txBody>
          <a:bodyPr/>
          <a:lstStyle/>
          <a:p>
            <a:r>
              <a:rPr lang="en-US" sz="3200" dirty="0"/>
              <a:t>SEFA Training 2024</a:t>
            </a:r>
          </a:p>
        </p:txBody>
      </p:sp>
    </p:spTree>
    <p:extLst>
      <p:ext uri="{BB962C8B-B14F-4D97-AF65-F5344CB8AC3E}">
        <p14:creationId xmlns:p14="http://schemas.microsoft.com/office/powerpoint/2010/main" val="2681747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200" dirty="0"/>
            </a:br>
            <a:r>
              <a:rPr lang="en-US" sz="3600" dirty="0"/>
              <a:t>Contact Information</a:t>
            </a:r>
          </a:p>
        </p:txBody>
      </p:sp>
      <p:sp>
        <p:nvSpPr>
          <p:cNvPr id="3" name="Content Placeholder 2"/>
          <p:cNvSpPr>
            <a:spLocks noGrp="1"/>
          </p:cNvSpPr>
          <p:nvPr>
            <p:ph idx="1"/>
          </p:nvPr>
        </p:nvSpPr>
        <p:spPr/>
        <p:txBody>
          <a:bodyPr>
            <a:normAutofit/>
          </a:bodyPr>
          <a:lstStyle/>
          <a:p>
            <a:pPr marL="342900" indent="-342900" algn="l">
              <a:buFont typeface="Arial" panose="020B0604020202020204" pitchFamily="34" charset="0"/>
              <a:buChar char="•"/>
            </a:pPr>
            <a:endParaRPr lang="en-US" sz="2400" dirty="0">
              <a:latin typeface="+mn-lt"/>
            </a:endParaRPr>
          </a:p>
          <a:p>
            <a:pPr marL="342900" indent="-342900" algn="l">
              <a:buFont typeface="Arial" panose="020B0604020202020204" pitchFamily="34" charset="0"/>
              <a:buChar char="•"/>
            </a:pPr>
            <a:r>
              <a:rPr lang="en-US" sz="2400" dirty="0">
                <a:latin typeface="+mn-lt"/>
              </a:rPr>
              <a:t>Mark D. White, Funds Coordinator</a:t>
            </a:r>
          </a:p>
          <a:p>
            <a:pPr lvl="1"/>
            <a:r>
              <a:rPr lang="en-US" sz="2200" b="0" i="0" dirty="0">
                <a:latin typeface="+mn-lt"/>
              </a:rPr>
              <a:t>Phone: 615-837-5580</a:t>
            </a:r>
          </a:p>
          <a:p>
            <a:pPr lvl="1"/>
            <a:r>
              <a:rPr lang="en-US" sz="2200" dirty="0">
                <a:latin typeface="+mn-lt"/>
              </a:rPr>
              <a:t>Email: </a:t>
            </a:r>
            <a:r>
              <a:rPr lang="en-US" sz="2200" dirty="0">
                <a:latin typeface="+mn-lt"/>
                <a:hlinkClick r:id="rId2"/>
              </a:rPr>
              <a:t>mark.d.white@tn.gov</a:t>
            </a:r>
            <a:endParaRPr lang="en-US" sz="2200" b="0" i="0" dirty="0">
              <a:latin typeface="+mn-lt"/>
            </a:endParaRPr>
          </a:p>
          <a:p>
            <a:endParaRPr lang="en-US" b="0" i="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2243692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sz="3200" dirty="0"/>
              <a:t>What is the Schedule of Expenditures of Federal Awards (SEFA)?</a:t>
            </a:r>
            <a:br>
              <a:rPr lang="en-US" sz="3200" dirty="0"/>
            </a:br>
            <a:endParaRPr lang="en-US" dirty="0"/>
          </a:p>
        </p:txBody>
      </p:sp>
      <p:sp>
        <p:nvSpPr>
          <p:cNvPr id="3" name="Content Placeholder 2"/>
          <p:cNvSpPr>
            <a:spLocks noGrp="1"/>
          </p:cNvSpPr>
          <p:nvPr>
            <p:ph idx="1"/>
          </p:nvPr>
        </p:nvSpPr>
        <p:spPr/>
        <p:txBody>
          <a:bodyPr vert="horz" lIns="91440" tIns="45720" rIns="91440" bIns="45720" rtlCol="0" anchor="t">
            <a:normAutofit/>
          </a:bodyPr>
          <a:lstStyle/>
          <a:p>
            <a:r>
              <a:rPr lang="en-US" sz="2000" u="sng" dirty="0">
                <a:ea typeface="Open Sans"/>
              </a:rPr>
              <a:t>P</a:t>
            </a:r>
            <a:r>
              <a:rPr lang="en-US" sz="2000" b="0" i="0" u="sng" dirty="0">
                <a:ea typeface="Open Sans"/>
              </a:rPr>
              <a:t>lain language definition: </a:t>
            </a:r>
            <a:r>
              <a:rPr lang="en-US" sz="2000" b="0" i="0" dirty="0">
                <a:ea typeface="Open Sans"/>
              </a:rPr>
              <a:t>the SEFA is a list of all the federal money that the state spent tha</a:t>
            </a:r>
            <a:r>
              <a:rPr lang="en-US" sz="2000" dirty="0">
                <a:ea typeface="Open Sans"/>
              </a:rPr>
              <a:t>t year.</a:t>
            </a:r>
            <a:endParaRPr lang="en-US" sz="2000" b="0" i="0" dirty="0">
              <a:ea typeface="Open Sans"/>
            </a:endParaRPr>
          </a:p>
          <a:p>
            <a:pPr marL="342900" indent="-342900" algn="l">
              <a:buFont typeface="Arial" panose="020B0604020202020204" pitchFamily="34" charset="0"/>
              <a:buChar char="•"/>
            </a:pPr>
            <a:endParaRPr lang="en-US" sz="2000" b="0" i="0" dirty="0">
              <a:latin typeface="Open Sans" panose="020B0606030504020204" pitchFamily="34" charset="0"/>
              <a:ea typeface="Open Sans" panose="020B0606030504020204" pitchFamily="34" charset="0"/>
              <a:cs typeface="Open Sans" panose="020B0606030504020204" pitchFamily="34" charset="0"/>
            </a:endParaRPr>
          </a:p>
          <a:p>
            <a:r>
              <a:rPr lang="en-US" sz="2000" b="0" i="0" u="sng" dirty="0">
                <a:ea typeface="Open Sans"/>
              </a:rPr>
              <a:t>More technical definition: </a:t>
            </a:r>
            <a:r>
              <a:rPr lang="en-US" sz="2000" b="0" i="0" dirty="0">
                <a:ea typeface="Open Sans"/>
              </a:rPr>
              <a:t>The SEFA is a supplemental schedule that is included in the Single Audit Report.</a:t>
            </a:r>
            <a:r>
              <a:rPr lang="en-US" sz="2000" dirty="0">
                <a:ea typeface="Open Sans"/>
              </a:rPr>
              <a:t> </a:t>
            </a:r>
            <a:r>
              <a:rPr lang="en-US" sz="2000" i="0" dirty="0">
                <a:ea typeface="Open Sans"/>
              </a:rPr>
              <a:t> It reports the expenditure of federal awards </a:t>
            </a:r>
            <a:r>
              <a:rPr lang="en-US" sz="2000" b="0" i="0" dirty="0">
                <a:ea typeface="Open Sans"/>
              </a:rPr>
              <a:t>received directly from the federal government or through a third-party</a:t>
            </a:r>
            <a:r>
              <a:rPr lang="en-US" sz="2000" dirty="0">
                <a:ea typeface="Open Sans"/>
              </a:rPr>
              <a:t>.</a:t>
            </a:r>
            <a:endParaRPr lang="en-US" sz="2000" b="0" i="0" dirty="0">
              <a:ea typeface="Open Sans"/>
            </a:endParaRPr>
          </a:p>
          <a:p>
            <a:pPr marL="342900" indent="-342900" algn="l">
              <a:buFont typeface="Arial" panose="020B0604020202020204" pitchFamily="34" charset="0"/>
              <a:buChar char="•"/>
            </a:pPr>
            <a:endParaRPr lang="en-US" sz="1800" b="0" i="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2515559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200" dirty="0"/>
            </a:br>
            <a:r>
              <a:rPr lang="en-US" sz="3200" dirty="0"/>
              <a:t>Why do we need to prepare the SEFA?</a:t>
            </a:r>
            <a:br>
              <a:rPr lang="en-US" sz="3200" dirty="0"/>
            </a:br>
            <a:endParaRPr lang="en-US" dirty="0"/>
          </a:p>
        </p:txBody>
      </p:sp>
      <p:sp>
        <p:nvSpPr>
          <p:cNvPr id="3" name="Content Placeholder 2"/>
          <p:cNvSpPr>
            <a:spLocks noGrp="1"/>
          </p:cNvSpPr>
          <p:nvPr>
            <p:ph idx="1"/>
          </p:nvPr>
        </p:nvSpPr>
        <p:spPr/>
        <p:txBody>
          <a:bodyPr>
            <a:normAutofit/>
          </a:bodyPr>
          <a:lstStyle/>
          <a:p>
            <a:pPr marL="400050"/>
            <a:r>
              <a:rPr lang="en-US" sz="2400" dirty="0">
                <a:latin typeface="Open Sans" panose="020B0606030504020204" pitchFamily="34" charset="0"/>
                <a:ea typeface="Open Sans" panose="020B0606030504020204" pitchFamily="34" charset="0"/>
                <a:cs typeface="Open Sans" panose="020B0606030504020204" pitchFamily="34" charset="0"/>
              </a:rPr>
              <a:t>The Single Audit and SEFA are required by federal regulations</a:t>
            </a:r>
          </a:p>
          <a:p>
            <a:pPr marL="800100" lvl="1"/>
            <a:r>
              <a:rPr lang="en-US" sz="1800" dirty="0">
                <a:latin typeface="Open Sans" panose="020B0606030504020204" pitchFamily="34" charset="0"/>
                <a:ea typeface="Open Sans" panose="020B0606030504020204" pitchFamily="34" charset="0"/>
                <a:cs typeface="Open Sans" panose="020B0606030504020204" pitchFamily="34" charset="0"/>
              </a:rPr>
              <a:t>2 CFR 200.502 (a) (basis for determining federal awards expended)</a:t>
            </a:r>
          </a:p>
          <a:p>
            <a:pPr marL="800100" lvl="1"/>
            <a:r>
              <a:rPr lang="en-US" sz="1800" dirty="0">
                <a:latin typeface="Open Sans" panose="020B0606030504020204" pitchFamily="34" charset="0"/>
                <a:ea typeface="Open Sans" panose="020B0606030504020204" pitchFamily="34" charset="0"/>
                <a:cs typeface="Open Sans" panose="020B0606030504020204" pitchFamily="34" charset="0"/>
              </a:rPr>
              <a:t>2 CFR 200.510 (b) (also describes what the SEFA must include)</a:t>
            </a:r>
          </a:p>
          <a:p>
            <a:pPr marL="914400" lvl="2" indent="0" algn="l">
              <a:buNone/>
            </a:pP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400050"/>
            <a:r>
              <a:rPr lang="en-US" sz="2400" dirty="0">
                <a:latin typeface="Open Sans" panose="020B0606030504020204" pitchFamily="34" charset="0"/>
                <a:ea typeface="Open Sans" panose="020B0606030504020204" pitchFamily="34" charset="0"/>
                <a:cs typeface="Open Sans" panose="020B0606030504020204" pitchFamily="34" charset="0"/>
              </a:rPr>
              <a:t>Also see F&amp;A Policy 20.</a:t>
            </a:r>
          </a:p>
          <a:p>
            <a:pPr marL="400050"/>
            <a:endParaRPr lang="en-US" sz="2400"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105789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8E883-0D6E-FDE1-36F5-78E305F3FD5D}"/>
              </a:ext>
            </a:extLst>
          </p:cNvPr>
          <p:cNvSpPr>
            <a:spLocks noGrp="1"/>
          </p:cNvSpPr>
          <p:nvPr>
            <p:ph type="title"/>
          </p:nvPr>
        </p:nvSpPr>
        <p:spPr/>
        <p:txBody>
          <a:bodyPr>
            <a:normAutofit/>
          </a:bodyPr>
          <a:lstStyle/>
          <a:p>
            <a:r>
              <a:rPr lang="en-US" dirty="0"/>
              <a:t>Determining Federal Awards Expended</a:t>
            </a:r>
          </a:p>
        </p:txBody>
      </p:sp>
      <p:sp>
        <p:nvSpPr>
          <p:cNvPr id="3" name="Content Placeholder 2">
            <a:extLst>
              <a:ext uri="{FF2B5EF4-FFF2-40B4-BE49-F238E27FC236}">
                <a16:creationId xmlns:a16="http://schemas.microsoft.com/office/drawing/2014/main" id="{773796D3-6450-7377-594A-F8D60225D7BB}"/>
              </a:ext>
            </a:extLst>
          </p:cNvPr>
          <p:cNvSpPr>
            <a:spLocks noGrp="1"/>
          </p:cNvSpPr>
          <p:nvPr>
            <p:ph idx="1"/>
          </p:nvPr>
        </p:nvSpPr>
        <p:spPr/>
        <p:txBody>
          <a:bodyPr>
            <a:normAutofit fontScale="92500" lnSpcReduction="20000"/>
          </a:bodyPr>
          <a:lstStyle/>
          <a:p>
            <a:pPr marL="0" indent="0">
              <a:buNone/>
            </a:pPr>
            <a:r>
              <a:rPr lang="en-US" b="1" dirty="0"/>
              <a:t>CFR</a:t>
            </a:r>
            <a:r>
              <a:rPr lang="en-US" b="1" dirty="0">
                <a:effectLst/>
              </a:rPr>
              <a:t> 200.502 Basis for determining Federal awards expended.</a:t>
            </a:r>
          </a:p>
          <a:p>
            <a:pPr marL="0" indent="0">
              <a:buNone/>
            </a:pPr>
            <a:r>
              <a:rPr lang="en-US" dirty="0">
                <a:effectLst/>
              </a:rPr>
              <a:t>(a) </a:t>
            </a:r>
            <a:r>
              <a:rPr lang="en-US" b="1" i="1" dirty="0">
                <a:effectLst/>
              </a:rPr>
              <a:t>Determining Federal awards expended.</a:t>
            </a:r>
            <a:r>
              <a:rPr lang="en-US" dirty="0">
                <a:effectLst/>
              </a:rPr>
              <a:t> The determination of when a Federal award is expended must be based on </a:t>
            </a:r>
            <a:r>
              <a:rPr lang="en-US" dirty="0">
                <a:effectLst/>
                <a:highlight>
                  <a:srgbClr val="FFFF00"/>
                </a:highlight>
              </a:rPr>
              <a:t>when the activity related to the Federal award occurs</a:t>
            </a:r>
            <a:r>
              <a:rPr lang="en-US" dirty="0">
                <a:effectLst/>
              </a:rPr>
              <a:t>. Generally, the activity pertains to events that require the non-Federal entity to comply with Federal statutes, regulations, and the terms and conditions of Federal awards, such as: expenditure/expense transactions associated with awards including grants, cost-reimbursement contracts under the FAR, compacts with Indian Tribes, cooperative agreements, and direct appropriations; the disbursement of funds to subrecipients; the use of loan proceeds under loan and loan guarantee programs; the receipt of property; the receipt of surplus property; the receipt or use of program income; the distribution or use of food commodities; the disbursement of amounts entitling the non-Federal entity to an interest subsidy; and the period when insurance is in force.</a:t>
            </a:r>
          </a:p>
          <a:p>
            <a:endParaRPr lang="en-US" dirty="0"/>
          </a:p>
        </p:txBody>
      </p:sp>
    </p:spTree>
    <p:extLst>
      <p:ext uri="{BB962C8B-B14F-4D97-AF65-F5344CB8AC3E}">
        <p14:creationId xmlns:p14="http://schemas.microsoft.com/office/powerpoint/2010/main" val="2758963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SEFA Preparation Process</a:t>
            </a:r>
          </a:p>
        </p:txBody>
      </p:sp>
      <p:sp>
        <p:nvSpPr>
          <p:cNvPr id="3" name="Content Placeholder 2"/>
          <p:cNvSpPr>
            <a:spLocks noGrp="1"/>
          </p:cNvSpPr>
          <p:nvPr>
            <p:ph idx="1"/>
          </p:nvPr>
        </p:nvSpPr>
        <p:spPr>
          <a:xfrm>
            <a:off x="457200" y="1276354"/>
            <a:ext cx="8229600" cy="3124199"/>
          </a:xfrm>
        </p:spPr>
        <p:txBody>
          <a:bodyPr>
            <a:normAutofit/>
          </a:bodyPr>
          <a:lstStyle/>
          <a:p>
            <a:pPr marL="400050" indent="-285750"/>
            <a:r>
              <a:rPr lang="en-US" dirty="0"/>
              <a:t>Each state entity will submit their portion of the SEFA to the assigned Funds Coordinator, who will then compile the submissions into the statewide format for the Single Audit Report.</a:t>
            </a:r>
          </a:p>
          <a:p>
            <a:pPr lvl="1"/>
            <a:r>
              <a:rPr lang="en-US" dirty="0"/>
              <a:t>The SEFA shells (i.e. templates) are combined and summarized.</a:t>
            </a:r>
          </a:p>
          <a:p>
            <a:pPr lvl="1"/>
            <a:r>
              <a:rPr lang="en-US" dirty="0">
                <a:effectLst/>
              </a:rPr>
              <a:t>Complete and accurate reporting on the SEFA shells is critical.</a:t>
            </a:r>
            <a:br>
              <a:rPr lang="en-US" dirty="0"/>
            </a:br>
            <a:endParaRPr lang="en-US" dirty="0"/>
          </a:p>
          <a:p>
            <a:pPr marL="400050"/>
            <a:r>
              <a:rPr lang="en-US" dirty="0"/>
              <a:t>Prepare your files using the pre-formatted SEFA and SIS shells.</a:t>
            </a:r>
          </a:p>
          <a:p>
            <a:pPr marL="800100" lvl="1"/>
            <a:r>
              <a:rPr lang="en-US" dirty="0"/>
              <a:t>Available on the Job Aids page </a:t>
            </a:r>
            <a:r>
              <a:rPr lang="en-US" dirty="0">
                <a:hlinkClick r:id="rId2"/>
              </a:rPr>
              <a:t>https://www.tn.gov/finance/rd-doa/fa-accfin-swa.html</a:t>
            </a:r>
            <a:r>
              <a:rPr lang="en-US" dirty="0"/>
              <a:t> under the Grants Accounting header.</a:t>
            </a:r>
            <a:endParaRPr lang="en-US" sz="1800" dirty="0"/>
          </a:p>
          <a:p>
            <a:pPr marL="400050" indent="-285750"/>
            <a:endParaRPr lang="en-US" b="0" i="0" dirty="0">
              <a:solidFill>
                <a:srgbClr val="0000CC"/>
              </a:solidFill>
              <a:latin typeface="Open Sans" panose="020B0606030504020204" pitchFamily="34" charset="0"/>
              <a:ea typeface="Open Sans" panose="020B0606030504020204" pitchFamily="34" charset="0"/>
              <a:cs typeface="Open Sans" panose="020B0606030504020204" pitchFamily="34" charset="0"/>
            </a:endParaRPr>
          </a:p>
          <a:p>
            <a:pPr lvl="1"/>
            <a:endParaRPr lang="en-US" dirty="0"/>
          </a:p>
        </p:txBody>
      </p:sp>
    </p:spTree>
    <p:extLst>
      <p:ext uri="{BB962C8B-B14F-4D97-AF65-F5344CB8AC3E}">
        <p14:creationId xmlns:p14="http://schemas.microsoft.com/office/powerpoint/2010/main" val="1098399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C729EB4-0B45-1FEE-95E4-B800D34FA8E6}"/>
              </a:ext>
            </a:extLst>
          </p:cNvPr>
          <p:cNvPicPr>
            <a:picLocks noGrp="1" noChangeAspect="1"/>
          </p:cNvPicPr>
          <p:nvPr>
            <p:ph idx="1"/>
          </p:nvPr>
        </p:nvPicPr>
        <p:blipFill>
          <a:blip r:embed="rId2"/>
          <a:stretch>
            <a:fillRect/>
          </a:stretch>
        </p:blipFill>
        <p:spPr>
          <a:xfrm>
            <a:off x="0" y="-1"/>
            <a:ext cx="9101826" cy="5042020"/>
          </a:xfrm>
        </p:spPr>
      </p:pic>
    </p:spTree>
    <p:extLst>
      <p:ext uri="{BB962C8B-B14F-4D97-AF65-F5344CB8AC3E}">
        <p14:creationId xmlns:p14="http://schemas.microsoft.com/office/powerpoint/2010/main" val="2700356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Determining Federal Awards Expended</a:t>
            </a:r>
          </a:p>
        </p:txBody>
      </p:sp>
      <p:sp>
        <p:nvSpPr>
          <p:cNvPr id="3" name="Content Placeholder 2"/>
          <p:cNvSpPr>
            <a:spLocks noGrp="1"/>
          </p:cNvSpPr>
          <p:nvPr>
            <p:ph idx="1"/>
          </p:nvPr>
        </p:nvSpPr>
        <p:spPr>
          <a:xfrm>
            <a:off x="457200" y="1276354"/>
            <a:ext cx="8229600" cy="3124199"/>
          </a:xfrm>
        </p:spPr>
        <p:txBody>
          <a:bodyPr>
            <a:normAutofit/>
          </a:bodyPr>
          <a:lstStyle/>
          <a:p>
            <a:pPr marL="400050"/>
            <a:r>
              <a:rPr lang="en-US" dirty="0">
                <a:latin typeface="Open Sans" panose="020B0606030504020204" pitchFamily="34" charset="0"/>
                <a:ea typeface="Open Sans" panose="020B0606030504020204" pitchFamily="34" charset="0"/>
                <a:cs typeface="Open Sans" panose="020B0606030504020204" pitchFamily="34" charset="0"/>
              </a:rPr>
              <a:t>Important reminder: T</a:t>
            </a:r>
            <a:r>
              <a:rPr lang="en-US" b="0" i="0" dirty="0">
                <a:latin typeface="Open Sans" panose="020B0606030504020204" pitchFamily="34" charset="0"/>
                <a:ea typeface="Open Sans" panose="020B0606030504020204" pitchFamily="34" charset="0"/>
                <a:cs typeface="Open Sans" panose="020B0606030504020204" pitchFamily="34" charset="0"/>
              </a:rPr>
              <a:t>he SEFA should include both </a:t>
            </a:r>
            <a:r>
              <a:rPr lang="en-US" b="0" i="0" u="sng" dirty="0">
                <a:latin typeface="Open Sans" panose="020B0606030504020204" pitchFamily="34" charset="0"/>
                <a:ea typeface="Open Sans" panose="020B0606030504020204" pitchFamily="34" charset="0"/>
                <a:cs typeface="Open Sans" panose="020B0606030504020204" pitchFamily="34" charset="0"/>
              </a:rPr>
              <a:t>financial</a:t>
            </a:r>
            <a:r>
              <a:rPr lang="en-US" b="0" i="0" dirty="0">
                <a:latin typeface="Open Sans" panose="020B0606030504020204" pitchFamily="34" charset="0"/>
                <a:ea typeface="Open Sans" panose="020B0606030504020204" pitchFamily="34" charset="0"/>
                <a:cs typeface="Open Sans" panose="020B0606030504020204" pitchFamily="34" charset="0"/>
              </a:rPr>
              <a:t> and </a:t>
            </a:r>
            <a:r>
              <a:rPr lang="en-US" b="0" i="0" u="sng" dirty="0">
                <a:latin typeface="Open Sans" panose="020B0606030504020204" pitchFamily="34" charset="0"/>
                <a:ea typeface="Open Sans" panose="020B0606030504020204" pitchFamily="34" charset="0"/>
                <a:cs typeface="Open Sans" panose="020B0606030504020204" pitchFamily="34" charset="0"/>
              </a:rPr>
              <a:t>non-financial</a:t>
            </a:r>
            <a:r>
              <a:rPr lang="en-US" b="0" i="0" dirty="0">
                <a:latin typeface="Open Sans" panose="020B0606030504020204" pitchFamily="34" charset="0"/>
                <a:ea typeface="Open Sans" panose="020B0606030504020204" pitchFamily="34" charset="0"/>
                <a:cs typeface="Open Sans" panose="020B0606030504020204" pitchFamily="34" charset="0"/>
              </a:rPr>
              <a:t> assistance.  </a:t>
            </a:r>
          </a:p>
          <a:p>
            <a:pPr marL="400050"/>
            <a:r>
              <a:rPr lang="en-US" dirty="0">
                <a:latin typeface="Open Sans" panose="020B0606030504020204" pitchFamily="34" charset="0"/>
                <a:ea typeface="Open Sans" panose="020B0606030504020204" pitchFamily="34" charset="0"/>
                <a:cs typeface="Open Sans" panose="020B0606030504020204" pitchFamily="34" charset="0"/>
              </a:rPr>
              <a:t>Examples of non-financial assistance:</a:t>
            </a:r>
          </a:p>
          <a:p>
            <a:pPr marL="800100" lvl="1"/>
            <a:r>
              <a:rPr lang="en-US" b="0" i="0" dirty="0">
                <a:latin typeface="Open Sans" panose="020B0606030504020204" pitchFamily="34" charset="0"/>
                <a:ea typeface="Open Sans" panose="020B0606030504020204" pitchFamily="34" charset="0"/>
                <a:cs typeface="Open Sans" panose="020B0606030504020204" pitchFamily="34" charset="0"/>
              </a:rPr>
              <a:t>Personal Property</a:t>
            </a:r>
          </a:p>
          <a:p>
            <a:pPr marL="800100" lvl="1"/>
            <a:r>
              <a:rPr lang="en-US" b="0" i="0" dirty="0">
                <a:latin typeface="Open Sans" panose="020B0606030504020204" pitchFamily="34" charset="0"/>
                <a:ea typeface="Open Sans" panose="020B0606030504020204" pitchFamily="34" charset="0"/>
                <a:cs typeface="Open Sans" panose="020B0606030504020204" pitchFamily="34" charset="0"/>
              </a:rPr>
              <a:t>Food</a:t>
            </a:r>
          </a:p>
          <a:p>
            <a:pPr marL="800100" lvl="1"/>
            <a:r>
              <a:rPr lang="en-US" b="0" i="0" dirty="0">
                <a:latin typeface="Open Sans" panose="020B0606030504020204" pitchFamily="34" charset="0"/>
                <a:ea typeface="Open Sans" panose="020B0606030504020204" pitchFamily="34" charset="0"/>
                <a:cs typeface="Open Sans" panose="020B0606030504020204" pitchFamily="34" charset="0"/>
              </a:rPr>
              <a:t>Medical Supplies</a:t>
            </a:r>
          </a:p>
          <a:p>
            <a:pPr marL="800100" lvl="1"/>
            <a:r>
              <a:rPr lang="en-US" b="0" i="0" dirty="0">
                <a:latin typeface="Open Sans" panose="020B0606030504020204" pitchFamily="34" charset="0"/>
                <a:ea typeface="Open Sans" panose="020B0606030504020204" pitchFamily="34" charset="0"/>
                <a:cs typeface="Open Sans" panose="020B0606030504020204" pitchFamily="34" charset="0"/>
              </a:rPr>
              <a:t>Labor</a:t>
            </a:r>
          </a:p>
          <a:p>
            <a:pPr marL="1200150" lvl="2"/>
            <a:endParaRPr lang="en-US" b="0" i="0" dirty="0">
              <a:latin typeface="Open Sans" panose="020B0606030504020204" pitchFamily="34" charset="0"/>
              <a:ea typeface="Open Sans" panose="020B0606030504020204" pitchFamily="34" charset="0"/>
              <a:cs typeface="Open Sans" panose="020B0606030504020204" pitchFamily="34" charset="0"/>
            </a:endParaRPr>
          </a:p>
          <a:p>
            <a:pPr lvl="1"/>
            <a:endParaRPr lang="en-US" dirty="0"/>
          </a:p>
        </p:txBody>
      </p:sp>
    </p:spTree>
    <p:extLst>
      <p:ext uri="{BB962C8B-B14F-4D97-AF65-F5344CB8AC3E}">
        <p14:creationId xmlns:p14="http://schemas.microsoft.com/office/powerpoint/2010/main" val="495836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SEFA Requirements per </a:t>
            </a:r>
            <a:r>
              <a:rPr lang="en-US" dirty="0"/>
              <a:t>CFR 200.510</a:t>
            </a:r>
          </a:p>
        </p:txBody>
      </p:sp>
      <p:sp>
        <p:nvSpPr>
          <p:cNvPr id="3" name="Content Placeholder 2"/>
          <p:cNvSpPr>
            <a:spLocks noGrp="1"/>
          </p:cNvSpPr>
          <p:nvPr>
            <p:ph idx="1"/>
          </p:nvPr>
        </p:nvSpPr>
        <p:spPr>
          <a:xfrm>
            <a:off x="457200" y="1276350"/>
            <a:ext cx="8229600" cy="3124203"/>
          </a:xfrm>
        </p:spPr>
        <p:txBody>
          <a:bodyPr>
            <a:normAutofit/>
          </a:bodyPr>
          <a:lstStyle/>
          <a:p>
            <a:r>
              <a:rPr lang="en-US" dirty="0">
                <a:effectLst/>
              </a:rPr>
              <a:t>List individual Federal programs by Federal agency.</a:t>
            </a:r>
          </a:p>
          <a:p>
            <a:r>
              <a:rPr lang="en-US" dirty="0">
                <a:effectLst/>
              </a:rPr>
              <a:t>For Federal awards received as a </a:t>
            </a:r>
            <a:r>
              <a:rPr lang="en-US" u="sng" dirty="0">
                <a:effectLst/>
              </a:rPr>
              <a:t>subrecipient</a:t>
            </a:r>
            <a:r>
              <a:rPr lang="en-US" dirty="0">
                <a:effectLst/>
              </a:rPr>
              <a:t>, include:</a:t>
            </a:r>
          </a:p>
          <a:p>
            <a:pPr lvl="1"/>
            <a:r>
              <a:rPr lang="en-US" dirty="0">
                <a:effectLst/>
              </a:rPr>
              <a:t>the name of the pass-through entity, and </a:t>
            </a:r>
          </a:p>
          <a:p>
            <a:pPr lvl="1"/>
            <a:r>
              <a:rPr lang="en-US" dirty="0">
                <a:effectLst/>
              </a:rPr>
              <a:t>identifying number assigned by the pass-through entity. </a:t>
            </a:r>
          </a:p>
          <a:p>
            <a:r>
              <a:rPr lang="en-US" dirty="0">
                <a:effectLst/>
              </a:rPr>
              <a:t>Provide total Federal awards expended for each individual Federal program and the Assistance Listing Number (ALN)</a:t>
            </a:r>
          </a:p>
          <a:p>
            <a:pPr lvl="1"/>
            <a:r>
              <a:rPr lang="en-US" dirty="0">
                <a:effectLst/>
              </a:rPr>
              <a:t>or other identifying number when the ALN is not available. </a:t>
            </a:r>
          </a:p>
          <a:p>
            <a:pPr lvl="1"/>
            <a:endParaRPr lang="en-US" dirty="0"/>
          </a:p>
          <a:p>
            <a:pPr marL="400050" lvl="1" indent="0">
              <a:buNone/>
            </a:pPr>
            <a:r>
              <a:rPr lang="en-US" b="1" dirty="0">
                <a:solidFill>
                  <a:srgbClr val="FF0000"/>
                </a:solidFill>
              </a:rPr>
              <a:t>Note: </a:t>
            </a:r>
            <a:r>
              <a:rPr lang="en-US" dirty="0"/>
              <a:t>ALN used to be called CFDA number, and Edison queries still say CFDA.</a:t>
            </a:r>
          </a:p>
          <a:p>
            <a:pPr lvl="1"/>
            <a:endParaRPr lang="en-US" dirty="0">
              <a:effectLst/>
            </a:endParaRPr>
          </a:p>
        </p:txBody>
      </p:sp>
    </p:spTree>
    <p:extLst>
      <p:ext uri="{BB962C8B-B14F-4D97-AF65-F5344CB8AC3E}">
        <p14:creationId xmlns:p14="http://schemas.microsoft.com/office/powerpoint/2010/main" val="1197807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SEFA Requirements per </a:t>
            </a:r>
            <a:r>
              <a:rPr lang="en-US" dirty="0"/>
              <a:t>CFR 200.510</a:t>
            </a:r>
          </a:p>
        </p:txBody>
      </p:sp>
      <p:sp>
        <p:nvSpPr>
          <p:cNvPr id="3" name="Content Placeholder 2"/>
          <p:cNvSpPr>
            <a:spLocks noGrp="1"/>
          </p:cNvSpPr>
          <p:nvPr>
            <p:ph idx="1"/>
          </p:nvPr>
        </p:nvSpPr>
        <p:spPr>
          <a:xfrm>
            <a:off x="457200" y="1276350"/>
            <a:ext cx="8229600" cy="3124203"/>
          </a:xfrm>
        </p:spPr>
        <p:txBody>
          <a:bodyPr>
            <a:normAutofit lnSpcReduction="10000"/>
          </a:bodyPr>
          <a:lstStyle/>
          <a:p>
            <a:r>
              <a:rPr lang="en-US" sz="1800" dirty="0">
                <a:effectLst/>
              </a:rPr>
              <a:t>Include the total amount provided to </a:t>
            </a:r>
            <a:r>
              <a:rPr lang="en-US" sz="1800" u="sng" dirty="0">
                <a:effectLst/>
              </a:rPr>
              <a:t>subrecipients</a:t>
            </a:r>
            <a:r>
              <a:rPr lang="en-US" sz="1800" dirty="0">
                <a:effectLst/>
              </a:rPr>
              <a:t> from each Federal program. </a:t>
            </a:r>
          </a:p>
          <a:p>
            <a:r>
              <a:rPr lang="en-US" dirty="0">
                <a:effectLst/>
              </a:rPr>
              <a:t>For loan or loan guarantee programs described in </a:t>
            </a:r>
            <a:r>
              <a:rPr lang="en-US" dirty="0">
                <a:effectLst/>
                <a:hlinkClick r:id="rId3"/>
              </a:rPr>
              <a:t>§ 200.502(b)</a:t>
            </a:r>
            <a:r>
              <a:rPr lang="en-US" dirty="0">
                <a:effectLst/>
              </a:rPr>
              <a:t>, identify in the </a:t>
            </a:r>
            <a:r>
              <a:rPr lang="en-US" u="sng" dirty="0">
                <a:effectLst/>
              </a:rPr>
              <a:t>notes</a:t>
            </a:r>
            <a:r>
              <a:rPr lang="en-US" dirty="0">
                <a:effectLst/>
              </a:rPr>
              <a:t> to the schedule the balances outstanding at the end of the audit period. </a:t>
            </a:r>
          </a:p>
          <a:p>
            <a:pPr lvl="1"/>
            <a:r>
              <a:rPr lang="en-US" sz="1800" dirty="0">
                <a:effectLst/>
              </a:rPr>
              <a:t>This is in addition to including the total Federal awards expended for loan or loan guarantee programs in the schedule. </a:t>
            </a:r>
          </a:p>
          <a:p>
            <a:pPr lvl="1"/>
            <a:endParaRPr lang="en-US" sz="1800" dirty="0">
              <a:highlight>
                <a:srgbClr val="FFFF00"/>
              </a:highlight>
            </a:endParaRPr>
          </a:p>
          <a:p>
            <a:pPr marL="457200" lvl="1" indent="0">
              <a:buNone/>
            </a:pPr>
            <a:r>
              <a:rPr lang="en-US" b="1" dirty="0">
                <a:solidFill>
                  <a:srgbClr val="FF0000"/>
                </a:solidFill>
              </a:rPr>
              <a:t>Note: </a:t>
            </a:r>
            <a:r>
              <a:rPr lang="en-US" dirty="0"/>
              <a:t>Send the loan balances outstanding to me along with your other SEFA information.  We have provided a worksheet template to help you calculate the balances.</a:t>
            </a:r>
          </a:p>
          <a:p>
            <a:endParaRPr lang="en-US" sz="1800" dirty="0">
              <a:effectLst/>
            </a:endParaRPr>
          </a:p>
          <a:p>
            <a:endParaRPr lang="en-US" dirty="0">
              <a:effectLst/>
            </a:endParaRPr>
          </a:p>
          <a:p>
            <a:endParaRPr lang="en-US" sz="2200" b="0" i="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8249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3200" dirty="0"/>
            </a:br>
            <a:r>
              <a:rPr lang="en-US" sz="3600" dirty="0"/>
              <a:t>SEFA Requirements per CFR 200.510</a:t>
            </a:r>
            <a:br>
              <a:rPr lang="en-US" sz="3200" dirty="0"/>
            </a:br>
            <a:endParaRPr lang="en-US" dirty="0"/>
          </a:p>
        </p:txBody>
      </p:sp>
      <p:sp>
        <p:nvSpPr>
          <p:cNvPr id="3" name="Content Placeholder 2"/>
          <p:cNvSpPr>
            <a:spLocks noGrp="1"/>
          </p:cNvSpPr>
          <p:nvPr>
            <p:ph idx="1"/>
          </p:nvPr>
        </p:nvSpPr>
        <p:spPr>
          <a:xfrm>
            <a:off x="457200" y="1352550"/>
            <a:ext cx="8229600" cy="3048003"/>
          </a:xfrm>
        </p:spPr>
        <p:txBody>
          <a:bodyPr>
            <a:normAutofit/>
          </a:bodyPr>
          <a:lstStyle/>
          <a:p>
            <a:r>
              <a:rPr lang="en-US" dirty="0">
                <a:effectLst/>
              </a:rPr>
              <a:t>Include </a:t>
            </a:r>
            <a:r>
              <a:rPr lang="en-US" u="sng" dirty="0">
                <a:effectLst/>
              </a:rPr>
              <a:t>notes</a:t>
            </a:r>
            <a:r>
              <a:rPr lang="en-US" dirty="0">
                <a:effectLst/>
              </a:rPr>
              <a:t> that describe:</a:t>
            </a:r>
          </a:p>
          <a:p>
            <a:pPr lvl="1"/>
            <a:r>
              <a:rPr lang="en-US" sz="1800" dirty="0">
                <a:effectLst/>
              </a:rPr>
              <a:t>the significant accounting policies used in preparing the schedule, and</a:t>
            </a:r>
            <a:endParaRPr lang="en-US" sz="1800" dirty="0"/>
          </a:p>
          <a:p>
            <a:pPr lvl="1"/>
            <a:r>
              <a:rPr lang="en-US" sz="1800" dirty="0">
                <a:effectLst/>
              </a:rPr>
              <a:t>whether or not the auditee elected to use the 10% de minimis cost rate as covered in </a:t>
            </a:r>
            <a:r>
              <a:rPr lang="en-US" sz="1800" dirty="0">
                <a:effectLst/>
                <a:hlinkClick r:id="rId2"/>
              </a:rPr>
              <a:t>§ 200.414</a:t>
            </a:r>
            <a:r>
              <a:rPr lang="en-US" sz="1800" dirty="0">
                <a:effectLst/>
              </a:rPr>
              <a:t>. </a:t>
            </a:r>
          </a:p>
          <a:p>
            <a:pPr lvl="1"/>
            <a:endParaRPr lang="en-US" sz="1800" dirty="0">
              <a:highlight>
                <a:srgbClr val="FFFF00"/>
              </a:highlight>
            </a:endParaRPr>
          </a:p>
          <a:p>
            <a:pPr lvl="1"/>
            <a:endParaRPr lang="en-US" sz="1800" dirty="0">
              <a:highlight>
                <a:srgbClr val="FFFF00"/>
              </a:highlight>
            </a:endParaRPr>
          </a:p>
          <a:p>
            <a:pPr marL="400050" lvl="1" indent="0">
              <a:buNone/>
            </a:pPr>
            <a:r>
              <a:rPr lang="en-US" b="1" dirty="0">
                <a:solidFill>
                  <a:srgbClr val="FF0000"/>
                </a:solidFill>
              </a:rPr>
              <a:t>Note: </a:t>
            </a:r>
            <a:r>
              <a:rPr lang="en-US" dirty="0"/>
              <a:t>Disclose on the SEFA Shell’s header tab if you use the 10% de minimis cost rate</a:t>
            </a:r>
            <a:endParaRPr lang="en-US" dirty="0">
              <a:effectLst/>
            </a:endParaRPr>
          </a:p>
          <a:p>
            <a:endParaRPr lang="en-US" sz="2200" b="0" i="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26601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is the Supplementary Information Schedule (SIS)?</a:t>
            </a:r>
          </a:p>
        </p:txBody>
      </p:sp>
      <p:sp>
        <p:nvSpPr>
          <p:cNvPr id="3" name="Content Placeholder 2"/>
          <p:cNvSpPr>
            <a:spLocks noGrp="1"/>
          </p:cNvSpPr>
          <p:nvPr>
            <p:ph idx="1"/>
          </p:nvPr>
        </p:nvSpPr>
        <p:spPr>
          <a:xfrm>
            <a:off x="495014" y="991101"/>
            <a:ext cx="8191786" cy="3161297"/>
          </a:xfrm>
        </p:spPr>
        <p:txBody>
          <a:bodyPr>
            <a:normAutofit lnSpcReduction="10000"/>
          </a:bodyPr>
          <a:lstStyle/>
          <a:p>
            <a:pPr marL="342900" indent="-342900" algn="l">
              <a:buFont typeface="Arial" panose="020B0604020202020204" pitchFamily="34" charset="0"/>
              <a:buChar char="•"/>
            </a:pPr>
            <a:endParaRPr lang="en-US" sz="1800" b="0" i="0" dirty="0">
              <a:latin typeface="+mn-lt"/>
            </a:endParaRPr>
          </a:p>
          <a:p>
            <a:r>
              <a:rPr lang="en-US" sz="2200" b="0" i="0" dirty="0">
                <a:latin typeface="+mn-lt"/>
              </a:rPr>
              <a:t>The SIS includes only expenditures from federal assistance received through another state of TN entity.  The SIS is an internal document.  It is </a:t>
            </a:r>
            <a:r>
              <a:rPr lang="en-US" sz="2200" b="0" i="0" u="sng" dirty="0">
                <a:latin typeface="+mn-lt"/>
              </a:rPr>
              <a:t>not</a:t>
            </a:r>
            <a:r>
              <a:rPr lang="en-US" sz="2200" b="0" i="0" dirty="0">
                <a:latin typeface="+mn-lt"/>
              </a:rPr>
              <a:t> reported externally in the </a:t>
            </a:r>
            <a:r>
              <a:rPr lang="en-US" sz="2200" dirty="0">
                <a:latin typeface="+mn-lt"/>
              </a:rPr>
              <a:t>Single Audit Report.  It </a:t>
            </a:r>
            <a:r>
              <a:rPr lang="en-US" sz="2200" b="0" i="0" dirty="0">
                <a:latin typeface="+mn-lt"/>
              </a:rPr>
              <a:t>supports our preparation of the SEFA.  It:</a:t>
            </a:r>
            <a:endParaRPr lang="en-US" b="0" i="0" dirty="0">
              <a:latin typeface="+mn-lt"/>
            </a:endParaRPr>
          </a:p>
          <a:p>
            <a:pPr marL="800100" lvl="1"/>
            <a:r>
              <a:rPr lang="en-US" sz="2000" b="0" i="0" dirty="0">
                <a:latin typeface="+mn-lt"/>
              </a:rPr>
              <a:t>Helps agencies communicate pass-through grant activity to one another.</a:t>
            </a:r>
          </a:p>
          <a:p>
            <a:pPr marL="800100" lvl="1"/>
            <a:r>
              <a:rPr lang="en-US" sz="2000" b="0" i="0" dirty="0">
                <a:latin typeface="+mn-lt"/>
              </a:rPr>
              <a:t>Identifies subrecipients.</a:t>
            </a:r>
          </a:p>
          <a:p>
            <a:pPr marL="800100" lvl="1"/>
            <a:r>
              <a:rPr lang="en-US" sz="2000" b="0" i="0" dirty="0">
                <a:latin typeface="+mn-lt"/>
              </a:rPr>
              <a:t>Is used by Financial Oversight to create government-wide entries.</a:t>
            </a:r>
            <a:endParaRPr lang="en-US" sz="2000" dirty="0"/>
          </a:p>
        </p:txBody>
      </p:sp>
    </p:spTree>
    <p:extLst>
      <p:ext uri="{BB962C8B-B14F-4D97-AF65-F5344CB8AC3E}">
        <p14:creationId xmlns:p14="http://schemas.microsoft.com/office/powerpoint/2010/main" val="2240028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When do you need to prepare a SIS?</a:t>
            </a:r>
          </a:p>
        </p:txBody>
      </p:sp>
      <p:sp>
        <p:nvSpPr>
          <p:cNvPr id="3" name="Content Placeholder 2"/>
          <p:cNvSpPr>
            <a:spLocks noGrp="1"/>
          </p:cNvSpPr>
          <p:nvPr>
            <p:ph idx="1"/>
          </p:nvPr>
        </p:nvSpPr>
        <p:spPr>
          <a:xfrm>
            <a:off x="495014" y="991101"/>
            <a:ext cx="8191786" cy="3161297"/>
          </a:xfrm>
        </p:spPr>
        <p:txBody>
          <a:bodyPr vert="horz" lIns="91440" tIns="45720" rIns="91440" bIns="45720" rtlCol="0" anchor="t">
            <a:normAutofit/>
          </a:bodyPr>
          <a:lstStyle/>
          <a:p>
            <a:pPr marL="0" indent="0" algn="l">
              <a:buNone/>
            </a:pPr>
            <a:endParaRPr lang="en-US" dirty="0">
              <a:latin typeface="+mn-lt"/>
            </a:endParaRPr>
          </a:p>
          <a:p>
            <a:r>
              <a:rPr lang="en-US" sz="2200" dirty="0">
                <a:latin typeface="+mn-lt"/>
              </a:rPr>
              <a:t>Prepare a SIS when your entity receives federal assistance </a:t>
            </a:r>
            <a:r>
              <a:rPr lang="en-US" sz="2200" u="sng" dirty="0">
                <a:latin typeface="+mn-lt"/>
              </a:rPr>
              <a:t>through another TN state entity</a:t>
            </a:r>
            <a:r>
              <a:rPr lang="en-US" sz="2200" dirty="0">
                <a:latin typeface="+mn-lt"/>
              </a:rPr>
              <a:t> (pass-through activity </a:t>
            </a:r>
            <a:r>
              <a:rPr lang="en-US" sz="2200" i="1" dirty="0">
                <a:latin typeface="+mn-lt"/>
              </a:rPr>
              <a:t>within </a:t>
            </a:r>
            <a:r>
              <a:rPr lang="en-US" sz="2200" dirty="0">
                <a:latin typeface="+mn-lt"/>
              </a:rPr>
              <a:t>the State of TN).</a:t>
            </a:r>
          </a:p>
          <a:p>
            <a:pPr marL="0" indent="0">
              <a:buNone/>
            </a:pPr>
            <a:endParaRPr lang="en-US" sz="2200" dirty="0">
              <a:latin typeface="+mn-lt"/>
            </a:endParaRPr>
          </a:p>
          <a:p>
            <a:r>
              <a:rPr lang="en-US" dirty="0"/>
              <a:t>A state “entity” refers to both state agencies and component units (CUs) like TBR, universities, Vets Home, etc. </a:t>
            </a:r>
            <a:endParaRPr lang="en-US" dirty="0">
              <a:ea typeface="Open Sans"/>
            </a:endParaRPr>
          </a:p>
        </p:txBody>
      </p:sp>
    </p:spTree>
    <p:extLst>
      <p:ext uri="{BB962C8B-B14F-4D97-AF65-F5344CB8AC3E}">
        <p14:creationId xmlns:p14="http://schemas.microsoft.com/office/powerpoint/2010/main" val="4172092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07100-C4F9-36FE-994A-E8A07A6E33D4}"/>
              </a:ext>
            </a:extLst>
          </p:cNvPr>
          <p:cNvSpPr>
            <a:spLocks noGrp="1"/>
          </p:cNvSpPr>
          <p:nvPr>
            <p:ph type="title"/>
          </p:nvPr>
        </p:nvSpPr>
        <p:spPr/>
        <p:txBody>
          <a:bodyPr>
            <a:normAutofit fontScale="90000"/>
          </a:bodyPr>
          <a:lstStyle/>
          <a:p>
            <a:r>
              <a:rPr lang="en-US" dirty="0"/>
              <a:t>Example: State Entity 1 receives federal funds and passes the funds through to Entity 2</a:t>
            </a:r>
          </a:p>
        </p:txBody>
      </p:sp>
      <p:sp>
        <p:nvSpPr>
          <p:cNvPr id="7" name="TextBox 6">
            <a:extLst>
              <a:ext uri="{FF2B5EF4-FFF2-40B4-BE49-F238E27FC236}">
                <a16:creationId xmlns:a16="http://schemas.microsoft.com/office/drawing/2014/main" id="{32A46EA9-C688-862D-EDE0-6D0D0059375D}"/>
              </a:ext>
            </a:extLst>
          </p:cNvPr>
          <p:cNvSpPr txBox="1"/>
          <p:nvPr/>
        </p:nvSpPr>
        <p:spPr>
          <a:xfrm>
            <a:off x="6103741" y="1278816"/>
            <a:ext cx="2583059" cy="369332"/>
          </a:xfrm>
          <a:prstGeom prst="rect">
            <a:avLst/>
          </a:prstGeom>
          <a:solidFill>
            <a:schemeClr val="tx2">
              <a:lumMod val="20000"/>
              <a:lumOff val="80000"/>
            </a:schemeClr>
          </a:solidFill>
          <a:effectLst>
            <a:outerShdw blurRad="50800" dist="38100" dir="5400000" algn="t" rotWithShape="0">
              <a:prstClr val="black">
                <a:alpha val="40000"/>
              </a:prstClr>
            </a:outerShdw>
          </a:effectLst>
        </p:spPr>
        <p:txBody>
          <a:bodyPr wrap="square" rtlCol="0">
            <a:spAutoFit/>
          </a:bodyPr>
          <a:lstStyle/>
          <a:p>
            <a:pPr algn="ctr"/>
            <a:r>
              <a:rPr lang="en-US" b="1" dirty="0"/>
              <a:t>State of TN Entity 2</a:t>
            </a:r>
          </a:p>
        </p:txBody>
      </p:sp>
      <p:sp>
        <p:nvSpPr>
          <p:cNvPr id="8" name="TextBox 7">
            <a:extLst>
              <a:ext uri="{FF2B5EF4-FFF2-40B4-BE49-F238E27FC236}">
                <a16:creationId xmlns:a16="http://schemas.microsoft.com/office/drawing/2014/main" id="{43B74B8B-88B4-EB10-9264-EA0FE7D0D8E9}"/>
              </a:ext>
            </a:extLst>
          </p:cNvPr>
          <p:cNvSpPr txBox="1"/>
          <p:nvPr/>
        </p:nvSpPr>
        <p:spPr>
          <a:xfrm>
            <a:off x="457200" y="1278816"/>
            <a:ext cx="2583059" cy="369332"/>
          </a:xfrm>
          <a:prstGeom prst="rect">
            <a:avLst/>
          </a:prstGeom>
          <a:solidFill>
            <a:schemeClr val="tx2">
              <a:lumMod val="20000"/>
              <a:lumOff val="80000"/>
            </a:schemeClr>
          </a:solidFill>
          <a:effectLst>
            <a:outerShdw blurRad="50800" dist="38100" dir="5400000" algn="t" rotWithShape="0">
              <a:prstClr val="black">
                <a:alpha val="40000"/>
              </a:prstClr>
            </a:outerShdw>
          </a:effectLst>
        </p:spPr>
        <p:txBody>
          <a:bodyPr wrap="square" rtlCol="0">
            <a:spAutoFit/>
          </a:bodyPr>
          <a:lstStyle/>
          <a:p>
            <a:pPr algn="ctr"/>
            <a:r>
              <a:rPr lang="en-US" b="1" dirty="0"/>
              <a:t>State of TN Entity 1 </a:t>
            </a:r>
          </a:p>
        </p:txBody>
      </p:sp>
      <p:sp>
        <p:nvSpPr>
          <p:cNvPr id="9" name="Arrow: Right 8">
            <a:extLst>
              <a:ext uri="{FF2B5EF4-FFF2-40B4-BE49-F238E27FC236}">
                <a16:creationId xmlns:a16="http://schemas.microsoft.com/office/drawing/2014/main" id="{F478C4CB-4B97-A495-5825-706C51E961DA}"/>
              </a:ext>
            </a:extLst>
          </p:cNvPr>
          <p:cNvSpPr/>
          <p:nvPr/>
        </p:nvSpPr>
        <p:spPr>
          <a:xfrm>
            <a:off x="4145361" y="1367268"/>
            <a:ext cx="1056205" cy="469425"/>
          </a:xfrm>
          <a:prstGeom prst="rightArrow">
            <a:avLst/>
          </a:prstGeom>
          <a:solidFill>
            <a:srgbClr val="FF0000"/>
          </a:solidFill>
          <a:ln>
            <a:solidFill>
              <a:srgbClr val="2245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109FB8F-903C-A301-ADBA-427DA70D54B1}"/>
              </a:ext>
            </a:extLst>
          </p:cNvPr>
          <p:cNvSpPr txBox="1"/>
          <p:nvPr/>
        </p:nvSpPr>
        <p:spPr>
          <a:xfrm>
            <a:off x="3320201" y="2118111"/>
            <a:ext cx="2909455" cy="584775"/>
          </a:xfrm>
          <a:prstGeom prst="rect">
            <a:avLst/>
          </a:prstGeom>
          <a:noFill/>
        </p:spPr>
        <p:txBody>
          <a:bodyPr wrap="square" rtlCol="0">
            <a:spAutoFit/>
          </a:bodyPr>
          <a:lstStyle/>
          <a:p>
            <a:r>
              <a:rPr lang="en-US" sz="1600" i="1" dirty="0"/>
              <a:t>Entity 1 passes federal funds through to Entity 2</a:t>
            </a:r>
          </a:p>
        </p:txBody>
      </p:sp>
      <p:sp>
        <p:nvSpPr>
          <p:cNvPr id="12" name="TextBox 11">
            <a:extLst>
              <a:ext uri="{FF2B5EF4-FFF2-40B4-BE49-F238E27FC236}">
                <a16:creationId xmlns:a16="http://schemas.microsoft.com/office/drawing/2014/main" id="{354B6160-ADBA-C41B-2B83-E9823A6DBB7B}"/>
              </a:ext>
            </a:extLst>
          </p:cNvPr>
          <p:cNvSpPr txBox="1"/>
          <p:nvPr/>
        </p:nvSpPr>
        <p:spPr>
          <a:xfrm>
            <a:off x="457200" y="2118111"/>
            <a:ext cx="1528075" cy="1077218"/>
          </a:xfrm>
          <a:prstGeom prst="rect">
            <a:avLst/>
          </a:prstGeom>
          <a:noFill/>
        </p:spPr>
        <p:txBody>
          <a:bodyPr wrap="square" rtlCol="0">
            <a:spAutoFit/>
          </a:bodyPr>
          <a:lstStyle/>
          <a:p>
            <a:r>
              <a:rPr lang="en-US" sz="1600" i="1" dirty="0"/>
              <a:t>Entity 1 will report federal funds received on their </a:t>
            </a:r>
            <a:r>
              <a:rPr lang="en-US" sz="1600" b="1" i="1" dirty="0"/>
              <a:t>SEFA</a:t>
            </a:r>
          </a:p>
        </p:txBody>
      </p:sp>
      <p:sp>
        <p:nvSpPr>
          <p:cNvPr id="13" name="TextBox 12">
            <a:extLst>
              <a:ext uri="{FF2B5EF4-FFF2-40B4-BE49-F238E27FC236}">
                <a16:creationId xmlns:a16="http://schemas.microsoft.com/office/drawing/2014/main" id="{80412122-6678-FFDF-75D7-ACEB578225FA}"/>
              </a:ext>
            </a:extLst>
          </p:cNvPr>
          <p:cNvSpPr txBox="1"/>
          <p:nvPr/>
        </p:nvSpPr>
        <p:spPr>
          <a:xfrm>
            <a:off x="6717009" y="2118111"/>
            <a:ext cx="1528075" cy="2062103"/>
          </a:xfrm>
          <a:prstGeom prst="rect">
            <a:avLst/>
          </a:prstGeom>
          <a:noFill/>
        </p:spPr>
        <p:txBody>
          <a:bodyPr wrap="square" rtlCol="0">
            <a:spAutoFit/>
          </a:bodyPr>
          <a:lstStyle/>
          <a:p>
            <a:r>
              <a:rPr lang="en-US" sz="1600" i="1" dirty="0"/>
              <a:t>Entity 2 report federal funds passed through on their </a:t>
            </a:r>
            <a:r>
              <a:rPr lang="en-US" sz="1600" b="1" i="1" dirty="0"/>
              <a:t>SIS</a:t>
            </a:r>
          </a:p>
          <a:p>
            <a:endParaRPr lang="en-US" sz="1600" b="1" i="1" dirty="0"/>
          </a:p>
          <a:p>
            <a:r>
              <a:rPr lang="en-US" sz="1600" dirty="0"/>
              <a:t>(Don’t include on Entity 2’s SEFA)</a:t>
            </a:r>
          </a:p>
        </p:txBody>
      </p:sp>
    </p:spTree>
    <p:extLst>
      <p:ext uri="{BB962C8B-B14F-4D97-AF65-F5344CB8AC3E}">
        <p14:creationId xmlns:p14="http://schemas.microsoft.com/office/powerpoint/2010/main" val="1190512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lstStyle/>
          <a:p>
            <a:r>
              <a:rPr lang="en-US" dirty="0"/>
              <a:t>Important Dates</a:t>
            </a:r>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r>
              <a:rPr lang="en-US" dirty="0"/>
              <a:t>The </a:t>
            </a:r>
            <a:r>
              <a:rPr lang="en-US" b="1" dirty="0"/>
              <a:t>SIS</a:t>
            </a:r>
            <a:r>
              <a:rPr lang="en-US" dirty="0"/>
              <a:t> (Supplementary Information Schedule) should be completed by </a:t>
            </a:r>
            <a:r>
              <a:rPr lang="en-US" b="1" dirty="0"/>
              <a:t>September 9, 2024 </a:t>
            </a:r>
            <a:r>
              <a:rPr lang="en-US" dirty="0"/>
              <a:t>and shared with the grantor agency via email</a:t>
            </a:r>
          </a:p>
          <a:p>
            <a:pPr lvl="1"/>
            <a:r>
              <a:rPr lang="en-US" dirty="0"/>
              <a:t>cc the Funds Coordinator on correspondence (mark.d.white@tn.gov)</a:t>
            </a:r>
          </a:p>
          <a:p>
            <a:pPr lvl="1"/>
            <a:r>
              <a:rPr lang="en-US" dirty="0"/>
              <a:t>Grantors adjust SEFA as necessary.</a:t>
            </a:r>
          </a:p>
          <a:p>
            <a:pPr lvl="1"/>
            <a:endParaRPr lang="en-US" sz="1100" dirty="0"/>
          </a:p>
          <a:p>
            <a:r>
              <a:rPr lang="en-US" dirty="0"/>
              <a:t>The </a:t>
            </a:r>
            <a:r>
              <a:rPr lang="en-US" b="1" dirty="0"/>
              <a:t>SEFA</a:t>
            </a:r>
            <a:r>
              <a:rPr lang="en-US" dirty="0"/>
              <a:t> (</a:t>
            </a:r>
            <a:r>
              <a:rPr lang="en-US" sz="1800" dirty="0"/>
              <a:t>Schedule of Expenditures of Federal Awards) </a:t>
            </a:r>
            <a:r>
              <a:rPr lang="en-US" dirty="0"/>
              <a:t>should be completed by </a:t>
            </a:r>
            <a:r>
              <a:rPr lang="en-US" b="1" dirty="0"/>
              <a:t>September 16, 2024</a:t>
            </a:r>
            <a:r>
              <a:rPr lang="en-US" dirty="0"/>
              <a:t>.</a:t>
            </a:r>
          </a:p>
          <a:p>
            <a:pPr lvl="1"/>
            <a:r>
              <a:rPr lang="en-US" dirty="0"/>
              <a:t>Subsequent adjustment to accruals or other corrections to Federal revenues/expenditures may require restatement of SEFA.  </a:t>
            </a:r>
          </a:p>
          <a:p>
            <a:endParaRPr lang="en-US" dirty="0"/>
          </a:p>
          <a:p>
            <a:pPr lvl="1"/>
            <a:endParaRPr lang="en-US" dirty="0"/>
          </a:p>
          <a:p>
            <a:pPr lvl="1"/>
            <a:endParaRPr lang="en-US" dirty="0"/>
          </a:p>
          <a:p>
            <a:endParaRPr lang="en-US" dirty="0"/>
          </a:p>
        </p:txBody>
      </p:sp>
    </p:spTree>
    <p:extLst>
      <p:ext uri="{BB962C8B-B14F-4D97-AF65-F5344CB8AC3E}">
        <p14:creationId xmlns:p14="http://schemas.microsoft.com/office/powerpoint/2010/main" val="3182200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Submitting Files:</a:t>
            </a:r>
          </a:p>
        </p:txBody>
      </p:sp>
      <p:sp>
        <p:nvSpPr>
          <p:cNvPr id="3" name="Content Placeholder 2"/>
          <p:cNvSpPr>
            <a:spLocks noGrp="1"/>
          </p:cNvSpPr>
          <p:nvPr>
            <p:ph idx="1"/>
          </p:nvPr>
        </p:nvSpPr>
        <p:spPr>
          <a:xfrm>
            <a:off x="457200" y="1276354"/>
            <a:ext cx="8229600" cy="3124199"/>
          </a:xfrm>
        </p:spPr>
        <p:txBody>
          <a:bodyPr vert="horz" lIns="91440" tIns="45720" rIns="91440" bIns="45720" rtlCol="0" anchor="t">
            <a:normAutofit/>
          </a:bodyPr>
          <a:lstStyle/>
          <a:p>
            <a:pPr indent="-285750"/>
            <a:r>
              <a:rPr lang="en-US" sz="1900" dirty="0"/>
              <a:t>If your entity uses the Annual Closing </a:t>
            </a:r>
            <a:r>
              <a:rPr lang="en-US" sz="1900" dirty="0" err="1"/>
              <a:t>Tasklist</a:t>
            </a:r>
            <a:r>
              <a:rPr lang="en-US" sz="1900" dirty="0"/>
              <a:t> (ACT), </a:t>
            </a:r>
            <a:r>
              <a:rPr lang="en-US" dirty="0"/>
              <a:t>Attach your documents to the associated task.</a:t>
            </a:r>
          </a:p>
          <a:p>
            <a:pPr lvl="1"/>
            <a:r>
              <a:rPr lang="en-US" dirty="0">
                <a:ea typeface="Open Sans"/>
              </a:rPr>
              <a:t>Tip: You can upload multiple files on the ACT task.  Upload one file at a time and press “Apply Changes” without signing off.  Re-open the task and repeat as many times as necessary.</a:t>
            </a:r>
          </a:p>
          <a:p>
            <a:pPr marL="514350" lvl="1" indent="0">
              <a:buNone/>
            </a:pPr>
            <a:endParaRPr lang="en-US" dirty="0"/>
          </a:p>
        </p:txBody>
      </p:sp>
    </p:spTree>
    <p:extLst>
      <p:ext uri="{BB962C8B-B14F-4D97-AF65-F5344CB8AC3E}">
        <p14:creationId xmlns:p14="http://schemas.microsoft.com/office/powerpoint/2010/main" val="2186496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Submitting Files:</a:t>
            </a:r>
          </a:p>
        </p:txBody>
      </p:sp>
      <p:sp>
        <p:nvSpPr>
          <p:cNvPr id="3" name="Content Placeholder 2"/>
          <p:cNvSpPr>
            <a:spLocks noGrp="1"/>
          </p:cNvSpPr>
          <p:nvPr>
            <p:ph idx="1"/>
          </p:nvPr>
        </p:nvSpPr>
        <p:spPr>
          <a:xfrm>
            <a:off x="457200" y="1276354"/>
            <a:ext cx="8229600" cy="3124199"/>
          </a:xfrm>
        </p:spPr>
        <p:txBody>
          <a:bodyPr vert="horz" lIns="91440" tIns="45720" rIns="91440" bIns="45720" rtlCol="0" anchor="t">
            <a:normAutofit/>
          </a:bodyPr>
          <a:lstStyle/>
          <a:p>
            <a:pPr marL="400050"/>
            <a:r>
              <a:rPr lang="en-US" sz="2000" dirty="0"/>
              <a:t>If your entity does not use the ACT (like colleges and universities), submit documents via email to the Funds Coordinator (</a:t>
            </a:r>
            <a:r>
              <a:rPr lang="en-US" sz="2000" dirty="0">
                <a:hlinkClick r:id="rId2"/>
              </a:rPr>
              <a:t>mark.d.white@tn.gov</a:t>
            </a:r>
            <a:r>
              <a:rPr lang="en-US" sz="2000" dirty="0"/>
              <a:t>)</a:t>
            </a:r>
            <a:endParaRPr lang="en-US" sz="2000" dirty="0">
              <a:ea typeface="Open Sans"/>
            </a:endParaRPr>
          </a:p>
        </p:txBody>
      </p:sp>
    </p:spTree>
    <p:extLst>
      <p:ext uri="{BB962C8B-B14F-4D97-AF65-F5344CB8AC3E}">
        <p14:creationId xmlns:p14="http://schemas.microsoft.com/office/powerpoint/2010/main" val="366198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Compliance Supplement</a:t>
            </a:r>
          </a:p>
        </p:txBody>
      </p:sp>
      <p:sp>
        <p:nvSpPr>
          <p:cNvPr id="3" name="Content Placeholder 2"/>
          <p:cNvSpPr>
            <a:spLocks noGrp="1"/>
          </p:cNvSpPr>
          <p:nvPr>
            <p:ph idx="1"/>
          </p:nvPr>
        </p:nvSpPr>
        <p:spPr>
          <a:xfrm>
            <a:off x="457199" y="1276354"/>
            <a:ext cx="5181601" cy="3124199"/>
          </a:xfrm>
        </p:spPr>
        <p:txBody>
          <a:bodyPr/>
          <a:lstStyle/>
          <a:p>
            <a:r>
              <a:rPr lang="en-US" dirty="0"/>
              <a:t>The Compliance Supplement is an appendix of 2 CFR part 200 and is updated annually on the Whitehouse.gov website. </a:t>
            </a:r>
          </a:p>
          <a:p>
            <a:pPr lvl="1"/>
            <a:endParaRPr lang="en-US" dirty="0"/>
          </a:p>
          <a:p>
            <a:r>
              <a:rPr lang="en-US" dirty="0"/>
              <a:t>It governs SEFA requirements.</a:t>
            </a:r>
          </a:p>
          <a:p>
            <a:pPr lvl="1"/>
            <a:endParaRPr lang="en-US" dirty="0"/>
          </a:p>
          <a:p>
            <a:r>
              <a:rPr lang="en-US" dirty="0"/>
              <a:t>Website link: </a:t>
            </a:r>
            <a:r>
              <a:rPr lang="en-US" dirty="0">
                <a:hlinkClick r:id="rId2"/>
              </a:rPr>
              <a:t>https://www.whitehouse.gov/omb/office-federal-financial-management/current-compliance-supplement/</a:t>
            </a:r>
            <a:r>
              <a:rPr lang="en-US" dirty="0"/>
              <a:t> </a:t>
            </a:r>
          </a:p>
          <a:p>
            <a:endParaRPr lang="en-US" dirty="0"/>
          </a:p>
          <a:p>
            <a:endParaRPr lang="en-US" dirty="0"/>
          </a:p>
        </p:txBody>
      </p:sp>
      <p:sp>
        <p:nvSpPr>
          <p:cNvPr id="8" name="Text Placeholder 2"/>
          <p:cNvSpPr txBox="1">
            <a:spLocks/>
          </p:cNvSpPr>
          <p:nvPr/>
        </p:nvSpPr>
        <p:spPr>
          <a:xfrm>
            <a:off x="457200" y="1276354"/>
            <a:ext cx="8229600" cy="31241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a:p>
        </p:txBody>
      </p:sp>
      <p:pic>
        <p:nvPicPr>
          <p:cNvPr id="6" name="Picture 5">
            <a:extLst>
              <a:ext uri="{FF2B5EF4-FFF2-40B4-BE49-F238E27FC236}">
                <a16:creationId xmlns:a16="http://schemas.microsoft.com/office/drawing/2014/main" id="{33157115-C45B-B45F-FEB7-00C33D26816A}"/>
              </a:ext>
            </a:extLst>
          </p:cNvPr>
          <p:cNvPicPr>
            <a:picLocks noChangeAspect="1"/>
          </p:cNvPicPr>
          <p:nvPr/>
        </p:nvPicPr>
        <p:blipFill rotWithShape="1">
          <a:blip r:embed="rId3"/>
          <a:srcRect b="14923"/>
          <a:stretch/>
        </p:blipFill>
        <p:spPr>
          <a:xfrm>
            <a:off x="5943600" y="1261853"/>
            <a:ext cx="2673775" cy="2366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830031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is New for 2024?</a:t>
            </a:r>
            <a:endParaRPr lang="en-US" dirty="0"/>
          </a:p>
        </p:txBody>
      </p:sp>
      <p:sp>
        <p:nvSpPr>
          <p:cNvPr id="3" name="Content Placeholder 2"/>
          <p:cNvSpPr>
            <a:spLocks noGrp="1"/>
          </p:cNvSpPr>
          <p:nvPr>
            <p:ph idx="1"/>
          </p:nvPr>
        </p:nvSpPr>
        <p:spPr/>
        <p:txBody>
          <a:bodyPr>
            <a:normAutofit/>
          </a:bodyPr>
          <a:lstStyle/>
          <a:p>
            <a:r>
              <a:rPr lang="en-US" sz="2200" dirty="0"/>
              <a:t>Refer to Appendix V of the Compliance Supplement for changes for the current year.</a:t>
            </a:r>
          </a:p>
          <a:p>
            <a:pPr lvl="1"/>
            <a:r>
              <a:rPr lang="en-US" sz="2000" b="1" dirty="0"/>
              <a:t>Part 1 – Background, Purpose, and Applicability: </a:t>
            </a:r>
            <a:r>
              <a:rPr lang="en-US" sz="2000" dirty="0"/>
              <a:t>“Updated for the effective date of Supplement, streamlined language in the Background and Purpose sections and included information regarding 2 CFR 200 update. Updated sections within the Overview of the Supplement, including Part 2, Part 4, Appendix IV Higher-Risk Designation and information on the FAC within the Other Audit Advisories section.”</a:t>
            </a:r>
          </a:p>
        </p:txBody>
      </p:sp>
    </p:spTree>
    <p:extLst>
      <p:ext uri="{BB962C8B-B14F-4D97-AF65-F5344CB8AC3E}">
        <p14:creationId xmlns:p14="http://schemas.microsoft.com/office/powerpoint/2010/main" val="30078122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is New for 2024?</a:t>
            </a:r>
            <a:endParaRPr lang="en-US" dirty="0"/>
          </a:p>
        </p:txBody>
      </p:sp>
      <p:sp>
        <p:nvSpPr>
          <p:cNvPr id="3" name="Content Placeholder 2"/>
          <p:cNvSpPr>
            <a:spLocks noGrp="1"/>
          </p:cNvSpPr>
          <p:nvPr>
            <p:ph idx="1"/>
          </p:nvPr>
        </p:nvSpPr>
        <p:spPr/>
        <p:txBody>
          <a:bodyPr>
            <a:normAutofit/>
          </a:bodyPr>
          <a:lstStyle/>
          <a:p>
            <a:r>
              <a:rPr lang="en-US" sz="2200" dirty="0"/>
              <a:t>Refer to Appendix V of the Compliance Supplement for changes for the current year.</a:t>
            </a:r>
          </a:p>
          <a:p>
            <a:pPr lvl="1"/>
            <a:r>
              <a:rPr lang="en-US" sz="2000" b="1" dirty="0"/>
              <a:t>Part 2 – Matrix of Compliance Requirements: </a:t>
            </a:r>
            <a:r>
              <a:rPr lang="en-US" sz="2000" dirty="0"/>
              <a:t>“Matrix of Compliance changes and corrections were made for 2024. Changes are shown in yellow highlights.”</a:t>
            </a:r>
          </a:p>
          <a:p>
            <a:endParaRPr lang="en-US" sz="2200" dirty="0"/>
          </a:p>
        </p:txBody>
      </p:sp>
    </p:spTree>
    <p:extLst>
      <p:ext uri="{BB962C8B-B14F-4D97-AF65-F5344CB8AC3E}">
        <p14:creationId xmlns:p14="http://schemas.microsoft.com/office/powerpoint/2010/main" val="27253252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is New for 2024?</a:t>
            </a:r>
            <a:endParaRPr lang="en-US" dirty="0"/>
          </a:p>
        </p:txBody>
      </p:sp>
      <p:sp>
        <p:nvSpPr>
          <p:cNvPr id="3" name="Content Placeholder 2"/>
          <p:cNvSpPr>
            <a:spLocks noGrp="1"/>
          </p:cNvSpPr>
          <p:nvPr>
            <p:ph idx="1"/>
          </p:nvPr>
        </p:nvSpPr>
        <p:spPr/>
        <p:txBody>
          <a:bodyPr>
            <a:normAutofit fontScale="92500" lnSpcReduction="10000"/>
          </a:bodyPr>
          <a:lstStyle/>
          <a:p>
            <a:r>
              <a:rPr lang="en-US" sz="2200" dirty="0"/>
              <a:t>Refer to Appendix V of the Compliance Supplement for changes for the current year.</a:t>
            </a:r>
          </a:p>
          <a:p>
            <a:pPr lvl="1"/>
            <a:r>
              <a:rPr lang="en-US" sz="2000" b="1" dirty="0"/>
              <a:t>Part 3 – Compliance Requirements: </a:t>
            </a:r>
          </a:p>
          <a:p>
            <a:pPr marL="457200" lvl="1" indent="0">
              <a:buNone/>
            </a:pPr>
            <a:r>
              <a:rPr lang="en-US" sz="2000" dirty="0"/>
              <a:t>• Updated Introduction for the effective date of the Supplement, Use of Terminology in Part 3, and Improper Payments information. also included information on the 2 CFR 200 Guidance update.</a:t>
            </a:r>
          </a:p>
          <a:p>
            <a:pPr marL="457200" lvl="1" indent="0">
              <a:buNone/>
            </a:pPr>
            <a:r>
              <a:rPr lang="en-US" sz="2000" dirty="0"/>
              <a:t>• Clarified language in B. Allowable Costs/Cost Principles, included Pre-award costs information and included indicator for Taxes within the Selected Items of Cost-Exhibit 1, updated citation references, and updated the Truth in Negotiations Act threshold information.</a:t>
            </a:r>
          </a:p>
        </p:txBody>
      </p:sp>
    </p:spTree>
    <p:extLst>
      <p:ext uri="{BB962C8B-B14F-4D97-AF65-F5344CB8AC3E}">
        <p14:creationId xmlns:p14="http://schemas.microsoft.com/office/powerpoint/2010/main" val="3165255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is New for 2024?</a:t>
            </a:r>
            <a:endParaRPr lang="en-US" dirty="0"/>
          </a:p>
        </p:txBody>
      </p:sp>
      <p:sp>
        <p:nvSpPr>
          <p:cNvPr id="3" name="Content Placeholder 2"/>
          <p:cNvSpPr>
            <a:spLocks noGrp="1"/>
          </p:cNvSpPr>
          <p:nvPr>
            <p:ph idx="1"/>
          </p:nvPr>
        </p:nvSpPr>
        <p:spPr/>
        <p:txBody>
          <a:bodyPr>
            <a:normAutofit fontScale="92500" lnSpcReduction="10000"/>
          </a:bodyPr>
          <a:lstStyle/>
          <a:p>
            <a:r>
              <a:rPr lang="en-US" sz="2200" dirty="0"/>
              <a:t>Refer to Appendix V of the Compliance Supplement for changes for the current year.</a:t>
            </a:r>
          </a:p>
          <a:p>
            <a:pPr lvl="1"/>
            <a:r>
              <a:rPr lang="en-US" sz="2000" b="1" dirty="0"/>
              <a:t>Part 3 – Compliance Requirements: </a:t>
            </a:r>
          </a:p>
          <a:p>
            <a:pPr marL="457200" lvl="1" indent="0">
              <a:buNone/>
            </a:pPr>
            <a:r>
              <a:rPr lang="en-US" sz="2000" dirty="0"/>
              <a:t>• Updated citation references in C. Cash Management</a:t>
            </a:r>
          </a:p>
          <a:p>
            <a:pPr marL="457200" lvl="1" indent="0">
              <a:buNone/>
            </a:pPr>
            <a:r>
              <a:rPr lang="en-US" sz="2000" dirty="0"/>
              <a:t>• Added clarification to the F. Equipment and Real Property Management testing for disposition of real property.</a:t>
            </a:r>
          </a:p>
          <a:p>
            <a:pPr marL="457200" lvl="1" indent="0">
              <a:buNone/>
            </a:pPr>
            <a:r>
              <a:rPr lang="en-US" sz="2000" dirty="0"/>
              <a:t>• Updated citation references, clarified BABA requirement, and included an additional procedure within I. Procurement and Suspension and Debarment. </a:t>
            </a:r>
          </a:p>
          <a:p>
            <a:pPr marL="457200" lvl="1" indent="0">
              <a:buNone/>
            </a:pPr>
            <a:r>
              <a:rPr lang="en-US" sz="2000" dirty="0"/>
              <a:t>• Updated citation references within M. Subrecipient Monitoring.</a:t>
            </a:r>
            <a:endParaRPr lang="en-US" dirty="0"/>
          </a:p>
        </p:txBody>
      </p:sp>
    </p:spTree>
    <p:extLst>
      <p:ext uri="{BB962C8B-B14F-4D97-AF65-F5344CB8AC3E}">
        <p14:creationId xmlns:p14="http://schemas.microsoft.com/office/powerpoint/2010/main" val="2099002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is New for 2024?</a:t>
            </a:r>
            <a:endParaRPr lang="en-US" dirty="0"/>
          </a:p>
        </p:txBody>
      </p:sp>
      <p:sp>
        <p:nvSpPr>
          <p:cNvPr id="3" name="Content Placeholder 2"/>
          <p:cNvSpPr>
            <a:spLocks noGrp="1"/>
          </p:cNvSpPr>
          <p:nvPr>
            <p:ph idx="1"/>
          </p:nvPr>
        </p:nvSpPr>
        <p:spPr/>
        <p:txBody>
          <a:bodyPr>
            <a:normAutofit/>
          </a:bodyPr>
          <a:lstStyle/>
          <a:p>
            <a:r>
              <a:rPr lang="en-US" sz="2200" dirty="0"/>
              <a:t>Refer to Appendix V of the Compliance Supplement for changes for the current year.</a:t>
            </a:r>
          </a:p>
          <a:p>
            <a:pPr lvl="1"/>
            <a:r>
              <a:rPr lang="en-US" sz="2000" b="1" dirty="0"/>
              <a:t>Part 4 – Agency Program Requirements: </a:t>
            </a:r>
            <a:r>
              <a:rPr lang="en-US" sz="2000" dirty="0"/>
              <a:t>changes to multiple programs and clusters (too many to list on the slide).</a:t>
            </a:r>
          </a:p>
        </p:txBody>
      </p:sp>
    </p:spTree>
    <p:extLst>
      <p:ext uri="{BB962C8B-B14F-4D97-AF65-F5344CB8AC3E}">
        <p14:creationId xmlns:p14="http://schemas.microsoft.com/office/powerpoint/2010/main" val="1190553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What is New for 2024?</a:t>
            </a:r>
            <a:endParaRPr lang="en-US" dirty="0"/>
          </a:p>
        </p:txBody>
      </p:sp>
      <p:sp>
        <p:nvSpPr>
          <p:cNvPr id="3" name="Content Placeholder 2"/>
          <p:cNvSpPr>
            <a:spLocks noGrp="1"/>
          </p:cNvSpPr>
          <p:nvPr>
            <p:ph idx="1"/>
          </p:nvPr>
        </p:nvSpPr>
        <p:spPr/>
        <p:txBody>
          <a:bodyPr>
            <a:normAutofit fontScale="92500" lnSpcReduction="20000"/>
          </a:bodyPr>
          <a:lstStyle/>
          <a:p>
            <a:r>
              <a:rPr lang="en-US" sz="2200" dirty="0"/>
              <a:t>Refer to Appendix V of the Compliance Supplement for changes for the current year.</a:t>
            </a:r>
          </a:p>
          <a:p>
            <a:pPr lvl="1"/>
            <a:r>
              <a:rPr lang="en-US" sz="2000" b="1" dirty="0"/>
              <a:t>Part 5 – Clusters of Programs: </a:t>
            </a:r>
          </a:p>
          <a:p>
            <a:pPr marL="457200" lvl="1" indent="0">
              <a:buNone/>
            </a:pPr>
            <a:r>
              <a:rPr lang="en-US" sz="2000" dirty="0"/>
              <a:t>• Part 5.2 – Removed a FAQ reference.</a:t>
            </a:r>
          </a:p>
          <a:p>
            <a:pPr marL="457200" lvl="1" indent="0">
              <a:buNone/>
            </a:pPr>
            <a:r>
              <a:rPr lang="en-US" sz="2000" dirty="0"/>
              <a:t>• Part 5.3 – Updated for the effective date of Supplement.</a:t>
            </a:r>
          </a:p>
          <a:p>
            <a:pPr marL="457200" lvl="1" indent="0">
              <a:buNone/>
            </a:pPr>
            <a:r>
              <a:rPr lang="en-US" sz="2000" dirty="0"/>
              <a:t>• Part 5.4 – Removed the Community Facilities Loans and Grants Cluster, the Clean Water State Revolving Fund Cluster, the Drinking Water State Revolving Fund, and the Hurricane Sandy Relief Cluster. Removed program 14.182 from Section 8 Project-Based Cluster, and program 20.611 from the Highway Safety Cluster. Added the Tribal Self-Governance and Determination Cluster.</a:t>
            </a:r>
            <a:endParaRPr lang="en-US" sz="1800" dirty="0"/>
          </a:p>
        </p:txBody>
      </p:sp>
    </p:spTree>
    <p:extLst>
      <p:ext uri="{BB962C8B-B14F-4D97-AF65-F5344CB8AC3E}">
        <p14:creationId xmlns:p14="http://schemas.microsoft.com/office/powerpoint/2010/main" val="29333270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Changes to templates: subprogram alpha</a:t>
            </a:r>
            <a:endParaRPr lang="en-US" dirty="0"/>
          </a:p>
        </p:txBody>
      </p:sp>
      <p:sp>
        <p:nvSpPr>
          <p:cNvPr id="3" name="Content Placeholder 2"/>
          <p:cNvSpPr>
            <a:spLocks noGrp="1"/>
          </p:cNvSpPr>
          <p:nvPr>
            <p:ph idx="1"/>
          </p:nvPr>
        </p:nvSpPr>
        <p:spPr/>
        <p:txBody>
          <a:bodyPr>
            <a:normAutofit/>
          </a:bodyPr>
          <a:lstStyle/>
          <a:p>
            <a:r>
              <a:rPr lang="en-US" sz="2200" dirty="0"/>
              <a:t>The SIS and SEFA shells now have a column to insert the grant’s subprogram alpha-numeric character (if applicable).  </a:t>
            </a:r>
          </a:p>
          <a:p>
            <a:pPr lvl="1"/>
            <a:r>
              <a:rPr lang="en-US" sz="2000" dirty="0"/>
              <a:t>This is required for 84.425 EDUCATION STABILIZATION FUND (ESF) and other Department of Education funds.</a:t>
            </a:r>
          </a:p>
          <a:p>
            <a:pPr lvl="2"/>
            <a:r>
              <a:rPr lang="en-US" sz="1800" dirty="0"/>
              <a:t>For example, 84.425</a:t>
            </a:r>
            <a:r>
              <a:rPr lang="en-US" sz="1800" b="1" dirty="0"/>
              <a:t>E</a:t>
            </a:r>
            <a:r>
              <a:rPr lang="en-US" sz="1800" dirty="0"/>
              <a:t>, where “E” is the subprogram alpha.</a:t>
            </a:r>
          </a:p>
          <a:p>
            <a:pPr marL="0" indent="0">
              <a:buNone/>
            </a:pPr>
            <a:endParaRPr lang="en-US" sz="2200" dirty="0"/>
          </a:p>
        </p:txBody>
      </p:sp>
    </p:spTree>
    <p:extLst>
      <p:ext uri="{BB962C8B-B14F-4D97-AF65-F5344CB8AC3E}">
        <p14:creationId xmlns:p14="http://schemas.microsoft.com/office/powerpoint/2010/main" val="21380811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Changes to templates: subprogram alpha</a:t>
            </a:r>
            <a:endParaRPr lang="en-US" dirty="0"/>
          </a:p>
        </p:txBody>
      </p:sp>
      <p:sp>
        <p:nvSpPr>
          <p:cNvPr id="3" name="Content Placeholder 2"/>
          <p:cNvSpPr>
            <a:spLocks noGrp="1"/>
          </p:cNvSpPr>
          <p:nvPr>
            <p:ph idx="1"/>
          </p:nvPr>
        </p:nvSpPr>
        <p:spPr/>
        <p:txBody>
          <a:bodyPr>
            <a:normAutofit fontScale="92500" lnSpcReduction="10000"/>
          </a:bodyPr>
          <a:lstStyle/>
          <a:p>
            <a:r>
              <a:rPr lang="en-US" sz="2200" dirty="0"/>
              <a:t>See Compliance Supplement page 4-84.425-2 </a:t>
            </a:r>
            <a:r>
              <a:rPr lang="en-US" sz="2200" i="1" dirty="0"/>
              <a:t>Identifying Subawards on the SEFA and Data Collection Form</a:t>
            </a:r>
          </a:p>
          <a:p>
            <a:pPr marL="0" indent="0">
              <a:buNone/>
            </a:pPr>
            <a:endParaRPr lang="en-US" sz="2200" dirty="0"/>
          </a:p>
          <a:p>
            <a:pPr marL="400050" lvl="1" indent="0">
              <a:buNone/>
            </a:pPr>
            <a:r>
              <a:rPr lang="en-US" sz="2000" dirty="0"/>
              <a:t>For purposes of SEFA and Data Collection Form (Form SF-SAC) reporting, </a:t>
            </a:r>
            <a:r>
              <a:rPr lang="en-US" sz="2000" dirty="0">
                <a:highlight>
                  <a:srgbClr val="FFFF00"/>
                </a:highlight>
              </a:rPr>
              <a:t>auditees should identify the individual subprogram(s) the funds were expended under</a:t>
            </a:r>
            <a:r>
              <a:rPr lang="en-US" sz="2000" dirty="0"/>
              <a:t>, including each separate Assistance Listing Number (ALN) with the applicable alpha character. A total for the ESF [Education Stabilization Fund] in its entirety should also be provided. Auditees may need to determine which subprogram funds were expended through review of grant documents and inquiry of the source agency.</a:t>
            </a:r>
          </a:p>
        </p:txBody>
      </p:sp>
    </p:spTree>
    <p:extLst>
      <p:ext uri="{BB962C8B-B14F-4D97-AF65-F5344CB8AC3E}">
        <p14:creationId xmlns:p14="http://schemas.microsoft.com/office/powerpoint/2010/main" val="3619941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Changes to templates: subprogram alpha</a:t>
            </a:r>
            <a:endParaRPr lang="en-US" dirty="0"/>
          </a:p>
        </p:txBody>
      </p:sp>
      <p:sp>
        <p:nvSpPr>
          <p:cNvPr id="3" name="Content Placeholder 2"/>
          <p:cNvSpPr>
            <a:spLocks noGrp="1"/>
          </p:cNvSpPr>
          <p:nvPr>
            <p:ph idx="1"/>
          </p:nvPr>
        </p:nvSpPr>
        <p:spPr/>
        <p:txBody>
          <a:bodyPr>
            <a:normAutofit/>
          </a:bodyPr>
          <a:lstStyle/>
          <a:p>
            <a:r>
              <a:rPr lang="en-US" sz="2200" dirty="0"/>
              <a:t>The US Department of Education also prepared </a:t>
            </a:r>
            <a:r>
              <a:rPr lang="en-US" sz="2200" dirty="0">
                <a:hlinkClick r:id="rId2"/>
              </a:rPr>
              <a:t>this memo </a:t>
            </a:r>
            <a:r>
              <a:rPr lang="en-US" sz="2200" dirty="0"/>
              <a:t>dated August 4, 2021:</a:t>
            </a:r>
          </a:p>
          <a:p>
            <a:pPr marL="457200" lvl="1" indent="0">
              <a:buNone/>
            </a:pPr>
            <a:r>
              <a:rPr lang="en-US" sz="2000" dirty="0"/>
              <a:t>…the Department [of Education] requests that grantees include on the Schedule of Expenditures of the Federal Awards (SEFA) page of Form SF-SAC…the subprogram ALN alpha. </a:t>
            </a:r>
          </a:p>
          <a:p>
            <a:pPr marL="457200" lvl="1" indent="0">
              <a:buNone/>
            </a:pPr>
            <a:endParaRPr lang="en-US" sz="2000" dirty="0"/>
          </a:p>
          <a:p>
            <a:pPr marL="400050"/>
            <a:r>
              <a:rPr lang="en-US" sz="2200" dirty="0"/>
              <a:t>Check if other federal grantors have requested this presentation.</a:t>
            </a:r>
          </a:p>
          <a:p>
            <a:pPr marL="457200" lvl="1" indent="0">
              <a:buNone/>
            </a:pPr>
            <a:endParaRPr lang="en-US" sz="2000" dirty="0"/>
          </a:p>
        </p:txBody>
      </p:sp>
    </p:spTree>
    <p:extLst>
      <p:ext uri="{BB962C8B-B14F-4D97-AF65-F5344CB8AC3E}">
        <p14:creationId xmlns:p14="http://schemas.microsoft.com/office/powerpoint/2010/main" val="853275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Changes to templates: reformatted shells</a:t>
            </a:r>
            <a:endParaRPr lang="en-US" dirty="0"/>
          </a:p>
        </p:txBody>
      </p:sp>
      <p:sp>
        <p:nvSpPr>
          <p:cNvPr id="3" name="Content Placeholder 2"/>
          <p:cNvSpPr>
            <a:spLocks noGrp="1"/>
          </p:cNvSpPr>
          <p:nvPr>
            <p:ph idx="1"/>
          </p:nvPr>
        </p:nvSpPr>
        <p:spPr/>
        <p:txBody>
          <a:bodyPr>
            <a:normAutofit fontScale="92500" lnSpcReduction="10000"/>
          </a:bodyPr>
          <a:lstStyle/>
          <a:p>
            <a:r>
              <a:rPr lang="en-US" sz="2200" dirty="0"/>
              <a:t>Changes to the SIS and SEFA shells</a:t>
            </a:r>
          </a:p>
          <a:p>
            <a:pPr lvl="1"/>
            <a:r>
              <a:rPr lang="en-US" sz="2000" dirty="0"/>
              <a:t>Additional instructions provided in cell comments</a:t>
            </a:r>
          </a:p>
          <a:p>
            <a:pPr lvl="1"/>
            <a:r>
              <a:rPr lang="en-US" sz="2000" dirty="0"/>
              <a:t>Some columns were re-ordered</a:t>
            </a:r>
          </a:p>
          <a:p>
            <a:pPr lvl="1"/>
            <a:r>
              <a:rPr lang="en-US" sz="2000" dirty="0"/>
              <a:t>Added columns for subprogram alpha</a:t>
            </a:r>
          </a:p>
          <a:p>
            <a:pPr lvl="1"/>
            <a:r>
              <a:rPr lang="en-US" sz="2000" dirty="0"/>
              <a:t>Added column to describe the type of noncash assistance on the SEFA shell</a:t>
            </a:r>
          </a:p>
          <a:p>
            <a:pPr lvl="1"/>
            <a:r>
              <a:rPr lang="en-US" sz="2000" dirty="0"/>
              <a:t>Conditional formatting will help indicate if data is required or missing</a:t>
            </a:r>
          </a:p>
          <a:p>
            <a:pPr lvl="1"/>
            <a:r>
              <a:rPr lang="en-US" sz="2000" dirty="0"/>
              <a:t>Automatic check figures on the SEFA shell will search for missing data</a:t>
            </a:r>
          </a:p>
        </p:txBody>
      </p:sp>
    </p:spTree>
    <p:extLst>
      <p:ext uri="{BB962C8B-B14F-4D97-AF65-F5344CB8AC3E}">
        <p14:creationId xmlns:p14="http://schemas.microsoft.com/office/powerpoint/2010/main" val="4058905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Changes to templates: SIS recon</a:t>
            </a:r>
            <a:endParaRPr lang="en-US" dirty="0"/>
          </a:p>
        </p:txBody>
      </p:sp>
      <p:sp>
        <p:nvSpPr>
          <p:cNvPr id="3" name="Content Placeholder 2"/>
          <p:cNvSpPr>
            <a:spLocks noGrp="1"/>
          </p:cNvSpPr>
          <p:nvPr>
            <p:ph idx="1"/>
          </p:nvPr>
        </p:nvSpPr>
        <p:spPr/>
        <p:txBody>
          <a:bodyPr>
            <a:normAutofit/>
          </a:bodyPr>
          <a:lstStyle/>
          <a:p>
            <a:r>
              <a:rPr lang="en-US" sz="2200" dirty="0"/>
              <a:t>New SIS Reconciliation template</a:t>
            </a:r>
          </a:p>
          <a:p>
            <a:pPr lvl="1"/>
            <a:r>
              <a:rPr lang="en-US" sz="2000" dirty="0"/>
              <a:t>Now similar to the SEFA recon template</a:t>
            </a:r>
          </a:p>
          <a:p>
            <a:pPr lvl="1"/>
            <a:r>
              <a:rPr lang="en-US" sz="2000" dirty="0"/>
              <a:t>Prompts you to reconcile 1) GL Rev and GL Exp and 2) GL Exp and grants module Exp</a:t>
            </a:r>
          </a:p>
          <a:p>
            <a:pPr lvl="1"/>
            <a:r>
              <a:rPr lang="en-US" sz="2000" dirty="0"/>
              <a:t>Explain all variances (what caused the variance?)</a:t>
            </a:r>
          </a:p>
          <a:p>
            <a:pPr lvl="1"/>
            <a:r>
              <a:rPr lang="en-US" sz="2000" dirty="0"/>
              <a:t>Detailed instructions are included in the SEFA and SIS Instructions document.</a:t>
            </a:r>
          </a:p>
          <a:p>
            <a:endParaRPr lang="en-US" sz="2200" dirty="0"/>
          </a:p>
        </p:txBody>
      </p:sp>
    </p:spTree>
    <p:extLst>
      <p:ext uri="{BB962C8B-B14F-4D97-AF65-F5344CB8AC3E}">
        <p14:creationId xmlns:p14="http://schemas.microsoft.com/office/powerpoint/2010/main" val="3190933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Changes to templates: other changes</a:t>
            </a:r>
            <a:endParaRPr lang="en-US" dirty="0"/>
          </a:p>
        </p:txBody>
      </p:sp>
      <p:sp>
        <p:nvSpPr>
          <p:cNvPr id="3" name="Content Placeholder 2"/>
          <p:cNvSpPr>
            <a:spLocks noGrp="1"/>
          </p:cNvSpPr>
          <p:nvPr>
            <p:ph idx="1"/>
          </p:nvPr>
        </p:nvSpPr>
        <p:spPr/>
        <p:txBody>
          <a:bodyPr>
            <a:normAutofit/>
          </a:bodyPr>
          <a:lstStyle/>
          <a:p>
            <a:r>
              <a:rPr lang="en-US" sz="2200" dirty="0"/>
              <a:t>New consolidated SEFA and SIS instructions</a:t>
            </a:r>
          </a:p>
          <a:p>
            <a:pPr lvl="1"/>
            <a:r>
              <a:rPr lang="en-US" sz="2000" dirty="0"/>
              <a:t>Includes all prior instruction documents and tips sheet</a:t>
            </a:r>
          </a:p>
          <a:p>
            <a:pPr lvl="1"/>
            <a:r>
              <a:rPr lang="en-US" sz="2000" dirty="0"/>
              <a:t>Provides step-by-step instructions</a:t>
            </a:r>
          </a:p>
          <a:p>
            <a:r>
              <a:rPr lang="en-US" sz="2200" dirty="0"/>
              <a:t>SEFA shell asks if you use the 10% de minimis rate (required for note disclosures).</a:t>
            </a:r>
          </a:p>
          <a:p>
            <a:r>
              <a:rPr lang="en-US" sz="2200" dirty="0"/>
              <a:t>Loan calculation worksheet provided for entities with loans (calculation of ending balance is required for note disclosures).</a:t>
            </a:r>
          </a:p>
        </p:txBody>
      </p:sp>
    </p:spTree>
    <p:extLst>
      <p:ext uri="{BB962C8B-B14F-4D97-AF65-F5344CB8AC3E}">
        <p14:creationId xmlns:p14="http://schemas.microsoft.com/office/powerpoint/2010/main" val="2254967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6FEC1-E8EC-7379-92C1-78348E7460AD}"/>
              </a:ext>
            </a:extLst>
          </p:cNvPr>
          <p:cNvSpPr>
            <a:spLocks noGrp="1"/>
          </p:cNvSpPr>
          <p:nvPr>
            <p:ph type="title"/>
          </p:nvPr>
        </p:nvSpPr>
        <p:spPr/>
        <p:txBody>
          <a:bodyPr/>
          <a:lstStyle/>
          <a:p>
            <a:r>
              <a:rPr lang="en-US" dirty="0"/>
              <a:t>Subrecipient vs Contractor</a:t>
            </a:r>
          </a:p>
        </p:txBody>
      </p:sp>
      <p:sp>
        <p:nvSpPr>
          <p:cNvPr id="3" name="Content Placeholder 2">
            <a:extLst>
              <a:ext uri="{FF2B5EF4-FFF2-40B4-BE49-F238E27FC236}">
                <a16:creationId xmlns:a16="http://schemas.microsoft.com/office/drawing/2014/main" id="{F931CEF8-2105-DB20-EAE4-ECE29F51B71C}"/>
              </a:ext>
            </a:extLst>
          </p:cNvPr>
          <p:cNvSpPr>
            <a:spLocks noGrp="1"/>
          </p:cNvSpPr>
          <p:nvPr>
            <p:ph idx="1"/>
          </p:nvPr>
        </p:nvSpPr>
        <p:spPr/>
        <p:txBody>
          <a:bodyPr vert="horz" lIns="91440" tIns="45720" rIns="91440" bIns="45720" rtlCol="0" anchor="t">
            <a:normAutofit/>
          </a:bodyPr>
          <a:lstStyle/>
          <a:p>
            <a:r>
              <a:rPr lang="en-US" dirty="0"/>
              <a:t>You should report payments to subrecipients </a:t>
            </a:r>
            <a:r>
              <a:rPr lang="en-US" u="sng" dirty="0"/>
              <a:t>on a separate line</a:t>
            </a:r>
            <a:r>
              <a:rPr lang="en-US" dirty="0"/>
              <a:t> on both the SEFA Shell and SIS Shell.</a:t>
            </a:r>
          </a:p>
          <a:p>
            <a:endParaRPr lang="en-US" dirty="0"/>
          </a:p>
          <a:p>
            <a:r>
              <a:rPr lang="en-US" dirty="0"/>
              <a:t>For assistance in determining whether a payee should be considered a subrecipient or a contractor (vendor), see the checklist on the Association of Government Accountants (AGA) website: </a:t>
            </a:r>
            <a:r>
              <a:rPr lang="en-US" dirty="0">
                <a:hlinkClick r:id="rId2"/>
              </a:rPr>
              <a:t>https://www.agacgfm.org/Resources/intergov/SubrecipientvsContractor.aspx</a:t>
            </a:r>
            <a:r>
              <a:rPr lang="en-US" dirty="0"/>
              <a:t> </a:t>
            </a:r>
          </a:p>
          <a:p>
            <a:endParaRPr lang="en-US" dirty="0"/>
          </a:p>
        </p:txBody>
      </p:sp>
    </p:spTree>
    <p:extLst>
      <p:ext uri="{BB962C8B-B14F-4D97-AF65-F5344CB8AC3E}">
        <p14:creationId xmlns:p14="http://schemas.microsoft.com/office/powerpoint/2010/main" val="27864288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B9E380A-EB15-3B01-D7DF-16DFD6076509}"/>
              </a:ext>
            </a:extLst>
          </p:cNvPr>
          <p:cNvSpPr>
            <a:spLocks noGrp="1"/>
          </p:cNvSpPr>
          <p:nvPr>
            <p:ph idx="1"/>
          </p:nvPr>
        </p:nvSpPr>
        <p:spPr>
          <a:xfrm>
            <a:off x="76200" y="209550"/>
            <a:ext cx="4267200" cy="4419600"/>
          </a:xfrm>
        </p:spPr>
        <p:txBody>
          <a:bodyPr>
            <a:normAutofit fontScale="92500" lnSpcReduction="20000"/>
          </a:bodyPr>
          <a:lstStyle/>
          <a:p>
            <a:pPr marL="0" indent="0" algn="ctr">
              <a:buNone/>
            </a:pPr>
            <a:r>
              <a:rPr lang="en-US" sz="1900" b="1" dirty="0"/>
              <a:t>Characteristics of a Subrecipient</a:t>
            </a:r>
          </a:p>
          <a:p>
            <a:pPr marL="0" indent="0" algn="ctr">
              <a:buNone/>
            </a:pPr>
            <a:r>
              <a:rPr lang="en-US" sz="1800" dirty="0">
                <a:hlinkClick r:id="rId2"/>
              </a:rPr>
              <a:t>2 CFR 200.331(a)</a:t>
            </a:r>
            <a:endParaRPr lang="en-US" b="1" dirty="0"/>
          </a:p>
          <a:p>
            <a:pPr marL="0" indent="0">
              <a:buNone/>
            </a:pPr>
            <a:endParaRPr lang="en-US" sz="1600" b="1" dirty="0"/>
          </a:p>
          <a:p>
            <a:pPr>
              <a:buFont typeface="Wingdings" panose="05000000000000000000" pitchFamily="2" charset="2"/>
              <a:buChar char="Ø"/>
            </a:pPr>
            <a:r>
              <a:rPr lang="en-US" dirty="0"/>
              <a:t>Determines who is eligible to participate in the Federal program. </a:t>
            </a:r>
          </a:p>
          <a:p>
            <a:pPr>
              <a:buFont typeface="Wingdings" panose="05000000000000000000" pitchFamily="2" charset="2"/>
              <a:buChar char="Ø"/>
            </a:pPr>
            <a:endParaRPr lang="en-US" sz="800" dirty="0"/>
          </a:p>
          <a:p>
            <a:pPr>
              <a:buFont typeface="Wingdings" panose="05000000000000000000" pitchFamily="2" charset="2"/>
              <a:buChar char="Ø"/>
            </a:pPr>
            <a:r>
              <a:rPr lang="en-US" dirty="0"/>
              <a:t>Determine how services will be delivered to participants.</a:t>
            </a:r>
          </a:p>
          <a:p>
            <a:pPr>
              <a:buFont typeface="Wingdings" panose="05000000000000000000" pitchFamily="2" charset="2"/>
              <a:buChar char="Ø"/>
            </a:pPr>
            <a:endParaRPr lang="en-US" sz="800" dirty="0"/>
          </a:p>
          <a:p>
            <a:pPr>
              <a:buFont typeface="Wingdings" panose="05000000000000000000" pitchFamily="2" charset="2"/>
              <a:buChar char="Ø"/>
            </a:pPr>
            <a:r>
              <a:rPr lang="en-US" dirty="0"/>
              <a:t>Has performance measured based on whether program objectives were met.</a:t>
            </a:r>
          </a:p>
          <a:p>
            <a:pPr>
              <a:buFont typeface="Wingdings" panose="05000000000000000000" pitchFamily="2" charset="2"/>
              <a:buChar char="Ø"/>
            </a:pPr>
            <a:endParaRPr lang="en-US" sz="800" dirty="0"/>
          </a:p>
          <a:p>
            <a:pPr>
              <a:buFont typeface="Wingdings" panose="05000000000000000000" pitchFamily="2" charset="2"/>
              <a:buChar char="Ø"/>
            </a:pPr>
            <a:r>
              <a:rPr lang="en-US" dirty="0"/>
              <a:t>Responsible for programmatic decision making. </a:t>
            </a:r>
          </a:p>
          <a:p>
            <a:pPr>
              <a:buFont typeface="Wingdings" panose="05000000000000000000" pitchFamily="2" charset="2"/>
              <a:buChar char="Ø"/>
            </a:pPr>
            <a:endParaRPr lang="en-US" sz="800" dirty="0"/>
          </a:p>
          <a:p>
            <a:pPr>
              <a:buFont typeface="Wingdings" panose="05000000000000000000" pitchFamily="2" charset="2"/>
              <a:buChar char="Ø"/>
            </a:pPr>
            <a:r>
              <a:rPr lang="en-US" dirty="0"/>
              <a:t>Is responsible for adherence to program requirements.</a:t>
            </a:r>
            <a:endParaRPr lang="en-US" sz="700" dirty="0"/>
          </a:p>
          <a:p>
            <a:pPr>
              <a:buFont typeface="Wingdings" panose="05000000000000000000" pitchFamily="2" charset="2"/>
              <a:buChar char="Ø"/>
            </a:pPr>
            <a:endParaRPr lang="en-US" sz="800" dirty="0"/>
          </a:p>
          <a:p>
            <a:pPr>
              <a:buFont typeface="Wingdings" panose="05000000000000000000" pitchFamily="2" charset="2"/>
              <a:buChar char="Ø"/>
            </a:pPr>
            <a:r>
              <a:rPr lang="en-US" dirty="0"/>
              <a:t>Uses the Federal assistance to carry out a program for a public purpose.</a:t>
            </a:r>
          </a:p>
          <a:p>
            <a:pPr marL="0" indent="0">
              <a:buNone/>
            </a:pPr>
            <a:endParaRPr lang="en-US" dirty="0"/>
          </a:p>
          <a:p>
            <a:pPr marL="0" indent="0">
              <a:buNone/>
            </a:pPr>
            <a:endParaRPr lang="en-US" b="1" dirty="0"/>
          </a:p>
          <a:p>
            <a:endParaRPr lang="en-US" dirty="0"/>
          </a:p>
        </p:txBody>
      </p:sp>
      <p:sp>
        <p:nvSpPr>
          <p:cNvPr id="10" name="Content Placeholder 8">
            <a:extLst>
              <a:ext uri="{FF2B5EF4-FFF2-40B4-BE49-F238E27FC236}">
                <a16:creationId xmlns:a16="http://schemas.microsoft.com/office/drawing/2014/main" id="{F9C070F3-9C08-AC18-8C21-8B8A0A1BAD24}"/>
              </a:ext>
            </a:extLst>
          </p:cNvPr>
          <p:cNvSpPr txBox="1">
            <a:spLocks/>
          </p:cNvSpPr>
          <p:nvPr/>
        </p:nvSpPr>
        <p:spPr>
          <a:xfrm>
            <a:off x="4648200" y="209549"/>
            <a:ext cx="4419600"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b="1" dirty="0"/>
              <a:t>Characteristics of a Contractor</a:t>
            </a:r>
          </a:p>
          <a:p>
            <a:pPr marL="0" indent="0" algn="ctr">
              <a:buNone/>
            </a:pPr>
            <a:r>
              <a:rPr lang="en-US" sz="1700" dirty="0">
                <a:hlinkClick r:id="rId2"/>
              </a:rPr>
              <a:t>2 CFR 200.331</a:t>
            </a:r>
            <a:r>
              <a:rPr lang="en-US" sz="1600" dirty="0">
                <a:hlinkClick r:id="rId2"/>
              </a:rPr>
              <a:t>(b)</a:t>
            </a:r>
            <a:endParaRPr lang="en-US" sz="1600" dirty="0"/>
          </a:p>
          <a:p>
            <a:pPr marL="0" indent="0" algn="ctr">
              <a:buNone/>
            </a:pPr>
            <a:endParaRPr lang="en-US" sz="1500" b="1" dirty="0"/>
          </a:p>
          <a:p>
            <a:pPr>
              <a:buFont typeface="Wingdings" panose="05000000000000000000" pitchFamily="2" charset="2"/>
              <a:buChar char="Ø"/>
            </a:pPr>
            <a:r>
              <a:rPr lang="en-US" sz="1700" dirty="0"/>
              <a:t>Provide goods or services within normal business operations. </a:t>
            </a:r>
          </a:p>
          <a:p>
            <a:pPr>
              <a:buFont typeface="Wingdings" panose="05000000000000000000" pitchFamily="2" charset="2"/>
              <a:buChar char="Ø"/>
            </a:pPr>
            <a:r>
              <a:rPr lang="en-US" sz="1700" dirty="0"/>
              <a:t>Provides similar goods or services to different purchasers.</a:t>
            </a:r>
          </a:p>
          <a:p>
            <a:pPr>
              <a:buFont typeface="Wingdings" panose="05000000000000000000" pitchFamily="2" charset="2"/>
              <a:buChar char="Ø"/>
            </a:pPr>
            <a:r>
              <a:rPr lang="en-US" sz="1700" dirty="0"/>
              <a:t>Provides goods or services that are ancillary to the operation of a state or Federal program.</a:t>
            </a:r>
          </a:p>
          <a:p>
            <a:pPr>
              <a:buFont typeface="Wingdings" panose="05000000000000000000" pitchFamily="2" charset="2"/>
              <a:buChar char="Ø"/>
            </a:pPr>
            <a:r>
              <a:rPr lang="en-US" sz="1700" dirty="0"/>
              <a:t>Operates in a competitive environment. </a:t>
            </a:r>
          </a:p>
          <a:p>
            <a:pPr>
              <a:buFont typeface="Wingdings" panose="05000000000000000000" pitchFamily="2" charset="2"/>
              <a:buChar char="Ø"/>
            </a:pPr>
            <a:r>
              <a:rPr lang="en-US" sz="1700" dirty="0"/>
              <a:t>Is not subject to compliance requirements.</a:t>
            </a:r>
          </a:p>
          <a:p>
            <a:endParaRPr lang="en-US" dirty="0"/>
          </a:p>
        </p:txBody>
      </p:sp>
    </p:spTree>
    <p:extLst>
      <p:ext uri="{BB962C8B-B14F-4D97-AF65-F5344CB8AC3E}">
        <p14:creationId xmlns:p14="http://schemas.microsoft.com/office/powerpoint/2010/main" val="17080865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91EC-396F-4138-B72E-77958EB4EEF2}"/>
              </a:ext>
            </a:extLst>
          </p:cNvPr>
          <p:cNvSpPr>
            <a:spLocks noGrp="1"/>
          </p:cNvSpPr>
          <p:nvPr>
            <p:ph type="title"/>
          </p:nvPr>
        </p:nvSpPr>
        <p:spPr/>
        <p:txBody>
          <a:bodyPr/>
          <a:lstStyle/>
          <a:p>
            <a:r>
              <a:rPr lang="en-US" dirty="0"/>
              <a:t>Subrecipient vs Contractor</a:t>
            </a:r>
          </a:p>
        </p:txBody>
      </p:sp>
      <p:sp>
        <p:nvSpPr>
          <p:cNvPr id="3" name="Content Placeholder 2">
            <a:extLst>
              <a:ext uri="{FF2B5EF4-FFF2-40B4-BE49-F238E27FC236}">
                <a16:creationId xmlns:a16="http://schemas.microsoft.com/office/drawing/2014/main" id="{DFEC0E6A-FE02-442E-A94E-E6534B0B4766}"/>
              </a:ext>
            </a:extLst>
          </p:cNvPr>
          <p:cNvSpPr>
            <a:spLocks noGrp="1"/>
          </p:cNvSpPr>
          <p:nvPr>
            <p:ph idx="1"/>
          </p:nvPr>
        </p:nvSpPr>
        <p:spPr/>
        <p:txBody>
          <a:bodyPr>
            <a:normAutofit fontScale="92500" lnSpcReduction="10000"/>
          </a:bodyPr>
          <a:lstStyle/>
          <a:p>
            <a:r>
              <a:rPr lang="en-US" sz="2000" dirty="0"/>
              <a:t>Key Differences:</a:t>
            </a:r>
          </a:p>
          <a:p>
            <a:pPr marL="457200" lvl="1" indent="0">
              <a:buNone/>
            </a:pPr>
            <a:endParaRPr lang="en-US" sz="700" dirty="0"/>
          </a:p>
          <a:p>
            <a:pPr lvl="1"/>
            <a:r>
              <a:rPr lang="en-US" sz="2000" dirty="0"/>
              <a:t>Subrecipient:</a:t>
            </a:r>
          </a:p>
          <a:p>
            <a:pPr lvl="2"/>
            <a:r>
              <a:rPr lang="en-US" sz="1800" dirty="0"/>
              <a:t>Determines Eligibility.</a:t>
            </a:r>
          </a:p>
          <a:p>
            <a:pPr lvl="2"/>
            <a:r>
              <a:rPr lang="en-US" sz="1800" dirty="0"/>
              <a:t>Makes decisions.</a:t>
            </a:r>
          </a:p>
          <a:p>
            <a:pPr lvl="1"/>
            <a:endParaRPr lang="en-US" sz="1000" dirty="0"/>
          </a:p>
          <a:p>
            <a:pPr lvl="1"/>
            <a:r>
              <a:rPr lang="en-US" sz="2000" dirty="0"/>
              <a:t>Contractor:</a:t>
            </a:r>
          </a:p>
          <a:p>
            <a:pPr lvl="2"/>
            <a:r>
              <a:rPr lang="en-US" sz="1800" dirty="0"/>
              <a:t>Provides goods or services.</a:t>
            </a:r>
          </a:p>
          <a:p>
            <a:pPr lvl="2"/>
            <a:r>
              <a:rPr lang="en-US" sz="1800" dirty="0"/>
              <a:t>Follows the direction of the recipient.</a:t>
            </a:r>
          </a:p>
          <a:p>
            <a:pPr lvl="2"/>
            <a:r>
              <a:rPr lang="en-US" sz="1800" dirty="0"/>
              <a:t>Often operate at a profit</a:t>
            </a:r>
          </a:p>
          <a:p>
            <a:pPr lvl="3"/>
            <a:r>
              <a:rPr lang="en-US" sz="1600" dirty="0"/>
              <a:t>Exchange-type transactions</a:t>
            </a:r>
          </a:p>
          <a:p>
            <a:endParaRPr lang="en-US" dirty="0"/>
          </a:p>
        </p:txBody>
      </p:sp>
    </p:spTree>
    <p:extLst>
      <p:ext uri="{BB962C8B-B14F-4D97-AF65-F5344CB8AC3E}">
        <p14:creationId xmlns:p14="http://schemas.microsoft.com/office/powerpoint/2010/main" val="2223713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91EC-396F-4138-B72E-77958EB4EEF2}"/>
              </a:ext>
            </a:extLst>
          </p:cNvPr>
          <p:cNvSpPr>
            <a:spLocks noGrp="1"/>
          </p:cNvSpPr>
          <p:nvPr>
            <p:ph type="title"/>
          </p:nvPr>
        </p:nvSpPr>
        <p:spPr/>
        <p:txBody>
          <a:bodyPr/>
          <a:lstStyle/>
          <a:p>
            <a:r>
              <a:rPr lang="en-US" dirty="0"/>
              <a:t>Subrecipients - Additional Analysis</a:t>
            </a:r>
          </a:p>
        </p:txBody>
      </p:sp>
      <p:sp>
        <p:nvSpPr>
          <p:cNvPr id="3" name="Content Placeholder 2">
            <a:extLst>
              <a:ext uri="{FF2B5EF4-FFF2-40B4-BE49-F238E27FC236}">
                <a16:creationId xmlns:a16="http://schemas.microsoft.com/office/drawing/2014/main" id="{DFEC0E6A-FE02-442E-A94E-E6534B0B4766}"/>
              </a:ext>
            </a:extLst>
          </p:cNvPr>
          <p:cNvSpPr>
            <a:spLocks noGrp="1"/>
          </p:cNvSpPr>
          <p:nvPr>
            <p:ph idx="1"/>
          </p:nvPr>
        </p:nvSpPr>
        <p:spPr/>
        <p:txBody>
          <a:bodyPr>
            <a:normAutofit fontScale="85000" lnSpcReduction="20000"/>
          </a:bodyPr>
          <a:lstStyle/>
          <a:p>
            <a:pPr marL="274320" lvl="1" indent="0">
              <a:lnSpc>
                <a:spcPct val="170000"/>
              </a:lnSpc>
              <a:buClr>
                <a:srgbClr val="C00000"/>
              </a:buClr>
              <a:buSzPct val="85000"/>
              <a:buNone/>
            </a:pPr>
            <a:r>
              <a:rPr lang="en-US" sz="2000" dirty="0">
                <a:latin typeface="Open Sans" panose="020B0606030504020204" pitchFamily="34" charset="0"/>
                <a:ea typeface="Open Sans" panose="020B0606030504020204" pitchFamily="34" charset="0"/>
                <a:cs typeface="Open Sans" panose="020B0606030504020204" pitchFamily="34" charset="0"/>
              </a:rPr>
              <a:t>The following should be analyzed to identify any transactions that may affect amounts passed through to subrecipients:</a:t>
            </a:r>
          </a:p>
          <a:p>
            <a:pPr marL="850392" lvl="1" indent="-457200">
              <a:lnSpc>
                <a:spcPct val="170000"/>
              </a:lnSpc>
              <a:buClr>
                <a:schemeClr val="accent1">
                  <a:lumMod val="75000"/>
                </a:schemeClr>
              </a:buClr>
              <a:buSzPct val="850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Late accrued liabilities (including prior year reversals)</a:t>
            </a:r>
          </a:p>
          <a:p>
            <a:pPr marL="850392" lvl="1" indent="-457200">
              <a:lnSpc>
                <a:spcPct val="170000"/>
              </a:lnSpc>
              <a:buClr>
                <a:schemeClr val="accent1">
                  <a:lumMod val="75000"/>
                </a:schemeClr>
              </a:buClr>
              <a:buSzPct val="850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Refunds of prior year expenditures (account 68012xxx in Edison)</a:t>
            </a:r>
          </a:p>
          <a:p>
            <a:pPr marL="850392" lvl="1" indent="-457200">
              <a:lnSpc>
                <a:spcPct val="170000"/>
              </a:lnSpc>
              <a:buClr>
                <a:schemeClr val="accent1">
                  <a:lumMod val="75000"/>
                </a:schemeClr>
              </a:buClr>
              <a:buSzPct val="850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Program income</a:t>
            </a:r>
          </a:p>
          <a:p>
            <a:pPr marL="850392" lvl="1" indent="-457200">
              <a:lnSpc>
                <a:spcPct val="170000"/>
              </a:lnSpc>
              <a:buClr>
                <a:schemeClr val="accent1">
                  <a:lumMod val="75000"/>
                </a:schemeClr>
              </a:buClr>
              <a:buSzPct val="850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Reallocation journals</a:t>
            </a:r>
          </a:p>
          <a:p>
            <a:pPr marL="850392" lvl="1" indent="-457200">
              <a:lnSpc>
                <a:spcPct val="170000"/>
              </a:lnSpc>
              <a:buClr>
                <a:schemeClr val="accent1">
                  <a:lumMod val="75000"/>
                </a:schemeClr>
              </a:buClr>
              <a:buSzPct val="850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Awards passed through to other state entities</a:t>
            </a:r>
          </a:p>
          <a:p>
            <a:endParaRPr lang="en-US" dirty="0"/>
          </a:p>
        </p:txBody>
      </p:sp>
    </p:spTree>
    <p:extLst>
      <p:ext uri="{BB962C8B-B14F-4D97-AF65-F5344CB8AC3E}">
        <p14:creationId xmlns:p14="http://schemas.microsoft.com/office/powerpoint/2010/main" val="12289193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a typeface="Open Sans Light"/>
              </a:rPr>
              <a:t>For Edison users: </a:t>
            </a:r>
            <a:br>
              <a:rPr lang="en-US" dirty="0">
                <a:ea typeface="Open Sans Light"/>
              </a:rPr>
            </a:br>
            <a:r>
              <a:rPr lang="en-US" dirty="0">
                <a:ea typeface="Open Sans Light"/>
              </a:rPr>
              <a:t>INTERFED VS FEDERAL Activity Types</a:t>
            </a:r>
            <a:endParaRPr lang="en-US" dirty="0"/>
          </a:p>
        </p:txBody>
      </p:sp>
      <p:sp>
        <p:nvSpPr>
          <p:cNvPr id="3" name="Content Placeholder 2"/>
          <p:cNvSpPr>
            <a:spLocks noGrp="1"/>
          </p:cNvSpPr>
          <p:nvPr>
            <p:ph idx="1"/>
          </p:nvPr>
        </p:nvSpPr>
        <p:spPr/>
        <p:txBody>
          <a:bodyPr>
            <a:normAutofit/>
          </a:bodyPr>
          <a:lstStyle/>
          <a:p>
            <a:r>
              <a:rPr lang="en-US" b="1" i="1" dirty="0"/>
              <a:t>INTERFED</a:t>
            </a:r>
            <a:r>
              <a:rPr lang="en-US" dirty="0"/>
              <a:t> Activity types will generally be reported on the </a:t>
            </a:r>
            <a:r>
              <a:rPr lang="en-US" b="1" dirty="0"/>
              <a:t>SIS</a:t>
            </a:r>
            <a:r>
              <a:rPr lang="en-US" dirty="0"/>
              <a:t>.  </a:t>
            </a:r>
          </a:p>
          <a:p>
            <a:pPr lvl="1"/>
            <a:r>
              <a:rPr lang="en-US" dirty="0"/>
              <a:t>INTERFED = Passthrough </a:t>
            </a:r>
            <a:r>
              <a:rPr lang="en-US" i="1" dirty="0"/>
              <a:t>within</a:t>
            </a:r>
            <a:r>
              <a:rPr lang="en-US" dirty="0"/>
              <a:t> the state gov = report on SIS</a:t>
            </a:r>
          </a:p>
          <a:p>
            <a:pPr marL="914400" lvl="2" indent="0">
              <a:buNone/>
            </a:pPr>
            <a:endParaRPr lang="en-US" sz="1000" dirty="0"/>
          </a:p>
          <a:p>
            <a:r>
              <a:rPr lang="en-US" b="1" i="1" dirty="0"/>
              <a:t>Federal</a:t>
            </a:r>
            <a:r>
              <a:rPr lang="en-US" dirty="0"/>
              <a:t> Activity types will generally be reported on the </a:t>
            </a:r>
            <a:r>
              <a:rPr lang="en-US" b="1" dirty="0"/>
              <a:t>SEFA</a:t>
            </a:r>
            <a:r>
              <a:rPr lang="en-US" dirty="0"/>
              <a:t>.</a:t>
            </a:r>
          </a:p>
          <a:p>
            <a:pPr lvl="1"/>
            <a:r>
              <a:rPr lang="en-US" dirty="0"/>
              <a:t>Federal = Outside Assistance = report on SEFA</a:t>
            </a:r>
          </a:p>
          <a:p>
            <a:pPr marL="0" indent="0">
              <a:buNone/>
            </a:pPr>
            <a:endParaRPr lang="en-US" dirty="0"/>
          </a:p>
        </p:txBody>
      </p:sp>
    </p:spTree>
    <p:extLst>
      <p:ext uri="{BB962C8B-B14F-4D97-AF65-F5344CB8AC3E}">
        <p14:creationId xmlns:p14="http://schemas.microsoft.com/office/powerpoint/2010/main" val="2918491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br>
              <a:rPr lang="en-US" sz="3200" dirty="0"/>
            </a:br>
            <a:r>
              <a:rPr lang="en-US" sz="3200" dirty="0"/>
              <a:t>Accruals</a:t>
            </a:r>
            <a:br>
              <a:rPr lang="en-US" sz="3200" i="1" dirty="0"/>
            </a:br>
            <a:endParaRPr lang="en-US" dirty="0"/>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r>
              <a:rPr lang="en-US" dirty="0"/>
              <a:t>Ensure any sub-recipient amounts accrued are properly included or excluded from the SEFA.</a:t>
            </a:r>
          </a:p>
          <a:p>
            <a:pPr lvl="1"/>
            <a:endParaRPr lang="en-US" dirty="0"/>
          </a:p>
          <a:p>
            <a:r>
              <a:rPr lang="en-US" dirty="0"/>
              <a:t>Late Accruals or adjustments to Federal activity will require SEFA revision.</a:t>
            </a:r>
          </a:p>
          <a:p>
            <a:pPr lvl="1"/>
            <a:endParaRPr lang="en-US" sz="400" dirty="0"/>
          </a:p>
          <a:p>
            <a:pPr lvl="1"/>
            <a:r>
              <a:rPr lang="en-US" dirty="0"/>
              <a:t>Even if it is after the SEFA deadline.</a:t>
            </a:r>
          </a:p>
          <a:p>
            <a:pPr lvl="1"/>
            <a:r>
              <a:rPr lang="en-US" dirty="0"/>
              <a:t>Provide as soon as possible.</a:t>
            </a:r>
          </a:p>
        </p:txBody>
      </p:sp>
    </p:spTree>
    <p:extLst>
      <p:ext uri="{BB962C8B-B14F-4D97-AF65-F5344CB8AC3E}">
        <p14:creationId xmlns:p14="http://schemas.microsoft.com/office/powerpoint/2010/main" val="2680121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E91EC-396F-4138-B72E-77958EB4EEF2}"/>
              </a:ext>
            </a:extLst>
          </p:cNvPr>
          <p:cNvSpPr>
            <a:spLocks noGrp="1"/>
          </p:cNvSpPr>
          <p:nvPr>
            <p:ph type="title"/>
          </p:nvPr>
        </p:nvSpPr>
        <p:spPr/>
        <p:txBody>
          <a:bodyPr/>
          <a:lstStyle/>
          <a:p>
            <a:r>
              <a:rPr lang="en-US" dirty="0"/>
              <a:t>Reporting COVID-19 awards - Summary</a:t>
            </a:r>
          </a:p>
        </p:txBody>
      </p:sp>
      <p:sp>
        <p:nvSpPr>
          <p:cNvPr id="3" name="Content Placeholder 2">
            <a:extLst>
              <a:ext uri="{FF2B5EF4-FFF2-40B4-BE49-F238E27FC236}">
                <a16:creationId xmlns:a16="http://schemas.microsoft.com/office/drawing/2014/main" id="{DFEC0E6A-FE02-442E-A94E-E6534B0B4766}"/>
              </a:ext>
            </a:extLst>
          </p:cNvPr>
          <p:cNvSpPr>
            <a:spLocks noGrp="1"/>
          </p:cNvSpPr>
          <p:nvPr>
            <p:ph idx="1"/>
          </p:nvPr>
        </p:nvSpPr>
        <p:spPr/>
        <p:txBody>
          <a:bodyPr>
            <a:normAutofit/>
          </a:bodyPr>
          <a:lstStyle/>
          <a:p>
            <a:r>
              <a:rPr lang="en-US" dirty="0"/>
              <a:t>You must report COVID-19 funding separately on the SEFA, as in prior years. (see Appendix VII of the Compliance Supplement)</a:t>
            </a:r>
          </a:p>
          <a:p>
            <a:pPr marL="0" indent="0">
              <a:buNone/>
            </a:pPr>
            <a:endParaRPr lang="en-US" dirty="0"/>
          </a:p>
          <a:p>
            <a:r>
              <a:rPr lang="en-US" dirty="0"/>
              <a:t>Some ALNs will be fully funded through a COVID-19 bill.</a:t>
            </a:r>
          </a:p>
          <a:p>
            <a:pPr lvl="1"/>
            <a:r>
              <a:rPr lang="en-US" dirty="0"/>
              <a:t>For example - 21.027.</a:t>
            </a:r>
          </a:p>
          <a:p>
            <a:pPr marL="457200" lvl="1" indent="0">
              <a:buNone/>
            </a:pPr>
            <a:endParaRPr lang="en-US" dirty="0"/>
          </a:p>
          <a:p>
            <a:r>
              <a:rPr lang="en-US" dirty="0"/>
              <a:t>Other may be mixed.  Report the COVID-19 portion on a separate line of the SEFA shell. </a:t>
            </a:r>
          </a:p>
          <a:p>
            <a:pPr lvl="1"/>
            <a:r>
              <a:rPr lang="en-US" dirty="0"/>
              <a:t>Mixed funding Assistance Listing numbers (ALNs) may require contacting the grantor entity for clarification of funding source. </a:t>
            </a:r>
          </a:p>
          <a:p>
            <a:endParaRPr lang="en-US" dirty="0"/>
          </a:p>
          <a:p>
            <a:endParaRPr lang="en-US" dirty="0"/>
          </a:p>
          <a:p>
            <a:endParaRPr lang="en-US" dirty="0"/>
          </a:p>
        </p:txBody>
      </p:sp>
    </p:spTree>
    <p:extLst>
      <p:ext uri="{BB962C8B-B14F-4D97-AF65-F5344CB8AC3E}">
        <p14:creationId xmlns:p14="http://schemas.microsoft.com/office/powerpoint/2010/main" val="3160455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C4FA7-5693-3047-3A17-2EDC76B40148}"/>
              </a:ext>
            </a:extLst>
          </p:cNvPr>
          <p:cNvSpPr>
            <a:spLocks noGrp="1"/>
          </p:cNvSpPr>
          <p:nvPr>
            <p:ph type="title"/>
          </p:nvPr>
        </p:nvSpPr>
        <p:spPr/>
        <p:txBody>
          <a:bodyPr>
            <a:normAutofit/>
          </a:bodyPr>
          <a:lstStyle/>
          <a:p>
            <a:r>
              <a:rPr lang="en-US" dirty="0"/>
              <a:t>SEFA/SIS Shell Formatting</a:t>
            </a:r>
          </a:p>
        </p:txBody>
      </p:sp>
      <p:sp>
        <p:nvSpPr>
          <p:cNvPr id="3" name="Content Placeholder 2">
            <a:extLst>
              <a:ext uri="{FF2B5EF4-FFF2-40B4-BE49-F238E27FC236}">
                <a16:creationId xmlns:a16="http://schemas.microsoft.com/office/drawing/2014/main" id="{65E11165-F934-9ACB-C698-FC980DAD709F}"/>
              </a:ext>
            </a:extLst>
          </p:cNvPr>
          <p:cNvSpPr>
            <a:spLocks noGrp="1"/>
          </p:cNvSpPr>
          <p:nvPr>
            <p:ph idx="1"/>
          </p:nvPr>
        </p:nvSpPr>
        <p:spPr/>
        <p:txBody>
          <a:bodyPr>
            <a:normAutofit/>
          </a:bodyPr>
          <a:lstStyle/>
          <a:p>
            <a:pPr marL="0" indent="0">
              <a:buNone/>
            </a:pPr>
            <a:r>
              <a:rPr lang="en-US" b="1" dirty="0"/>
              <a:t>Avoid Shorthand on names.</a:t>
            </a:r>
            <a:endParaRPr lang="en-US" dirty="0"/>
          </a:p>
          <a:p>
            <a:r>
              <a:rPr lang="en-US" dirty="0"/>
              <a:t>Names of grants and passthrough grantor institutions should not be shortened.</a:t>
            </a:r>
          </a:p>
          <a:p>
            <a:r>
              <a:rPr lang="en-US" dirty="0"/>
              <a:t>Example 1:</a:t>
            </a:r>
          </a:p>
          <a:p>
            <a:pPr lvl="1"/>
            <a:r>
              <a:rPr lang="en-US" dirty="0"/>
              <a:t>“The Ohio State University” – The official name should be used.  Recommend Looking up name on website.</a:t>
            </a:r>
          </a:p>
          <a:p>
            <a:pPr lvl="1"/>
            <a:r>
              <a:rPr lang="en-US" dirty="0"/>
              <a:t>Should </a:t>
            </a:r>
            <a:r>
              <a:rPr lang="en-US" u="sng" dirty="0"/>
              <a:t>not</a:t>
            </a:r>
            <a:r>
              <a:rPr lang="en-US" dirty="0"/>
              <a:t> be: “Ohio State” or “Ohio State University.”</a:t>
            </a:r>
          </a:p>
          <a:p>
            <a:endParaRPr lang="en-US" dirty="0"/>
          </a:p>
        </p:txBody>
      </p:sp>
    </p:spTree>
    <p:extLst>
      <p:ext uri="{BB962C8B-B14F-4D97-AF65-F5344CB8AC3E}">
        <p14:creationId xmlns:p14="http://schemas.microsoft.com/office/powerpoint/2010/main" val="1193532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C4FA7-5693-3047-3A17-2EDC76B40148}"/>
              </a:ext>
            </a:extLst>
          </p:cNvPr>
          <p:cNvSpPr>
            <a:spLocks noGrp="1"/>
          </p:cNvSpPr>
          <p:nvPr>
            <p:ph type="title"/>
          </p:nvPr>
        </p:nvSpPr>
        <p:spPr/>
        <p:txBody>
          <a:bodyPr>
            <a:normAutofit/>
          </a:bodyPr>
          <a:lstStyle/>
          <a:p>
            <a:r>
              <a:rPr lang="en-US" dirty="0"/>
              <a:t>SEFA/SIS Shell Formatting</a:t>
            </a:r>
          </a:p>
        </p:txBody>
      </p:sp>
      <p:sp>
        <p:nvSpPr>
          <p:cNvPr id="3" name="Content Placeholder 2">
            <a:extLst>
              <a:ext uri="{FF2B5EF4-FFF2-40B4-BE49-F238E27FC236}">
                <a16:creationId xmlns:a16="http://schemas.microsoft.com/office/drawing/2014/main" id="{65E11165-F934-9ACB-C698-FC980DAD709F}"/>
              </a:ext>
            </a:extLst>
          </p:cNvPr>
          <p:cNvSpPr>
            <a:spLocks noGrp="1"/>
          </p:cNvSpPr>
          <p:nvPr>
            <p:ph idx="1"/>
          </p:nvPr>
        </p:nvSpPr>
        <p:spPr/>
        <p:txBody>
          <a:bodyPr>
            <a:normAutofit/>
          </a:bodyPr>
          <a:lstStyle/>
          <a:p>
            <a:pPr marL="0" indent="0">
              <a:buNone/>
            </a:pPr>
            <a:r>
              <a:rPr lang="en-US" b="1" dirty="0"/>
              <a:t>Do not use extra spaces at the beginning or end of the name</a:t>
            </a:r>
          </a:p>
          <a:p>
            <a:r>
              <a:rPr lang="en-US" dirty="0"/>
              <a:t>Excel will read these as two different institutions when compiling.</a:t>
            </a:r>
          </a:p>
          <a:p>
            <a:r>
              <a:rPr lang="en-US" dirty="0"/>
              <a:t>You can use the Excel formula </a:t>
            </a:r>
            <a:r>
              <a:rPr lang="en-US" b="1" dirty="0"/>
              <a:t>=TRIM</a:t>
            </a:r>
            <a:r>
              <a:rPr lang="en-US" dirty="0"/>
              <a:t> to cutout any unnecessary spaces</a:t>
            </a:r>
          </a:p>
          <a:p>
            <a:r>
              <a:rPr lang="en-US" dirty="0"/>
              <a:t>Example: “</a:t>
            </a:r>
            <a:r>
              <a:rPr lang="en-US" u="sng" dirty="0"/>
              <a:t>The Ohio State University</a:t>
            </a:r>
            <a:r>
              <a:rPr lang="en-US" dirty="0"/>
              <a:t>” not “</a:t>
            </a:r>
            <a:r>
              <a:rPr lang="en-US" u="sng" dirty="0"/>
              <a:t>  The Ohio State University   </a:t>
            </a:r>
            <a:r>
              <a:rPr lang="en-US" dirty="0"/>
              <a:t>“</a:t>
            </a:r>
          </a:p>
          <a:p>
            <a:endParaRPr lang="en-US" dirty="0"/>
          </a:p>
        </p:txBody>
      </p:sp>
    </p:spTree>
    <p:extLst>
      <p:ext uri="{BB962C8B-B14F-4D97-AF65-F5344CB8AC3E}">
        <p14:creationId xmlns:p14="http://schemas.microsoft.com/office/powerpoint/2010/main" val="2521180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B7DC7-FD69-4B8D-A258-8A4F03A4D2BD}"/>
              </a:ext>
            </a:extLst>
          </p:cNvPr>
          <p:cNvSpPr>
            <a:spLocks noGrp="1"/>
          </p:cNvSpPr>
          <p:nvPr>
            <p:ph type="title"/>
          </p:nvPr>
        </p:nvSpPr>
        <p:spPr/>
        <p:txBody>
          <a:bodyPr>
            <a:noAutofit/>
          </a:bodyPr>
          <a:lstStyle/>
          <a:p>
            <a:pPr>
              <a:lnSpc>
                <a:spcPct val="300000"/>
              </a:lnSpc>
            </a:pPr>
            <a:r>
              <a:rPr lang="en-US" sz="6000"/>
              <a:t>Questions?</a:t>
            </a:r>
          </a:p>
        </p:txBody>
      </p:sp>
      <p:sp>
        <p:nvSpPr>
          <p:cNvPr id="3" name="Content Placeholder 2">
            <a:extLst>
              <a:ext uri="{FF2B5EF4-FFF2-40B4-BE49-F238E27FC236}">
                <a16:creationId xmlns:a16="http://schemas.microsoft.com/office/drawing/2014/main" id="{950EBCB6-126A-42B9-AE77-373819B17B9A}"/>
              </a:ext>
            </a:extLst>
          </p:cNvPr>
          <p:cNvSpPr>
            <a:spLocks noGrp="1"/>
          </p:cNvSpPr>
          <p:nvPr>
            <p:ph idx="1"/>
          </p:nvPr>
        </p:nvSpPr>
        <p:spPr>
          <a:xfrm>
            <a:off x="457200" y="1270004"/>
            <a:ext cx="8229600" cy="3117845"/>
          </a:xfrm>
        </p:spPr>
        <p:txBody>
          <a:bodyPr>
            <a:normAutofit/>
          </a:bodyPr>
          <a:lstStyle/>
          <a:p>
            <a:endParaRPr lang="en-US"/>
          </a:p>
          <a:p>
            <a:endParaRPr lang="en-US"/>
          </a:p>
          <a:p>
            <a:endParaRPr lang="en-US"/>
          </a:p>
          <a:p>
            <a:r>
              <a:rPr lang="en-US"/>
              <a:t>Please type your questions over what we have covered so far into the chat.</a:t>
            </a:r>
          </a:p>
          <a:p>
            <a:pPr marL="0" indent="0">
              <a:buNone/>
            </a:pPr>
            <a:endParaRPr lang="en-US"/>
          </a:p>
          <a:p>
            <a:pPr lvl="1"/>
            <a:endParaRPr lang="en-US"/>
          </a:p>
          <a:p>
            <a:pPr lvl="1"/>
            <a:endParaRPr lang="en-US" sz="400"/>
          </a:p>
        </p:txBody>
      </p:sp>
    </p:spTree>
    <p:extLst>
      <p:ext uri="{BB962C8B-B14F-4D97-AF65-F5344CB8AC3E}">
        <p14:creationId xmlns:p14="http://schemas.microsoft.com/office/powerpoint/2010/main" val="2558369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2007D-BFBE-42DE-B436-B23B96256425}"/>
              </a:ext>
            </a:extLst>
          </p:cNvPr>
          <p:cNvSpPr>
            <a:spLocks noGrp="1"/>
          </p:cNvSpPr>
          <p:nvPr>
            <p:ph type="title"/>
          </p:nvPr>
        </p:nvSpPr>
        <p:spPr/>
        <p:txBody>
          <a:bodyPr/>
          <a:lstStyle/>
          <a:p>
            <a:r>
              <a:rPr lang="en-US" dirty="0"/>
              <a:t>Reconciliation of SIS/SEFA</a:t>
            </a:r>
          </a:p>
        </p:txBody>
      </p:sp>
      <p:sp>
        <p:nvSpPr>
          <p:cNvPr id="3" name="Content Placeholder 2">
            <a:extLst>
              <a:ext uri="{FF2B5EF4-FFF2-40B4-BE49-F238E27FC236}">
                <a16:creationId xmlns:a16="http://schemas.microsoft.com/office/drawing/2014/main" id="{57EFA913-1AF2-4DD5-8B8D-3B2ECA7387C5}"/>
              </a:ext>
            </a:extLst>
          </p:cNvPr>
          <p:cNvSpPr>
            <a:spLocks noGrp="1"/>
          </p:cNvSpPr>
          <p:nvPr>
            <p:ph idx="1"/>
          </p:nvPr>
        </p:nvSpPr>
        <p:spPr/>
        <p:txBody>
          <a:bodyPr>
            <a:normAutofit/>
          </a:bodyPr>
          <a:lstStyle/>
          <a:p>
            <a:r>
              <a:rPr lang="en-US" sz="2000" dirty="0"/>
              <a:t>What is reported on the SIS/SEFA needs to be </a:t>
            </a:r>
            <a:r>
              <a:rPr lang="en-US" sz="2000" u="sng" dirty="0"/>
              <a:t>reconciled to the accounting records</a:t>
            </a:r>
            <a:r>
              <a:rPr lang="en-US" sz="2000" dirty="0"/>
              <a:t>.</a:t>
            </a:r>
          </a:p>
          <a:p>
            <a:endParaRPr lang="en-US" sz="2000" dirty="0"/>
          </a:p>
          <a:p>
            <a:r>
              <a:rPr lang="en-US" sz="2000" dirty="0"/>
              <a:t>Try to keep the reconciliation as straight-forward as possible.</a:t>
            </a:r>
          </a:p>
          <a:p>
            <a:pPr lvl="1"/>
            <a:r>
              <a:rPr lang="en-US" sz="1800" dirty="0"/>
              <a:t>I should be able to follow your process and get to the same numbers you did. </a:t>
            </a:r>
          </a:p>
          <a:p>
            <a:pPr lvl="1"/>
            <a:r>
              <a:rPr lang="en-US" sz="1800" dirty="0"/>
              <a:t>Tip: For a “third party” perspective, have a coworker review who is not involved in preparing the reconciliation.</a:t>
            </a:r>
          </a:p>
          <a:p>
            <a:endParaRPr lang="en-US" sz="2000" dirty="0"/>
          </a:p>
          <a:p>
            <a:pPr marL="0" indent="0">
              <a:buNone/>
            </a:pPr>
            <a:endParaRPr lang="en-US" sz="2000" dirty="0"/>
          </a:p>
          <a:p>
            <a:pPr marL="0" indent="0">
              <a:buNone/>
            </a:pPr>
            <a:endParaRPr lang="en-US" dirty="0"/>
          </a:p>
        </p:txBody>
      </p:sp>
    </p:spTree>
    <p:extLst>
      <p:ext uri="{BB962C8B-B14F-4D97-AF65-F5344CB8AC3E}">
        <p14:creationId xmlns:p14="http://schemas.microsoft.com/office/powerpoint/2010/main" val="9437102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2007D-BFBE-42DE-B436-B23B96256425}"/>
              </a:ext>
            </a:extLst>
          </p:cNvPr>
          <p:cNvSpPr>
            <a:spLocks noGrp="1"/>
          </p:cNvSpPr>
          <p:nvPr>
            <p:ph type="title"/>
          </p:nvPr>
        </p:nvSpPr>
        <p:spPr/>
        <p:txBody>
          <a:bodyPr/>
          <a:lstStyle/>
          <a:p>
            <a:r>
              <a:rPr lang="en-US" dirty="0"/>
              <a:t>SEFA Reconciliation Objectives</a:t>
            </a:r>
          </a:p>
        </p:txBody>
      </p:sp>
      <p:sp>
        <p:nvSpPr>
          <p:cNvPr id="3" name="Content Placeholder 2">
            <a:extLst>
              <a:ext uri="{FF2B5EF4-FFF2-40B4-BE49-F238E27FC236}">
                <a16:creationId xmlns:a16="http://schemas.microsoft.com/office/drawing/2014/main" id="{57EFA913-1AF2-4DD5-8B8D-3B2ECA7387C5}"/>
              </a:ext>
            </a:extLst>
          </p:cNvPr>
          <p:cNvSpPr>
            <a:spLocks noGrp="1"/>
          </p:cNvSpPr>
          <p:nvPr>
            <p:ph idx="1"/>
          </p:nvPr>
        </p:nvSpPr>
        <p:spPr/>
        <p:txBody>
          <a:bodyPr vert="horz" lIns="91440" tIns="45720" rIns="91440" bIns="45720" rtlCol="0" anchor="t">
            <a:normAutofit/>
          </a:bodyPr>
          <a:lstStyle/>
          <a:p>
            <a:pPr marL="0" indent="0">
              <a:buNone/>
            </a:pPr>
            <a:r>
              <a:rPr lang="en-US" sz="2000" dirty="0"/>
              <a:t>The two main objectives of the SEFA reconciliation process are to ensure:</a:t>
            </a:r>
          </a:p>
          <a:p>
            <a:pPr marL="857250" lvl="1" indent="-457200">
              <a:buFont typeface="+mj-lt"/>
              <a:buAutoNum type="arabicPeriod"/>
            </a:pPr>
            <a:r>
              <a:rPr lang="en-US" sz="1800" dirty="0"/>
              <a:t>All federal revenue is properly recorded on the GL</a:t>
            </a:r>
          </a:p>
          <a:p>
            <a:pPr marL="857250" lvl="1" indent="-457200">
              <a:buFont typeface="+mj-lt"/>
              <a:buAutoNum type="arabicPeriod"/>
            </a:pPr>
            <a:r>
              <a:rPr lang="en-US" sz="1800" dirty="0"/>
              <a:t>All federal expenditures are reported on the SEFA</a:t>
            </a:r>
          </a:p>
          <a:p>
            <a:pPr marL="400050" lvl="1" indent="0">
              <a:buNone/>
            </a:pPr>
            <a:endParaRPr lang="en-US" sz="1800" dirty="0">
              <a:ea typeface="Open Sans"/>
            </a:endParaRPr>
          </a:p>
          <a:p>
            <a:pPr marL="400050" lvl="1" indent="0">
              <a:buNone/>
            </a:pPr>
            <a:endParaRPr lang="en-US" sz="1800" dirty="0">
              <a:ea typeface="Open Sans"/>
            </a:endParaRPr>
          </a:p>
          <a:p>
            <a:pPr marL="457200" indent="-457200"/>
            <a:r>
              <a:rPr lang="en-US" sz="2000" dirty="0">
                <a:ea typeface="Open Sans"/>
              </a:rPr>
              <a:t>The SIS reconciliation is similar (for INTERFED activity)</a:t>
            </a:r>
          </a:p>
          <a:p>
            <a:pPr marL="857250" lvl="1" indent="-457200">
              <a:buFont typeface="Calibri" panose="020F0502020204030204" pitchFamily="34" charset="0"/>
              <a:buAutoNum type="arabicPeriod"/>
            </a:pPr>
            <a:endParaRPr lang="en-US" sz="1800" dirty="0">
              <a:ea typeface="Open Sans"/>
            </a:endParaRPr>
          </a:p>
          <a:p>
            <a:pPr marL="857250" lvl="1" indent="-457200">
              <a:buFont typeface="Calibri"/>
              <a:buAutoNum type="arabicPeriod"/>
            </a:pPr>
            <a:endParaRPr lang="en-US" dirty="0">
              <a:ea typeface="Open Sans"/>
            </a:endParaRPr>
          </a:p>
          <a:p>
            <a:pPr marL="0" indent="0">
              <a:buNone/>
            </a:pPr>
            <a:endParaRPr lang="en-US" dirty="0">
              <a:ea typeface="Open Sans"/>
            </a:endParaRPr>
          </a:p>
        </p:txBody>
      </p:sp>
    </p:spTree>
    <p:extLst>
      <p:ext uri="{BB962C8B-B14F-4D97-AF65-F5344CB8AC3E}">
        <p14:creationId xmlns:p14="http://schemas.microsoft.com/office/powerpoint/2010/main" val="2548680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2007D-BFBE-42DE-B436-B23B96256425}"/>
              </a:ext>
            </a:extLst>
          </p:cNvPr>
          <p:cNvSpPr>
            <a:spLocks noGrp="1"/>
          </p:cNvSpPr>
          <p:nvPr>
            <p:ph type="title"/>
          </p:nvPr>
        </p:nvSpPr>
        <p:spPr/>
        <p:txBody>
          <a:bodyPr/>
          <a:lstStyle/>
          <a:p>
            <a:r>
              <a:rPr lang="en-US" dirty="0"/>
              <a:t>SEFA Reconciliation in Edison</a:t>
            </a:r>
          </a:p>
        </p:txBody>
      </p:sp>
      <p:sp>
        <p:nvSpPr>
          <p:cNvPr id="3" name="Content Placeholder 2">
            <a:extLst>
              <a:ext uri="{FF2B5EF4-FFF2-40B4-BE49-F238E27FC236}">
                <a16:creationId xmlns:a16="http://schemas.microsoft.com/office/drawing/2014/main" id="{57EFA913-1AF2-4DD5-8B8D-3B2ECA7387C5}"/>
              </a:ext>
            </a:extLst>
          </p:cNvPr>
          <p:cNvSpPr>
            <a:spLocks noGrp="1"/>
          </p:cNvSpPr>
          <p:nvPr>
            <p:ph idx="1"/>
          </p:nvPr>
        </p:nvSpPr>
        <p:spPr/>
        <p:txBody>
          <a:bodyPr vert="horz" lIns="91440" tIns="45720" rIns="91440" bIns="45720" rtlCol="0" anchor="t">
            <a:normAutofit lnSpcReduction="10000"/>
          </a:bodyPr>
          <a:lstStyle/>
          <a:p>
            <a:r>
              <a:rPr lang="en-US" sz="2000" dirty="0"/>
              <a:t>The SEFA Reconciliation template (available on the Job Aids page) is set up to accomplish both objectives.</a:t>
            </a:r>
            <a:endParaRPr lang="en-US" sz="2000" dirty="0">
              <a:ea typeface="Open Sans"/>
            </a:endParaRPr>
          </a:p>
          <a:p>
            <a:r>
              <a:rPr lang="en-US" sz="2000" b="1" dirty="0"/>
              <a:t>“Recon 1- GL Rev and GL Exp” tab</a:t>
            </a:r>
          </a:p>
          <a:p>
            <a:pPr lvl="1"/>
            <a:r>
              <a:rPr lang="en-US" sz="1800" dirty="0"/>
              <a:t>Reconcile federal Revenue and Expenditures per the GL (TN_GL97 query) by Project.</a:t>
            </a:r>
          </a:p>
          <a:p>
            <a:r>
              <a:rPr lang="en-US" sz="2000" b="1" dirty="0"/>
              <a:t>“Recon 2 - GL to Grants Module” tab</a:t>
            </a:r>
          </a:p>
          <a:p>
            <a:pPr lvl="1"/>
            <a:r>
              <a:rPr lang="en-US" sz="1800" dirty="0"/>
              <a:t>Reconcile the adjusted GL Expenditures balances to the Project Costing </a:t>
            </a:r>
            <a:r>
              <a:rPr lang="pl-PL" sz="1800" dirty="0"/>
              <a:t>GR06_SEFA_EXP</a:t>
            </a:r>
            <a:r>
              <a:rPr lang="en-US" sz="1800" dirty="0"/>
              <a:t> query balances.</a:t>
            </a:r>
          </a:p>
          <a:p>
            <a:pPr lvl="1"/>
            <a:r>
              <a:rPr lang="en-US" sz="1800" dirty="0"/>
              <a:t>Reconcile the </a:t>
            </a:r>
            <a:r>
              <a:rPr lang="pl-PL" sz="1800" dirty="0"/>
              <a:t>GR06_SEFA_EXP </a:t>
            </a:r>
            <a:r>
              <a:rPr lang="en-US" sz="1800" dirty="0"/>
              <a:t>query balances to the final reportable SEFA balances.</a:t>
            </a:r>
          </a:p>
        </p:txBody>
      </p:sp>
    </p:spTree>
    <p:extLst>
      <p:ext uri="{BB962C8B-B14F-4D97-AF65-F5344CB8AC3E}">
        <p14:creationId xmlns:p14="http://schemas.microsoft.com/office/powerpoint/2010/main" val="2212626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78C7D-D2E3-6296-7467-9A211BABF801}"/>
              </a:ext>
            </a:extLst>
          </p:cNvPr>
          <p:cNvSpPr>
            <a:spLocks noGrp="1"/>
          </p:cNvSpPr>
          <p:nvPr>
            <p:ph type="title"/>
          </p:nvPr>
        </p:nvSpPr>
        <p:spPr/>
        <p:txBody>
          <a:bodyPr>
            <a:normAutofit/>
          </a:bodyPr>
          <a:lstStyle/>
          <a:p>
            <a:r>
              <a:rPr lang="en-US" sz="2900" dirty="0"/>
              <a:t>SEFA Reconciliation in Edison</a:t>
            </a:r>
          </a:p>
        </p:txBody>
      </p:sp>
      <p:sp>
        <p:nvSpPr>
          <p:cNvPr id="3" name="Content Placeholder 2">
            <a:extLst>
              <a:ext uri="{FF2B5EF4-FFF2-40B4-BE49-F238E27FC236}">
                <a16:creationId xmlns:a16="http://schemas.microsoft.com/office/drawing/2014/main" id="{12387CD4-5C74-FC9E-1364-31AEC1BB4DC9}"/>
              </a:ext>
            </a:extLst>
          </p:cNvPr>
          <p:cNvSpPr>
            <a:spLocks noGrp="1"/>
          </p:cNvSpPr>
          <p:nvPr>
            <p:ph idx="1"/>
          </p:nvPr>
        </p:nvSpPr>
        <p:spPr/>
        <p:txBody>
          <a:bodyPr/>
          <a:lstStyle/>
          <a:p>
            <a:pPr marL="0" indent="0">
              <a:buNone/>
            </a:pPr>
            <a:r>
              <a:rPr lang="en-US" b="1" dirty="0"/>
              <a:t>What does the GR06 query do? </a:t>
            </a:r>
          </a:p>
          <a:p>
            <a:r>
              <a:rPr lang="en-US" dirty="0"/>
              <a:t>The GR06 returns source transactions that result in </a:t>
            </a:r>
            <a:r>
              <a:rPr lang="en-US" u="sng" dirty="0"/>
              <a:t>automated</a:t>
            </a:r>
            <a:r>
              <a:rPr lang="en-US" dirty="0"/>
              <a:t> revenue recognized to accounts 68001000 and 68002000.</a:t>
            </a:r>
          </a:p>
          <a:p>
            <a:endParaRPr lang="en-US" dirty="0"/>
          </a:p>
          <a:p>
            <a:r>
              <a:rPr lang="en-US" dirty="0"/>
              <a:t>Additionally, it returns expenses with analysis type YAE if the following criteria are met:</a:t>
            </a:r>
          </a:p>
          <a:p>
            <a:pPr lvl="1"/>
            <a:r>
              <a:rPr lang="en-US" dirty="0"/>
              <a:t>Project is setup with Activity Type: ARRA, Fed, F, N, or PTFED</a:t>
            </a:r>
          </a:p>
          <a:p>
            <a:pPr lvl="1"/>
            <a:r>
              <a:rPr lang="en-US" dirty="0"/>
              <a:t>Journal line processed with Federal Activity</a:t>
            </a:r>
          </a:p>
          <a:p>
            <a:pPr marL="0" indent="0">
              <a:buNone/>
            </a:pPr>
            <a:endParaRPr lang="en-US" dirty="0"/>
          </a:p>
        </p:txBody>
      </p:sp>
    </p:spTree>
    <p:extLst>
      <p:ext uri="{BB962C8B-B14F-4D97-AF65-F5344CB8AC3E}">
        <p14:creationId xmlns:p14="http://schemas.microsoft.com/office/powerpoint/2010/main" val="13492072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F1975-80FF-2CFC-9916-F3699959CCFD}"/>
              </a:ext>
            </a:extLst>
          </p:cNvPr>
          <p:cNvSpPr>
            <a:spLocks noGrp="1"/>
          </p:cNvSpPr>
          <p:nvPr>
            <p:ph type="title"/>
          </p:nvPr>
        </p:nvSpPr>
        <p:spPr/>
        <p:txBody>
          <a:bodyPr>
            <a:normAutofit fontScale="90000"/>
          </a:bodyPr>
          <a:lstStyle/>
          <a:p>
            <a:r>
              <a:rPr lang="en-US" dirty="0"/>
              <a:t>Edison Recon example: Part 1</a:t>
            </a:r>
            <a:br>
              <a:rPr lang="en-US" dirty="0"/>
            </a:br>
            <a:r>
              <a:rPr lang="en-US" dirty="0"/>
              <a:t>GL97 Exp to GL97 Rev</a:t>
            </a:r>
          </a:p>
        </p:txBody>
      </p:sp>
      <p:sp>
        <p:nvSpPr>
          <p:cNvPr id="4" name="Equals 3">
            <a:extLst>
              <a:ext uri="{FF2B5EF4-FFF2-40B4-BE49-F238E27FC236}">
                <a16:creationId xmlns:a16="http://schemas.microsoft.com/office/drawing/2014/main" id="{9EC455F9-5764-F846-FA50-241A8E97A16E}"/>
              </a:ext>
            </a:extLst>
          </p:cNvPr>
          <p:cNvSpPr/>
          <p:nvPr/>
        </p:nvSpPr>
        <p:spPr>
          <a:xfrm>
            <a:off x="6019245" y="1385819"/>
            <a:ext cx="692524" cy="450476"/>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02F1F330-AE7C-29DC-0AD0-3352ED99CE02}"/>
              </a:ext>
            </a:extLst>
          </p:cNvPr>
          <p:cNvSpPr txBox="1"/>
          <p:nvPr/>
        </p:nvSpPr>
        <p:spPr>
          <a:xfrm>
            <a:off x="6757989" y="1405219"/>
            <a:ext cx="2094379" cy="923330"/>
          </a:xfrm>
          <a:prstGeom prst="rect">
            <a:avLst/>
          </a:prstGeom>
          <a:noFill/>
        </p:spPr>
        <p:txBody>
          <a:bodyPr wrap="square" rtlCol="0">
            <a:spAutoFit/>
          </a:bodyPr>
          <a:lstStyle/>
          <a:p>
            <a:r>
              <a:rPr lang="en-US" dirty="0"/>
              <a:t>Fed Revenue (“Adjusted” Fed Exp)</a:t>
            </a:r>
          </a:p>
          <a:p>
            <a:r>
              <a:rPr lang="en-US" dirty="0"/>
              <a:t> </a:t>
            </a:r>
          </a:p>
        </p:txBody>
      </p:sp>
      <p:sp>
        <p:nvSpPr>
          <p:cNvPr id="6" name="TextBox 5">
            <a:extLst>
              <a:ext uri="{FF2B5EF4-FFF2-40B4-BE49-F238E27FC236}">
                <a16:creationId xmlns:a16="http://schemas.microsoft.com/office/drawing/2014/main" id="{73AF7830-77FE-488D-A4B3-93A717A01879}"/>
              </a:ext>
            </a:extLst>
          </p:cNvPr>
          <p:cNvSpPr txBox="1"/>
          <p:nvPr/>
        </p:nvSpPr>
        <p:spPr>
          <a:xfrm>
            <a:off x="457200" y="1402758"/>
            <a:ext cx="1831149" cy="369332"/>
          </a:xfrm>
          <a:prstGeom prst="rect">
            <a:avLst/>
          </a:prstGeom>
          <a:noFill/>
        </p:spPr>
        <p:txBody>
          <a:bodyPr wrap="square" rtlCol="0">
            <a:spAutoFit/>
          </a:bodyPr>
          <a:lstStyle/>
          <a:p>
            <a:r>
              <a:rPr lang="en-US" dirty="0"/>
              <a:t>Fed Expenditures</a:t>
            </a:r>
          </a:p>
        </p:txBody>
      </p:sp>
      <p:grpSp>
        <p:nvGrpSpPr>
          <p:cNvPr id="27" name="Group 26">
            <a:extLst>
              <a:ext uri="{FF2B5EF4-FFF2-40B4-BE49-F238E27FC236}">
                <a16:creationId xmlns:a16="http://schemas.microsoft.com/office/drawing/2014/main" id="{D8E6F970-4399-DA0A-665A-7157B7EC3739}"/>
              </a:ext>
            </a:extLst>
          </p:cNvPr>
          <p:cNvGrpSpPr/>
          <p:nvPr/>
        </p:nvGrpSpPr>
        <p:grpSpPr>
          <a:xfrm>
            <a:off x="2341244" y="1189414"/>
            <a:ext cx="1143003" cy="908865"/>
            <a:chOff x="2341244" y="1189414"/>
            <a:chExt cx="1143003" cy="908865"/>
          </a:xfrm>
        </p:grpSpPr>
        <p:sp>
          <p:nvSpPr>
            <p:cNvPr id="7" name="Plus Sign 6">
              <a:extLst>
                <a:ext uri="{FF2B5EF4-FFF2-40B4-BE49-F238E27FC236}">
                  <a16:creationId xmlns:a16="http://schemas.microsoft.com/office/drawing/2014/main" id="{5A519F07-257E-D120-CD01-B1E4E8F7FC5D}"/>
                </a:ext>
              </a:extLst>
            </p:cNvPr>
            <p:cNvSpPr/>
            <p:nvPr/>
          </p:nvSpPr>
          <p:spPr>
            <a:xfrm>
              <a:off x="2341244" y="1405219"/>
              <a:ext cx="490818" cy="450476"/>
            </a:xfrm>
            <a:prstGeom prst="mathPl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Sign 7">
              <a:extLst>
                <a:ext uri="{FF2B5EF4-FFF2-40B4-BE49-F238E27FC236}">
                  <a16:creationId xmlns:a16="http://schemas.microsoft.com/office/drawing/2014/main" id="{496AE487-252B-3AE6-4245-E3F9C3EDE141}"/>
                </a:ext>
              </a:extLst>
            </p:cNvPr>
            <p:cNvSpPr/>
            <p:nvPr/>
          </p:nvSpPr>
          <p:spPr>
            <a:xfrm>
              <a:off x="2993429" y="1428751"/>
              <a:ext cx="490818" cy="430190"/>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BFECBCAC-7E85-539F-EC21-00FA53B63BF0}"/>
                </a:ext>
              </a:extLst>
            </p:cNvPr>
            <p:cNvSpPr/>
            <p:nvPr/>
          </p:nvSpPr>
          <p:spPr>
            <a:xfrm rot="17457923">
              <a:off x="2454949" y="1620987"/>
              <a:ext cx="908865" cy="45719"/>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7665AD27-0D4E-572E-B76C-BEFD3A239D23}"/>
              </a:ext>
            </a:extLst>
          </p:cNvPr>
          <p:cNvSpPr txBox="1"/>
          <p:nvPr/>
        </p:nvSpPr>
        <p:spPr>
          <a:xfrm>
            <a:off x="3586208" y="1425026"/>
            <a:ext cx="2017058" cy="369332"/>
          </a:xfrm>
          <a:prstGeom prst="rect">
            <a:avLst/>
          </a:prstGeom>
          <a:noFill/>
        </p:spPr>
        <p:txBody>
          <a:bodyPr wrap="square" rtlCol="0">
            <a:spAutoFit/>
          </a:bodyPr>
          <a:lstStyle/>
          <a:p>
            <a:r>
              <a:rPr lang="en-US" dirty="0"/>
              <a:t>Reconciling items</a:t>
            </a:r>
          </a:p>
        </p:txBody>
      </p:sp>
      <p:sp>
        <p:nvSpPr>
          <p:cNvPr id="42" name="TextBox 41">
            <a:extLst>
              <a:ext uri="{FF2B5EF4-FFF2-40B4-BE49-F238E27FC236}">
                <a16:creationId xmlns:a16="http://schemas.microsoft.com/office/drawing/2014/main" id="{0C10A4BF-77BC-A820-AAED-D99478CB7935}"/>
              </a:ext>
            </a:extLst>
          </p:cNvPr>
          <p:cNvSpPr txBox="1"/>
          <p:nvPr/>
        </p:nvSpPr>
        <p:spPr>
          <a:xfrm>
            <a:off x="457200" y="3670839"/>
            <a:ext cx="8115300" cy="646331"/>
          </a:xfrm>
          <a:prstGeom prst="rect">
            <a:avLst/>
          </a:prstGeom>
          <a:noFill/>
        </p:spPr>
        <p:txBody>
          <a:bodyPr wrap="square" rtlCol="0">
            <a:spAutoFit/>
          </a:bodyPr>
          <a:lstStyle/>
          <a:p>
            <a:r>
              <a:rPr lang="en-US" i="1" dirty="0"/>
              <a:t>This step makes sure federal expenditures = federal revenue in the general ledger, after considering reconciling items.</a:t>
            </a:r>
          </a:p>
        </p:txBody>
      </p:sp>
    </p:spTree>
    <p:extLst>
      <p:ext uri="{BB962C8B-B14F-4D97-AF65-F5344CB8AC3E}">
        <p14:creationId xmlns:p14="http://schemas.microsoft.com/office/powerpoint/2010/main" val="32972116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F1975-80FF-2CFC-9916-F3699959CCFD}"/>
              </a:ext>
            </a:extLst>
          </p:cNvPr>
          <p:cNvSpPr>
            <a:spLocks noGrp="1"/>
          </p:cNvSpPr>
          <p:nvPr>
            <p:ph type="title"/>
          </p:nvPr>
        </p:nvSpPr>
        <p:spPr/>
        <p:txBody>
          <a:bodyPr>
            <a:normAutofit fontScale="90000"/>
          </a:bodyPr>
          <a:lstStyle/>
          <a:p>
            <a:r>
              <a:rPr lang="en-US" dirty="0"/>
              <a:t>Edison Recon example: Part 2</a:t>
            </a:r>
            <a:br>
              <a:rPr lang="en-US" dirty="0"/>
            </a:br>
            <a:r>
              <a:rPr lang="en-US" dirty="0"/>
              <a:t>GL97 Exp to GR06 Exp</a:t>
            </a:r>
          </a:p>
        </p:txBody>
      </p:sp>
      <p:sp>
        <p:nvSpPr>
          <p:cNvPr id="4" name="Equals 3">
            <a:extLst>
              <a:ext uri="{FF2B5EF4-FFF2-40B4-BE49-F238E27FC236}">
                <a16:creationId xmlns:a16="http://schemas.microsoft.com/office/drawing/2014/main" id="{9EC455F9-5764-F846-FA50-241A8E97A16E}"/>
              </a:ext>
            </a:extLst>
          </p:cNvPr>
          <p:cNvSpPr/>
          <p:nvPr/>
        </p:nvSpPr>
        <p:spPr>
          <a:xfrm>
            <a:off x="6019245" y="1385819"/>
            <a:ext cx="692524" cy="450476"/>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02F1F330-AE7C-29DC-0AD0-3352ED99CE02}"/>
              </a:ext>
            </a:extLst>
          </p:cNvPr>
          <p:cNvSpPr txBox="1"/>
          <p:nvPr/>
        </p:nvSpPr>
        <p:spPr>
          <a:xfrm>
            <a:off x="6759069" y="1286526"/>
            <a:ext cx="2288976" cy="646331"/>
          </a:xfrm>
          <a:prstGeom prst="rect">
            <a:avLst/>
          </a:prstGeom>
          <a:noFill/>
        </p:spPr>
        <p:txBody>
          <a:bodyPr wrap="square" rtlCol="0">
            <a:spAutoFit/>
          </a:bodyPr>
          <a:lstStyle/>
          <a:p>
            <a:r>
              <a:rPr lang="en-US" dirty="0"/>
              <a:t>Expenditures per GR06 (grants module)</a:t>
            </a:r>
          </a:p>
        </p:txBody>
      </p:sp>
      <p:sp>
        <p:nvSpPr>
          <p:cNvPr id="6" name="TextBox 5">
            <a:extLst>
              <a:ext uri="{FF2B5EF4-FFF2-40B4-BE49-F238E27FC236}">
                <a16:creationId xmlns:a16="http://schemas.microsoft.com/office/drawing/2014/main" id="{73AF7830-77FE-488D-A4B3-93A717A01879}"/>
              </a:ext>
            </a:extLst>
          </p:cNvPr>
          <p:cNvSpPr txBox="1"/>
          <p:nvPr/>
        </p:nvSpPr>
        <p:spPr>
          <a:xfrm>
            <a:off x="486985" y="1212091"/>
            <a:ext cx="1831149" cy="923330"/>
          </a:xfrm>
          <a:prstGeom prst="rect">
            <a:avLst/>
          </a:prstGeom>
          <a:noFill/>
        </p:spPr>
        <p:txBody>
          <a:bodyPr wrap="square" rtlCol="0">
            <a:spAutoFit/>
          </a:bodyPr>
          <a:lstStyle/>
          <a:p>
            <a:r>
              <a:rPr lang="en-US" dirty="0"/>
              <a:t>“Adjusted” Fed Expenditures per GL</a:t>
            </a:r>
          </a:p>
        </p:txBody>
      </p:sp>
      <p:grpSp>
        <p:nvGrpSpPr>
          <p:cNvPr id="27" name="Group 26">
            <a:extLst>
              <a:ext uri="{FF2B5EF4-FFF2-40B4-BE49-F238E27FC236}">
                <a16:creationId xmlns:a16="http://schemas.microsoft.com/office/drawing/2014/main" id="{D8E6F970-4399-DA0A-665A-7157B7EC3739}"/>
              </a:ext>
            </a:extLst>
          </p:cNvPr>
          <p:cNvGrpSpPr/>
          <p:nvPr/>
        </p:nvGrpSpPr>
        <p:grpSpPr>
          <a:xfrm>
            <a:off x="2341244" y="1189414"/>
            <a:ext cx="1143003" cy="908865"/>
            <a:chOff x="2341244" y="1189414"/>
            <a:chExt cx="1143003" cy="908865"/>
          </a:xfrm>
        </p:grpSpPr>
        <p:sp>
          <p:nvSpPr>
            <p:cNvPr id="7" name="Plus Sign 6">
              <a:extLst>
                <a:ext uri="{FF2B5EF4-FFF2-40B4-BE49-F238E27FC236}">
                  <a16:creationId xmlns:a16="http://schemas.microsoft.com/office/drawing/2014/main" id="{5A519F07-257E-D120-CD01-B1E4E8F7FC5D}"/>
                </a:ext>
              </a:extLst>
            </p:cNvPr>
            <p:cNvSpPr/>
            <p:nvPr/>
          </p:nvSpPr>
          <p:spPr>
            <a:xfrm>
              <a:off x="2341244" y="1405219"/>
              <a:ext cx="490818" cy="450476"/>
            </a:xfrm>
            <a:prstGeom prst="mathPl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Sign 7">
              <a:extLst>
                <a:ext uri="{FF2B5EF4-FFF2-40B4-BE49-F238E27FC236}">
                  <a16:creationId xmlns:a16="http://schemas.microsoft.com/office/drawing/2014/main" id="{496AE487-252B-3AE6-4245-E3F9C3EDE141}"/>
                </a:ext>
              </a:extLst>
            </p:cNvPr>
            <p:cNvSpPr/>
            <p:nvPr/>
          </p:nvSpPr>
          <p:spPr>
            <a:xfrm>
              <a:off x="2993429" y="1428751"/>
              <a:ext cx="490818" cy="430190"/>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BFECBCAC-7E85-539F-EC21-00FA53B63BF0}"/>
                </a:ext>
              </a:extLst>
            </p:cNvPr>
            <p:cNvSpPr/>
            <p:nvPr/>
          </p:nvSpPr>
          <p:spPr>
            <a:xfrm rot="17457923">
              <a:off x="2454949" y="1620987"/>
              <a:ext cx="908865" cy="45719"/>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02994592-5B05-169B-FD57-0C13AD43CF48}"/>
              </a:ext>
            </a:extLst>
          </p:cNvPr>
          <p:cNvSpPr txBox="1"/>
          <p:nvPr/>
        </p:nvSpPr>
        <p:spPr>
          <a:xfrm>
            <a:off x="457200" y="3670839"/>
            <a:ext cx="8115300" cy="646331"/>
          </a:xfrm>
          <a:prstGeom prst="rect">
            <a:avLst/>
          </a:prstGeom>
          <a:noFill/>
        </p:spPr>
        <p:txBody>
          <a:bodyPr wrap="square" rtlCol="0">
            <a:spAutoFit/>
          </a:bodyPr>
          <a:lstStyle/>
          <a:p>
            <a:r>
              <a:rPr lang="en-US" i="1" dirty="0"/>
              <a:t>This step makes sure the “adjusted” federal expenditures = federal expenditures on the GR06 (project costing), after considering reconciling items</a:t>
            </a:r>
          </a:p>
        </p:txBody>
      </p:sp>
      <p:sp>
        <p:nvSpPr>
          <p:cNvPr id="13" name="TextBox 12">
            <a:extLst>
              <a:ext uri="{FF2B5EF4-FFF2-40B4-BE49-F238E27FC236}">
                <a16:creationId xmlns:a16="http://schemas.microsoft.com/office/drawing/2014/main" id="{8C72D5FB-A8EC-D500-2474-8B9B37280639}"/>
              </a:ext>
            </a:extLst>
          </p:cNvPr>
          <p:cNvSpPr txBox="1"/>
          <p:nvPr/>
        </p:nvSpPr>
        <p:spPr>
          <a:xfrm>
            <a:off x="3586214" y="1425026"/>
            <a:ext cx="2017058" cy="369332"/>
          </a:xfrm>
          <a:prstGeom prst="rect">
            <a:avLst/>
          </a:prstGeom>
          <a:noFill/>
        </p:spPr>
        <p:txBody>
          <a:bodyPr wrap="square" rtlCol="0">
            <a:spAutoFit/>
          </a:bodyPr>
          <a:lstStyle/>
          <a:p>
            <a:r>
              <a:rPr lang="en-US" dirty="0"/>
              <a:t>Reconciling items</a:t>
            </a:r>
          </a:p>
        </p:txBody>
      </p:sp>
    </p:spTree>
    <p:extLst>
      <p:ext uri="{BB962C8B-B14F-4D97-AF65-F5344CB8AC3E}">
        <p14:creationId xmlns:p14="http://schemas.microsoft.com/office/powerpoint/2010/main" val="21402268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F1975-80FF-2CFC-9916-F3699959CCFD}"/>
              </a:ext>
            </a:extLst>
          </p:cNvPr>
          <p:cNvSpPr>
            <a:spLocks noGrp="1"/>
          </p:cNvSpPr>
          <p:nvPr>
            <p:ph type="title"/>
          </p:nvPr>
        </p:nvSpPr>
        <p:spPr/>
        <p:txBody>
          <a:bodyPr>
            <a:normAutofit fontScale="90000"/>
          </a:bodyPr>
          <a:lstStyle/>
          <a:p>
            <a:r>
              <a:rPr lang="en-US" dirty="0"/>
              <a:t>Edison Recon example: Part 2</a:t>
            </a:r>
            <a:br>
              <a:rPr lang="en-US" dirty="0"/>
            </a:br>
            <a:r>
              <a:rPr lang="en-US" dirty="0"/>
              <a:t>GL97 Exp to GR06 Exp</a:t>
            </a:r>
          </a:p>
        </p:txBody>
      </p:sp>
      <p:sp>
        <p:nvSpPr>
          <p:cNvPr id="4" name="Equals 3">
            <a:extLst>
              <a:ext uri="{FF2B5EF4-FFF2-40B4-BE49-F238E27FC236}">
                <a16:creationId xmlns:a16="http://schemas.microsoft.com/office/drawing/2014/main" id="{9EC455F9-5764-F846-FA50-241A8E97A16E}"/>
              </a:ext>
            </a:extLst>
          </p:cNvPr>
          <p:cNvSpPr/>
          <p:nvPr/>
        </p:nvSpPr>
        <p:spPr>
          <a:xfrm>
            <a:off x="6019245" y="1385819"/>
            <a:ext cx="692524" cy="450476"/>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02F1F330-AE7C-29DC-0AD0-3352ED99CE02}"/>
              </a:ext>
            </a:extLst>
          </p:cNvPr>
          <p:cNvSpPr txBox="1"/>
          <p:nvPr/>
        </p:nvSpPr>
        <p:spPr>
          <a:xfrm>
            <a:off x="6757990" y="1286526"/>
            <a:ext cx="2233610" cy="646331"/>
          </a:xfrm>
          <a:prstGeom prst="rect">
            <a:avLst/>
          </a:prstGeom>
          <a:noFill/>
        </p:spPr>
        <p:txBody>
          <a:bodyPr wrap="square" rtlCol="0">
            <a:spAutoFit/>
          </a:bodyPr>
          <a:lstStyle/>
          <a:p>
            <a:r>
              <a:rPr lang="en-US" dirty="0"/>
              <a:t>Expenditures per GR06 (grants module)</a:t>
            </a:r>
          </a:p>
        </p:txBody>
      </p:sp>
      <p:sp>
        <p:nvSpPr>
          <p:cNvPr id="6" name="TextBox 5">
            <a:extLst>
              <a:ext uri="{FF2B5EF4-FFF2-40B4-BE49-F238E27FC236}">
                <a16:creationId xmlns:a16="http://schemas.microsoft.com/office/drawing/2014/main" id="{73AF7830-77FE-488D-A4B3-93A717A01879}"/>
              </a:ext>
            </a:extLst>
          </p:cNvPr>
          <p:cNvSpPr txBox="1"/>
          <p:nvPr/>
        </p:nvSpPr>
        <p:spPr>
          <a:xfrm>
            <a:off x="486985" y="1212091"/>
            <a:ext cx="1831149" cy="923330"/>
          </a:xfrm>
          <a:prstGeom prst="rect">
            <a:avLst/>
          </a:prstGeom>
          <a:noFill/>
        </p:spPr>
        <p:txBody>
          <a:bodyPr wrap="square" rtlCol="0">
            <a:spAutoFit/>
          </a:bodyPr>
          <a:lstStyle/>
          <a:p>
            <a:r>
              <a:rPr lang="en-US" dirty="0"/>
              <a:t>“Adjusted” Fed Expenditures per GL</a:t>
            </a:r>
          </a:p>
        </p:txBody>
      </p:sp>
      <p:grpSp>
        <p:nvGrpSpPr>
          <p:cNvPr id="27" name="Group 26">
            <a:extLst>
              <a:ext uri="{FF2B5EF4-FFF2-40B4-BE49-F238E27FC236}">
                <a16:creationId xmlns:a16="http://schemas.microsoft.com/office/drawing/2014/main" id="{D8E6F970-4399-DA0A-665A-7157B7EC3739}"/>
              </a:ext>
            </a:extLst>
          </p:cNvPr>
          <p:cNvGrpSpPr/>
          <p:nvPr/>
        </p:nvGrpSpPr>
        <p:grpSpPr>
          <a:xfrm>
            <a:off x="2341244" y="1189414"/>
            <a:ext cx="1143003" cy="908865"/>
            <a:chOff x="2341244" y="1189414"/>
            <a:chExt cx="1143003" cy="908865"/>
          </a:xfrm>
        </p:grpSpPr>
        <p:sp>
          <p:nvSpPr>
            <p:cNvPr id="7" name="Plus Sign 6">
              <a:extLst>
                <a:ext uri="{FF2B5EF4-FFF2-40B4-BE49-F238E27FC236}">
                  <a16:creationId xmlns:a16="http://schemas.microsoft.com/office/drawing/2014/main" id="{5A519F07-257E-D120-CD01-B1E4E8F7FC5D}"/>
                </a:ext>
              </a:extLst>
            </p:cNvPr>
            <p:cNvSpPr/>
            <p:nvPr/>
          </p:nvSpPr>
          <p:spPr>
            <a:xfrm>
              <a:off x="2341244" y="1405219"/>
              <a:ext cx="490818" cy="450476"/>
            </a:xfrm>
            <a:prstGeom prst="mathPl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inus Sign 7">
              <a:extLst>
                <a:ext uri="{FF2B5EF4-FFF2-40B4-BE49-F238E27FC236}">
                  <a16:creationId xmlns:a16="http://schemas.microsoft.com/office/drawing/2014/main" id="{496AE487-252B-3AE6-4245-E3F9C3EDE141}"/>
                </a:ext>
              </a:extLst>
            </p:cNvPr>
            <p:cNvSpPr/>
            <p:nvPr/>
          </p:nvSpPr>
          <p:spPr>
            <a:xfrm>
              <a:off x="2993429" y="1428751"/>
              <a:ext cx="490818" cy="430190"/>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BFECBCAC-7E85-539F-EC21-00FA53B63BF0}"/>
                </a:ext>
              </a:extLst>
            </p:cNvPr>
            <p:cNvSpPr/>
            <p:nvPr/>
          </p:nvSpPr>
          <p:spPr>
            <a:xfrm rot="17457923">
              <a:off x="2454949" y="1620987"/>
              <a:ext cx="908865" cy="45719"/>
            </a:xfrm>
            <a:prstGeom prst="mathMin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Equals 24">
            <a:extLst>
              <a:ext uri="{FF2B5EF4-FFF2-40B4-BE49-F238E27FC236}">
                <a16:creationId xmlns:a16="http://schemas.microsoft.com/office/drawing/2014/main" id="{1B9D116E-13E7-85BA-9DCF-AEC44673FB0F}"/>
              </a:ext>
            </a:extLst>
          </p:cNvPr>
          <p:cNvSpPr/>
          <p:nvPr/>
        </p:nvSpPr>
        <p:spPr>
          <a:xfrm>
            <a:off x="6019245" y="2922487"/>
            <a:ext cx="692524" cy="450476"/>
          </a:xfrm>
          <a:prstGeom prst="mathEqual">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a:extLst>
              <a:ext uri="{FF2B5EF4-FFF2-40B4-BE49-F238E27FC236}">
                <a16:creationId xmlns:a16="http://schemas.microsoft.com/office/drawing/2014/main" id="{C4E89AF2-948F-0D8B-E0A7-1E757D2D2EBF}"/>
              </a:ext>
            </a:extLst>
          </p:cNvPr>
          <p:cNvSpPr txBox="1"/>
          <p:nvPr/>
        </p:nvSpPr>
        <p:spPr>
          <a:xfrm>
            <a:off x="6757990" y="2865131"/>
            <a:ext cx="2094379" cy="646331"/>
          </a:xfrm>
          <a:prstGeom prst="rect">
            <a:avLst/>
          </a:prstGeom>
          <a:noFill/>
        </p:spPr>
        <p:txBody>
          <a:bodyPr wrap="square" rtlCol="0">
            <a:spAutoFit/>
          </a:bodyPr>
          <a:lstStyle/>
          <a:p>
            <a:r>
              <a:rPr lang="en-US" dirty="0"/>
              <a:t>SEFA Expenditure amount</a:t>
            </a:r>
          </a:p>
        </p:txBody>
      </p:sp>
      <p:sp>
        <p:nvSpPr>
          <p:cNvPr id="33" name="TextBox 32">
            <a:extLst>
              <a:ext uri="{FF2B5EF4-FFF2-40B4-BE49-F238E27FC236}">
                <a16:creationId xmlns:a16="http://schemas.microsoft.com/office/drawing/2014/main" id="{69114F64-9D61-E12E-EC4F-0A59069BB04E}"/>
              </a:ext>
            </a:extLst>
          </p:cNvPr>
          <p:cNvSpPr txBox="1"/>
          <p:nvPr/>
        </p:nvSpPr>
        <p:spPr>
          <a:xfrm>
            <a:off x="217248" y="2767204"/>
            <a:ext cx="1674583" cy="646331"/>
          </a:xfrm>
          <a:prstGeom prst="rect">
            <a:avLst/>
          </a:prstGeom>
          <a:noFill/>
        </p:spPr>
        <p:txBody>
          <a:bodyPr wrap="square" rtlCol="0">
            <a:spAutoFit/>
          </a:bodyPr>
          <a:lstStyle/>
          <a:p>
            <a:r>
              <a:rPr lang="en-US" dirty="0"/>
              <a:t>Expenditures per GR06</a:t>
            </a:r>
          </a:p>
        </p:txBody>
      </p:sp>
      <p:cxnSp>
        <p:nvCxnSpPr>
          <p:cNvPr id="11" name="Connector: Elbow 10">
            <a:extLst>
              <a:ext uri="{FF2B5EF4-FFF2-40B4-BE49-F238E27FC236}">
                <a16:creationId xmlns:a16="http://schemas.microsoft.com/office/drawing/2014/main" id="{BE62BA67-9E4D-FCB0-7BD6-663D7BA0A837}"/>
              </a:ext>
            </a:extLst>
          </p:cNvPr>
          <p:cNvCxnSpPr>
            <a:cxnSpLocks/>
          </p:cNvCxnSpPr>
          <p:nvPr/>
        </p:nvCxnSpPr>
        <p:spPr>
          <a:xfrm rot="5400000">
            <a:off x="3752739" y="-985252"/>
            <a:ext cx="822960" cy="6583680"/>
          </a:xfrm>
          <a:prstGeom prst="bentConnector3">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5D116F5-565B-01FB-88AB-26B9315FE759}"/>
              </a:ext>
            </a:extLst>
          </p:cNvPr>
          <p:cNvSpPr txBox="1"/>
          <p:nvPr/>
        </p:nvSpPr>
        <p:spPr>
          <a:xfrm>
            <a:off x="457200" y="3670839"/>
            <a:ext cx="8115300" cy="923330"/>
          </a:xfrm>
          <a:prstGeom prst="rect">
            <a:avLst/>
          </a:prstGeom>
          <a:noFill/>
        </p:spPr>
        <p:txBody>
          <a:bodyPr wrap="square" rtlCol="0">
            <a:spAutoFit/>
          </a:bodyPr>
          <a:lstStyle/>
          <a:p>
            <a:r>
              <a:rPr lang="en-US" i="1" dirty="0"/>
              <a:t>This step adds adjustments to the GR06 total which should be reported on the SEFA (reconciling items, non-cash assistance, and Policy 20 exceptions) so that the recon and shell agree.</a:t>
            </a:r>
          </a:p>
        </p:txBody>
      </p:sp>
      <p:sp>
        <p:nvSpPr>
          <p:cNvPr id="17" name="TextBox 16">
            <a:extLst>
              <a:ext uri="{FF2B5EF4-FFF2-40B4-BE49-F238E27FC236}">
                <a16:creationId xmlns:a16="http://schemas.microsoft.com/office/drawing/2014/main" id="{001AB950-DCBD-2D4F-8AC5-D6669E9E6942}"/>
              </a:ext>
            </a:extLst>
          </p:cNvPr>
          <p:cNvSpPr txBox="1"/>
          <p:nvPr/>
        </p:nvSpPr>
        <p:spPr>
          <a:xfrm>
            <a:off x="2514600" y="2669261"/>
            <a:ext cx="3331121" cy="923330"/>
          </a:xfrm>
          <a:prstGeom prst="rect">
            <a:avLst/>
          </a:prstGeom>
          <a:noFill/>
        </p:spPr>
        <p:txBody>
          <a:bodyPr wrap="square" rtlCol="0">
            <a:spAutoFit/>
          </a:bodyPr>
          <a:lstStyle/>
          <a:p>
            <a:r>
              <a:rPr lang="en-US" dirty="0"/>
              <a:t>Non-Cash Assistance</a:t>
            </a:r>
          </a:p>
          <a:p>
            <a:r>
              <a:rPr lang="en-US" dirty="0"/>
              <a:t>Policy 20 Exceptions</a:t>
            </a:r>
          </a:p>
          <a:p>
            <a:r>
              <a:rPr lang="en-US" dirty="0"/>
              <a:t>Other reconciling items</a:t>
            </a:r>
          </a:p>
        </p:txBody>
      </p:sp>
      <p:sp>
        <p:nvSpPr>
          <p:cNvPr id="18" name="Plus Sign 17">
            <a:extLst>
              <a:ext uri="{FF2B5EF4-FFF2-40B4-BE49-F238E27FC236}">
                <a16:creationId xmlns:a16="http://schemas.microsoft.com/office/drawing/2014/main" id="{D4DE6D55-D3A0-FABD-58BF-09D05E619446}"/>
              </a:ext>
            </a:extLst>
          </p:cNvPr>
          <p:cNvSpPr/>
          <p:nvPr/>
        </p:nvSpPr>
        <p:spPr>
          <a:xfrm>
            <a:off x="1857147" y="2876174"/>
            <a:ext cx="490818" cy="450476"/>
          </a:xfrm>
          <a:prstGeom prst="mathPlus">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E299683-C24A-5BA5-4646-364839D68B73}"/>
              </a:ext>
            </a:extLst>
          </p:cNvPr>
          <p:cNvSpPr txBox="1"/>
          <p:nvPr/>
        </p:nvSpPr>
        <p:spPr>
          <a:xfrm>
            <a:off x="3586214" y="1425026"/>
            <a:ext cx="2017058" cy="369332"/>
          </a:xfrm>
          <a:prstGeom prst="rect">
            <a:avLst/>
          </a:prstGeom>
          <a:noFill/>
        </p:spPr>
        <p:txBody>
          <a:bodyPr wrap="square" rtlCol="0">
            <a:spAutoFit/>
          </a:bodyPr>
          <a:lstStyle/>
          <a:p>
            <a:r>
              <a:rPr lang="en-US" dirty="0"/>
              <a:t>Reconciling items</a:t>
            </a:r>
          </a:p>
        </p:txBody>
      </p:sp>
    </p:spTree>
    <p:extLst>
      <p:ext uri="{BB962C8B-B14F-4D97-AF65-F5344CB8AC3E}">
        <p14:creationId xmlns:p14="http://schemas.microsoft.com/office/powerpoint/2010/main" val="17311250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pPr marL="0" indent="0">
              <a:buNone/>
            </a:pPr>
            <a:r>
              <a:rPr lang="en-US" sz="2000" b="1" dirty="0"/>
              <a:t>Transactions with the wrong analysis type in Edison</a:t>
            </a:r>
          </a:p>
          <a:p>
            <a:r>
              <a:rPr lang="en-US" sz="2000" dirty="0"/>
              <a:t>Actual GL expenditures may be higher than TN_GR06 amount.  </a:t>
            </a:r>
          </a:p>
          <a:p>
            <a:r>
              <a:rPr lang="en-US" sz="2000" dirty="0"/>
              <a:t>Difference needs to be explained on the reconciliation.</a:t>
            </a:r>
          </a:p>
          <a:p>
            <a:endParaRPr lang="en-US" dirty="0"/>
          </a:p>
        </p:txBody>
      </p:sp>
      <p:sp>
        <p:nvSpPr>
          <p:cNvPr id="5" name="Title 4">
            <a:extLst>
              <a:ext uri="{FF2B5EF4-FFF2-40B4-BE49-F238E27FC236}">
                <a16:creationId xmlns:a16="http://schemas.microsoft.com/office/drawing/2014/main" id="{B400C1E6-139F-30D3-26E2-FF7850135407}"/>
              </a:ext>
            </a:extLst>
          </p:cNvPr>
          <p:cNvSpPr>
            <a:spLocks noGrp="1"/>
          </p:cNvSpPr>
          <p:nvPr>
            <p:ph type="title"/>
          </p:nvPr>
        </p:nvSpPr>
        <p:spPr/>
        <p:txBody>
          <a:bodyPr>
            <a:normAutofit/>
          </a:bodyPr>
          <a:lstStyle/>
          <a:p>
            <a:r>
              <a:rPr lang="en-US" sz="2900" dirty="0"/>
              <a:t>Common Reconciling Items</a:t>
            </a:r>
          </a:p>
        </p:txBody>
      </p:sp>
    </p:spTree>
    <p:extLst>
      <p:ext uri="{BB962C8B-B14F-4D97-AF65-F5344CB8AC3E}">
        <p14:creationId xmlns:p14="http://schemas.microsoft.com/office/powerpoint/2010/main" val="34048066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br>
              <a:rPr lang="en-US" sz="3200" dirty="0"/>
            </a:br>
            <a:r>
              <a:rPr lang="en-US" sz="3200" dirty="0"/>
              <a:t>Common Reconciling Items</a:t>
            </a:r>
            <a:br>
              <a:rPr lang="en-US" sz="3200" i="1" dirty="0"/>
            </a:br>
            <a:endParaRPr lang="en-US" dirty="0"/>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pPr marL="0" indent="0">
              <a:buNone/>
            </a:pPr>
            <a:r>
              <a:rPr lang="en-US" b="1" dirty="0"/>
              <a:t>Program Income</a:t>
            </a:r>
            <a:endParaRPr lang="en-US" dirty="0"/>
          </a:p>
          <a:p>
            <a:r>
              <a:rPr lang="en-US" dirty="0"/>
              <a:t>Can be used to meet a matching requirement, to expand spending authority, or as a reduction in expenditure.  </a:t>
            </a:r>
          </a:p>
          <a:p>
            <a:pPr lvl="1"/>
            <a:r>
              <a:rPr lang="en-US" dirty="0"/>
              <a:t>If the grant does not specify, it </a:t>
            </a:r>
            <a:r>
              <a:rPr lang="en-US" u="sng" dirty="0"/>
              <a:t>must</a:t>
            </a:r>
            <a:r>
              <a:rPr lang="en-US" dirty="0"/>
              <a:t> be used as a reduction in expenditure </a:t>
            </a:r>
            <a:br>
              <a:rPr lang="en-US" dirty="0"/>
            </a:br>
            <a:br>
              <a:rPr lang="en-US" dirty="0"/>
            </a:br>
            <a:endParaRPr lang="en-US" dirty="0"/>
          </a:p>
          <a:p>
            <a:r>
              <a:rPr lang="en-US" dirty="0"/>
              <a:t>Can reduce federal draw on a grant.</a:t>
            </a:r>
          </a:p>
          <a:p>
            <a:pPr lvl="1"/>
            <a:r>
              <a:rPr lang="en-US" dirty="0"/>
              <a:t>This can make Federal Revenue ≠ Federal Expenditures.</a:t>
            </a:r>
          </a:p>
          <a:p>
            <a:pPr lvl="1"/>
            <a:r>
              <a:rPr lang="en-US" dirty="0"/>
              <a:t>Instead, Federal Revenue + Program Income = Federal Expenditures</a:t>
            </a:r>
          </a:p>
          <a:p>
            <a:endParaRPr lang="en-US" dirty="0"/>
          </a:p>
        </p:txBody>
      </p:sp>
    </p:spTree>
    <p:extLst>
      <p:ext uri="{BB962C8B-B14F-4D97-AF65-F5344CB8AC3E}">
        <p14:creationId xmlns:p14="http://schemas.microsoft.com/office/powerpoint/2010/main" val="22026030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br>
              <a:rPr lang="en-US" sz="3200" dirty="0"/>
            </a:br>
            <a:r>
              <a:rPr lang="en-US" sz="3200" dirty="0"/>
              <a:t>Common Reconciling Items</a:t>
            </a:r>
            <a:br>
              <a:rPr lang="en-US" sz="3200" i="1" dirty="0"/>
            </a:br>
            <a:endParaRPr lang="en-US" dirty="0"/>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pPr marL="0" indent="0">
              <a:buNone/>
            </a:pPr>
            <a:r>
              <a:rPr lang="en-US" b="1" dirty="0"/>
              <a:t>Reimbursement of Prior Year Expenditures</a:t>
            </a:r>
          </a:p>
          <a:p>
            <a:r>
              <a:rPr lang="en-US" dirty="0"/>
              <a:t>These are funds expensed in a prior year that are returned in the current year.</a:t>
            </a:r>
          </a:p>
          <a:p>
            <a:r>
              <a:rPr lang="en-US" dirty="0"/>
              <a:t>For situations where the current year federal draw is </a:t>
            </a:r>
            <a:r>
              <a:rPr lang="en-US" i="1" dirty="0"/>
              <a:t>reduced</a:t>
            </a:r>
            <a:r>
              <a:rPr lang="en-US" dirty="0"/>
              <a:t> by the amount of the refund: </a:t>
            </a:r>
          </a:p>
          <a:p>
            <a:pPr lvl="1"/>
            <a:r>
              <a:rPr lang="en-US" dirty="0"/>
              <a:t>Federal Revenue + Reimbursement of Prior Year Expenditures = Federal Expenditures.</a:t>
            </a:r>
          </a:p>
        </p:txBody>
      </p:sp>
    </p:spTree>
    <p:extLst>
      <p:ext uri="{BB962C8B-B14F-4D97-AF65-F5344CB8AC3E}">
        <p14:creationId xmlns:p14="http://schemas.microsoft.com/office/powerpoint/2010/main" val="1791177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ED992-0EDF-632E-B501-F623C15B4536}"/>
              </a:ext>
            </a:extLst>
          </p:cNvPr>
          <p:cNvSpPr>
            <a:spLocks noGrp="1"/>
          </p:cNvSpPr>
          <p:nvPr>
            <p:ph type="title"/>
          </p:nvPr>
        </p:nvSpPr>
        <p:spPr/>
        <p:txBody>
          <a:bodyPr/>
          <a:lstStyle/>
          <a:p>
            <a:r>
              <a:rPr lang="en-US" dirty="0"/>
              <a:t>Common Reconciling Items</a:t>
            </a:r>
          </a:p>
        </p:txBody>
      </p:sp>
      <p:sp>
        <p:nvSpPr>
          <p:cNvPr id="3" name="Content Placeholder 2">
            <a:extLst>
              <a:ext uri="{FF2B5EF4-FFF2-40B4-BE49-F238E27FC236}">
                <a16:creationId xmlns:a16="http://schemas.microsoft.com/office/drawing/2014/main" id="{84DEFBBD-4C05-82FD-C1E2-9B1342D198B2}"/>
              </a:ext>
            </a:extLst>
          </p:cNvPr>
          <p:cNvSpPr>
            <a:spLocks noGrp="1"/>
          </p:cNvSpPr>
          <p:nvPr>
            <p:ph idx="1"/>
          </p:nvPr>
        </p:nvSpPr>
        <p:spPr/>
        <p:txBody>
          <a:bodyPr>
            <a:normAutofit lnSpcReduction="10000"/>
          </a:bodyPr>
          <a:lstStyle/>
          <a:p>
            <a:pPr marL="0" indent="0">
              <a:lnSpc>
                <a:spcPct val="107000"/>
              </a:lnSpc>
              <a:spcBef>
                <a:spcPts val="0"/>
              </a:spcBef>
              <a:spcAft>
                <a:spcPts val="800"/>
              </a:spcAft>
              <a:buNone/>
            </a:pPr>
            <a:r>
              <a:rPr lang="en-US" b="1" dirty="0">
                <a:latin typeface="Open Sans" panose="020B0606030504020204" pitchFamily="34" charset="0"/>
                <a:ea typeface="Open Sans" panose="020B0606030504020204" pitchFamily="34" charset="0"/>
                <a:cs typeface="Open Sans" panose="020B0606030504020204" pitchFamily="34" charset="0"/>
              </a:rPr>
              <a:t>Passthrough or other state federal activity that does not appear on the GR06 (Edison grants module)</a:t>
            </a:r>
          </a:p>
          <a:p>
            <a:pPr>
              <a:lnSpc>
                <a:spcPct val="107000"/>
              </a:lnSpc>
              <a:spcBef>
                <a:spcPts val="0"/>
              </a:spcBef>
              <a:spcAft>
                <a:spcPts val="800"/>
              </a:spcAft>
            </a:pPr>
            <a:r>
              <a:rPr lang="en-US" dirty="0">
                <a:latin typeface="Open Sans" panose="020B0606030504020204" pitchFamily="34" charset="0"/>
                <a:ea typeface="Open Sans" panose="020B0606030504020204" pitchFamily="34" charset="0"/>
                <a:cs typeface="Open Sans" panose="020B0606030504020204" pitchFamily="34" charset="0"/>
              </a:rPr>
              <a:t>GR06 query pulls from the grants module for accounts </a:t>
            </a:r>
            <a:r>
              <a:rPr lang="en-US" sz="1800" dirty="0">
                <a:effectLst/>
                <a:latin typeface="Open Sans" panose="020B0606030504020204" pitchFamily="34" charset="0"/>
                <a:ea typeface="Open Sans" panose="020B0606030504020204" pitchFamily="34" charset="0"/>
                <a:cs typeface="Open Sans" panose="020B0606030504020204" pitchFamily="34" charset="0"/>
              </a:rPr>
              <a:t>68001000 or 68002000.  If you receive federal funds in a different account, these federal funds won’t appear on the GR06 and should still be reported on the SEFA.  </a:t>
            </a:r>
          </a:p>
          <a:p>
            <a:pPr>
              <a:lnSpc>
                <a:spcPct val="107000"/>
              </a:lnSpc>
              <a:spcBef>
                <a:spcPts val="0"/>
              </a:spcBef>
              <a:spcAft>
                <a:spcPts val="800"/>
              </a:spcAft>
            </a:pPr>
            <a:r>
              <a:rPr lang="en-US" sz="1800" dirty="0">
                <a:effectLst/>
                <a:latin typeface="Open Sans" panose="020B0606030504020204" pitchFamily="34" charset="0"/>
                <a:ea typeface="Open Sans" panose="020B0606030504020204" pitchFamily="34" charset="0"/>
                <a:cs typeface="Open Sans" panose="020B0606030504020204" pitchFamily="34" charset="0"/>
              </a:rPr>
              <a:t>May be set up as PTFED or OTHER instead of FEDERAL</a:t>
            </a:r>
          </a:p>
          <a:p>
            <a:pPr>
              <a:lnSpc>
                <a:spcPct val="107000"/>
              </a:lnSpc>
              <a:spcBef>
                <a:spcPts val="0"/>
              </a:spcBef>
              <a:spcAft>
                <a:spcPts val="800"/>
              </a:spcAft>
            </a:pPr>
            <a:r>
              <a:rPr lang="en-US" dirty="0">
                <a:latin typeface="Open Sans" panose="020B0606030504020204" pitchFamily="34" charset="0"/>
                <a:ea typeface="Open Sans" panose="020B0606030504020204" pitchFamily="34" charset="0"/>
                <a:cs typeface="Open Sans" panose="020B0606030504020204" pitchFamily="34" charset="0"/>
              </a:rPr>
              <a:t>May be Activity Type = PTFED or OSFED</a:t>
            </a:r>
          </a:p>
          <a:p>
            <a:pPr>
              <a:lnSpc>
                <a:spcPct val="107000"/>
              </a:lnSpc>
              <a:spcBef>
                <a:spcPts val="0"/>
              </a:spcBef>
              <a:spcAft>
                <a:spcPts val="800"/>
              </a:spcAft>
            </a:pPr>
            <a:r>
              <a:rPr lang="en-US" sz="1800" dirty="0">
                <a:effectLst/>
                <a:latin typeface="Open Sans" panose="020B0606030504020204" pitchFamily="34" charset="0"/>
                <a:ea typeface="Open Sans" panose="020B0606030504020204" pitchFamily="34" charset="0"/>
                <a:cs typeface="Open Sans" panose="020B0606030504020204" pitchFamily="34" charset="0"/>
              </a:rPr>
              <a:t>There is a tab on the </a:t>
            </a:r>
            <a:r>
              <a:rPr lang="en-US" dirty="0">
                <a:latin typeface="Open Sans" panose="020B0606030504020204" pitchFamily="34" charset="0"/>
                <a:ea typeface="Open Sans" panose="020B0606030504020204" pitchFamily="34" charset="0"/>
                <a:cs typeface="Open Sans" panose="020B0606030504020204" pitchFamily="34" charset="0"/>
              </a:rPr>
              <a:t>SEFA reconciliation to enter this information</a:t>
            </a: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a:lnSpc>
                <a:spcPct val="107000"/>
              </a:lnSpc>
              <a:spcBef>
                <a:spcPts val="0"/>
              </a:spcBef>
              <a:spcAft>
                <a:spcPts val="800"/>
              </a:spcAft>
            </a:pPr>
            <a:endParaRPr lang="en-US" sz="1800" dirty="0">
              <a:effectLst/>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Tree>
    <p:extLst>
      <p:ext uri="{BB962C8B-B14F-4D97-AF65-F5344CB8AC3E}">
        <p14:creationId xmlns:p14="http://schemas.microsoft.com/office/powerpoint/2010/main" val="18618627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br>
              <a:rPr lang="en-US" sz="3200" dirty="0"/>
            </a:br>
            <a:r>
              <a:rPr lang="en-US" sz="3200" dirty="0"/>
              <a:t>Policy 20 Exceptions</a:t>
            </a:r>
            <a:br>
              <a:rPr lang="en-US" sz="3200" i="1" dirty="0"/>
            </a:br>
            <a:endParaRPr lang="en-US" dirty="0"/>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r>
              <a:rPr lang="en-US" dirty="0"/>
              <a:t>This refers to any grant expenditures tracked outside of the Edison projects module.</a:t>
            </a:r>
          </a:p>
          <a:p>
            <a:r>
              <a:rPr lang="en-US" dirty="0"/>
              <a:t>Include these expenditures on the SEFA Shell.</a:t>
            </a:r>
          </a:p>
          <a:p>
            <a:pPr lvl="1"/>
            <a:endParaRPr lang="en-US" dirty="0"/>
          </a:p>
          <a:p>
            <a:r>
              <a:rPr lang="en-US" sz="1600" dirty="0"/>
              <a:t>Policy 20 states: “All requests for exceptions to this policy shall be </a:t>
            </a:r>
            <a:r>
              <a:rPr lang="en-US" sz="1600" u="sng" dirty="0"/>
              <a:t>submitted in writing annually </a:t>
            </a:r>
            <a:r>
              <a:rPr lang="en-US" sz="1600" dirty="0"/>
              <a:t>to the director of Statewide Accounting, Division of Accounts, Department of Finance and Administration, for approval.  The letter of approval or denial from the Division of Accounts shall be maintained on file at the requesting entity.”</a:t>
            </a:r>
          </a:p>
          <a:p>
            <a:pPr lvl="1"/>
            <a:r>
              <a:rPr lang="en-US" sz="1400" b="1" dirty="0"/>
              <a:t>If you need to request an exception, please do so now!</a:t>
            </a:r>
          </a:p>
        </p:txBody>
      </p:sp>
    </p:spTree>
    <p:extLst>
      <p:ext uri="{BB962C8B-B14F-4D97-AF65-F5344CB8AC3E}">
        <p14:creationId xmlns:p14="http://schemas.microsoft.com/office/powerpoint/2010/main" val="2563842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br>
              <a:rPr lang="en-US" sz="3200"/>
            </a:br>
            <a:r>
              <a:rPr lang="en-US"/>
              <a:t>Reconciliation of SIS/SEFA</a:t>
            </a:r>
            <a:br>
              <a:rPr lang="en-US" sz="3200" i="1"/>
            </a:br>
            <a:endParaRPr lang="en-US"/>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pPr marL="0" indent="0">
              <a:buNone/>
            </a:pPr>
            <a:r>
              <a:rPr lang="en-US" sz="2000" b="1" dirty="0"/>
              <a:t>For all reconciliations:</a:t>
            </a:r>
            <a:r>
              <a:rPr lang="en-US" sz="2000" dirty="0"/>
              <a:t> explain the cause/reason for the reconciling items</a:t>
            </a:r>
            <a:endParaRPr lang="en-US" sz="2000" u="sng" dirty="0"/>
          </a:p>
          <a:p>
            <a:r>
              <a:rPr lang="en-US" sz="2000" dirty="0"/>
              <a:t>In other words, tell me </a:t>
            </a:r>
            <a:r>
              <a:rPr lang="en-US" sz="2000" b="1" dirty="0"/>
              <a:t>why </a:t>
            </a:r>
            <a:r>
              <a:rPr lang="en-US" sz="2000" dirty="0"/>
              <a:t>something is a reconciling item.</a:t>
            </a:r>
          </a:p>
          <a:p>
            <a:pPr lvl="1"/>
            <a:r>
              <a:rPr lang="en-US" sz="1800" dirty="0"/>
              <a:t>What is causing or “driving” the difference?</a:t>
            </a:r>
          </a:p>
          <a:p>
            <a:r>
              <a:rPr lang="en-US" sz="2000" dirty="0"/>
              <a:t>Use cell comments, a tab with explanations, etc.</a:t>
            </a:r>
            <a:endParaRPr lang="en-US" sz="2200" dirty="0"/>
          </a:p>
          <a:p>
            <a:pPr marL="0" indent="0">
              <a:buNone/>
            </a:pPr>
            <a:endParaRPr lang="en-US" dirty="0"/>
          </a:p>
        </p:txBody>
      </p:sp>
    </p:spTree>
    <p:extLst>
      <p:ext uri="{BB962C8B-B14F-4D97-AF65-F5344CB8AC3E}">
        <p14:creationId xmlns:p14="http://schemas.microsoft.com/office/powerpoint/2010/main" val="40682459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6F251-8397-4B96-D3E9-56540863E472}"/>
              </a:ext>
            </a:extLst>
          </p:cNvPr>
          <p:cNvSpPr>
            <a:spLocks noGrp="1"/>
          </p:cNvSpPr>
          <p:nvPr>
            <p:ph type="title"/>
          </p:nvPr>
        </p:nvSpPr>
        <p:spPr/>
        <p:txBody>
          <a:bodyPr/>
          <a:lstStyle/>
          <a:p>
            <a:r>
              <a:rPr lang="en-US"/>
              <a:t>Reconciliation of SIS/SEFA</a:t>
            </a:r>
          </a:p>
        </p:txBody>
      </p:sp>
      <p:sp>
        <p:nvSpPr>
          <p:cNvPr id="3" name="Content Placeholder 2">
            <a:extLst>
              <a:ext uri="{FF2B5EF4-FFF2-40B4-BE49-F238E27FC236}">
                <a16:creationId xmlns:a16="http://schemas.microsoft.com/office/drawing/2014/main" id="{459D3DC0-77C2-F26E-2009-647E1FAE6FC3}"/>
              </a:ext>
            </a:extLst>
          </p:cNvPr>
          <p:cNvSpPr>
            <a:spLocks noGrp="1"/>
          </p:cNvSpPr>
          <p:nvPr>
            <p:ph idx="1"/>
          </p:nvPr>
        </p:nvSpPr>
        <p:spPr/>
        <p:txBody>
          <a:bodyPr/>
          <a:lstStyle/>
          <a:p>
            <a:r>
              <a:rPr lang="en-US" dirty="0"/>
              <a:t>For more detailed information, see the instructions document on the Job Aids page, Grants Accounting section: </a:t>
            </a:r>
            <a:r>
              <a:rPr lang="en-US" dirty="0">
                <a:hlinkClick r:id="rId3"/>
              </a:rPr>
              <a:t>https://www.tn.gov/finance/rd-doa/fa-accfin-swa.html</a:t>
            </a:r>
            <a:r>
              <a:rPr lang="en-US" dirty="0"/>
              <a:t> </a:t>
            </a:r>
          </a:p>
        </p:txBody>
      </p:sp>
    </p:spTree>
    <p:extLst>
      <p:ext uri="{BB962C8B-B14F-4D97-AF65-F5344CB8AC3E}">
        <p14:creationId xmlns:p14="http://schemas.microsoft.com/office/powerpoint/2010/main" val="9627436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a:bodyPr>
          <a:lstStyle/>
          <a:p>
            <a:r>
              <a:rPr lang="en-US" sz="3200" dirty="0"/>
              <a:t>TN_GR06 Queries (Edison Grants Module)</a:t>
            </a:r>
            <a:endParaRPr lang="en-US" dirty="0"/>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a:xfrm>
            <a:off x="457200" y="1200150"/>
            <a:ext cx="8229600" cy="3276600"/>
          </a:xfrm>
        </p:spPr>
        <p:txBody>
          <a:bodyPr>
            <a:normAutofit fontScale="77500" lnSpcReduction="20000"/>
          </a:bodyPr>
          <a:lstStyle/>
          <a:p>
            <a:r>
              <a:rPr lang="en-US" b="1" dirty="0"/>
              <a:t>TN_GR06_SEFA_EXP</a:t>
            </a:r>
          </a:p>
          <a:p>
            <a:pPr lvl="1"/>
            <a:r>
              <a:rPr lang="en-US" dirty="0"/>
              <a:t>Should be the amount reported on the SEFA.</a:t>
            </a:r>
          </a:p>
          <a:p>
            <a:pPr lvl="1"/>
            <a:endParaRPr lang="en-US" dirty="0"/>
          </a:p>
          <a:p>
            <a:r>
              <a:rPr lang="en-US" b="1" dirty="0"/>
              <a:t>TN_GR06_V_SEFA_DETAILS</a:t>
            </a:r>
          </a:p>
          <a:p>
            <a:pPr lvl="1"/>
            <a:r>
              <a:rPr lang="en-US" dirty="0"/>
              <a:t>Identifying information for SEFA related to subrecipients</a:t>
            </a:r>
          </a:p>
          <a:p>
            <a:pPr lvl="1"/>
            <a:r>
              <a:rPr lang="en-US" dirty="0"/>
              <a:t>Expanded with additional fields to help identify subrecipients.</a:t>
            </a:r>
          </a:p>
          <a:p>
            <a:pPr lvl="1"/>
            <a:endParaRPr lang="en-US" dirty="0"/>
          </a:p>
          <a:p>
            <a:r>
              <a:rPr lang="en-US" b="1" dirty="0"/>
              <a:t>TN_GR06S_SEFA_SUPPL</a:t>
            </a:r>
          </a:p>
          <a:p>
            <a:pPr lvl="1"/>
            <a:r>
              <a:rPr lang="en-US" dirty="0"/>
              <a:t>Should be the SIS reportable amount.</a:t>
            </a:r>
          </a:p>
          <a:p>
            <a:pPr lvl="1"/>
            <a:endParaRPr lang="en-US" dirty="0"/>
          </a:p>
          <a:p>
            <a:r>
              <a:rPr lang="en-US" b="1" dirty="0"/>
              <a:t>TN_PR101_PROJECT_COST_DETAIL</a:t>
            </a:r>
          </a:p>
          <a:p>
            <a:pPr lvl="1"/>
            <a:r>
              <a:rPr lang="en-US" dirty="0"/>
              <a:t>Identifying information for SIS related to subrecipients.  </a:t>
            </a:r>
          </a:p>
          <a:p>
            <a:pPr lvl="1"/>
            <a:r>
              <a:rPr lang="en-US" dirty="0"/>
              <a:t>Used to help identify amounts to be reported. </a:t>
            </a:r>
          </a:p>
          <a:p>
            <a:pPr lvl="1"/>
            <a:endParaRPr lang="en-US" dirty="0"/>
          </a:p>
          <a:p>
            <a:r>
              <a:rPr lang="en-US" b="1" dirty="0"/>
              <a:t>TN_PR202_ALL_TRANSACTIONS</a:t>
            </a:r>
          </a:p>
          <a:p>
            <a:pPr lvl="1"/>
            <a:r>
              <a:rPr lang="en-US" sz="1500" dirty="0"/>
              <a:t>More detail than PR101</a:t>
            </a:r>
          </a:p>
        </p:txBody>
      </p:sp>
    </p:spTree>
    <p:extLst>
      <p:ext uri="{BB962C8B-B14F-4D97-AF65-F5344CB8AC3E}">
        <p14:creationId xmlns:p14="http://schemas.microsoft.com/office/powerpoint/2010/main" val="40855829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20EDD-7589-4779-923F-45DCC13B0726}"/>
              </a:ext>
            </a:extLst>
          </p:cNvPr>
          <p:cNvSpPr>
            <a:spLocks noGrp="1"/>
          </p:cNvSpPr>
          <p:nvPr>
            <p:ph type="title"/>
          </p:nvPr>
        </p:nvSpPr>
        <p:spPr/>
        <p:txBody>
          <a:bodyPr/>
          <a:lstStyle/>
          <a:p>
            <a:r>
              <a:rPr lang="en-US"/>
              <a:t>Helpful Links:</a:t>
            </a:r>
          </a:p>
        </p:txBody>
      </p:sp>
      <p:sp>
        <p:nvSpPr>
          <p:cNvPr id="3" name="Content Placeholder 2">
            <a:extLst>
              <a:ext uri="{FF2B5EF4-FFF2-40B4-BE49-F238E27FC236}">
                <a16:creationId xmlns:a16="http://schemas.microsoft.com/office/drawing/2014/main" id="{1857B3F5-4873-413D-95E5-D361E42FF317}"/>
              </a:ext>
            </a:extLst>
          </p:cNvPr>
          <p:cNvSpPr>
            <a:spLocks noGrp="1"/>
          </p:cNvSpPr>
          <p:nvPr>
            <p:ph idx="1"/>
          </p:nvPr>
        </p:nvSpPr>
        <p:spPr/>
        <p:txBody>
          <a:bodyPr/>
          <a:lstStyle/>
          <a:p>
            <a:pPr marL="0" indent="0">
              <a:buNone/>
            </a:pPr>
            <a:r>
              <a:rPr lang="en-US" dirty="0"/>
              <a:t>Nonprofit lookup tool:</a:t>
            </a:r>
          </a:p>
          <a:p>
            <a:pPr marL="0" indent="0">
              <a:buNone/>
            </a:pPr>
            <a:r>
              <a:rPr lang="en-US" dirty="0">
                <a:hlinkClick r:id="rId2"/>
              </a:rPr>
              <a:t>https://apps.irs.gov/app/eos/</a:t>
            </a:r>
            <a:endParaRPr lang="en-US" dirty="0"/>
          </a:p>
          <a:p>
            <a:pPr marL="0" indent="0">
              <a:buNone/>
            </a:pPr>
            <a:endParaRPr lang="en-US" dirty="0"/>
          </a:p>
          <a:p>
            <a:pPr marL="0" indent="0">
              <a:buNone/>
            </a:pPr>
            <a:r>
              <a:rPr lang="en-US" dirty="0"/>
              <a:t>Job Aids:</a:t>
            </a:r>
          </a:p>
          <a:p>
            <a:pPr marL="0" indent="0">
              <a:buNone/>
            </a:pPr>
            <a:r>
              <a:rPr lang="en-US" dirty="0">
                <a:hlinkClick r:id="rId3"/>
              </a:rPr>
              <a:t>https://www.tn.gov/finance/rd-doa/fa-accfin-swa.html</a:t>
            </a:r>
            <a:r>
              <a:rPr lang="en-US" dirty="0"/>
              <a:t> </a:t>
            </a:r>
          </a:p>
          <a:p>
            <a:pPr marL="0" indent="0">
              <a:buNone/>
            </a:pPr>
            <a:endParaRPr lang="en-US" dirty="0"/>
          </a:p>
          <a:p>
            <a:pPr marL="0" indent="0">
              <a:buNone/>
            </a:pPr>
            <a:r>
              <a:rPr lang="en-US" dirty="0"/>
              <a:t>Grant Information Sharing:</a:t>
            </a:r>
          </a:p>
          <a:p>
            <a:pPr marL="0" indent="0">
              <a:buNone/>
            </a:pPr>
            <a:r>
              <a:rPr lang="en-US" dirty="0">
                <a:hlinkClick r:id="rId4"/>
              </a:rPr>
              <a:t>https://www.tn.gov/finance/grants-information-sharing.html</a:t>
            </a:r>
            <a:r>
              <a:rPr lang="en-US" dirty="0"/>
              <a:t> </a:t>
            </a:r>
          </a:p>
        </p:txBody>
      </p:sp>
    </p:spTree>
    <p:extLst>
      <p:ext uri="{BB962C8B-B14F-4D97-AF65-F5344CB8AC3E}">
        <p14:creationId xmlns:p14="http://schemas.microsoft.com/office/powerpoint/2010/main" val="12211293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lstStyle/>
          <a:p>
            <a:r>
              <a:rPr lang="en-US" dirty="0"/>
              <a:t>Reminder: Important Due Dates</a:t>
            </a:r>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lstStyle/>
          <a:p>
            <a:r>
              <a:rPr lang="en-US" dirty="0"/>
              <a:t>September 9, 2024 - SIS</a:t>
            </a:r>
          </a:p>
          <a:p>
            <a:endParaRPr lang="en-US" dirty="0"/>
          </a:p>
          <a:p>
            <a:r>
              <a:rPr lang="en-US" dirty="0"/>
              <a:t>September 16, 2024 - SEFA</a:t>
            </a:r>
          </a:p>
          <a:p>
            <a:endParaRPr lang="en-US" dirty="0"/>
          </a:p>
          <a:p>
            <a:pPr marL="0" indent="0">
              <a:buNone/>
            </a:pPr>
            <a:endParaRPr lang="en-US" dirty="0"/>
          </a:p>
        </p:txBody>
      </p:sp>
    </p:spTree>
    <p:extLst>
      <p:ext uri="{BB962C8B-B14F-4D97-AF65-F5344CB8AC3E}">
        <p14:creationId xmlns:p14="http://schemas.microsoft.com/office/powerpoint/2010/main" val="7889324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B7DC7-FD69-4B8D-A258-8A4F03A4D2BD}"/>
              </a:ext>
            </a:extLst>
          </p:cNvPr>
          <p:cNvSpPr>
            <a:spLocks noGrp="1"/>
          </p:cNvSpPr>
          <p:nvPr>
            <p:ph type="title"/>
          </p:nvPr>
        </p:nvSpPr>
        <p:spPr/>
        <p:txBody>
          <a:bodyPr>
            <a:noAutofit/>
          </a:bodyPr>
          <a:lstStyle/>
          <a:p>
            <a:pPr>
              <a:lnSpc>
                <a:spcPct val="300000"/>
              </a:lnSpc>
            </a:pPr>
            <a:r>
              <a:rPr lang="en-US" sz="6000"/>
              <a:t>Questions?</a:t>
            </a:r>
          </a:p>
        </p:txBody>
      </p:sp>
      <p:sp>
        <p:nvSpPr>
          <p:cNvPr id="3" name="Content Placeholder 2">
            <a:extLst>
              <a:ext uri="{FF2B5EF4-FFF2-40B4-BE49-F238E27FC236}">
                <a16:creationId xmlns:a16="http://schemas.microsoft.com/office/drawing/2014/main" id="{950EBCB6-126A-42B9-AE77-373819B17B9A}"/>
              </a:ext>
            </a:extLst>
          </p:cNvPr>
          <p:cNvSpPr>
            <a:spLocks noGrp="1"/>
          </p:cNvSpPr>
          <p:nvPr>
            <p:ph idx="1"/>
          </p:nvPr>
        </p:nvSpPr>
        <p:spPr>
          <a:xfrm>
            <a:off x="457200" y="1270004"/>
            <a:ext cx="8229600" cy="3117845"/>
          </a:xfrm>
        </p:spPr>
        <p:txBody>
          <a:bodyPr>
            <a:normAutofit/>
          </a:bodyPr>
          <a:lstStyle/>
          <a:p>
            <a:endParaRPr lang="en-US" dirty="0"/>
          </a:p>
          <a:p>
            <a:endParaRPr lang="en-US" dirty="0"/>
          </a:p>
          <a:p>
            <a:endParaRPr lang="en-US" dirty="0"/>
          </a:p>
          <a:p>
            <a:r>
              <a:rPr lang="en-US" dirty="0"/>
              <a:t>Please type your questions over what we have covered so far into the chat.</a:t>
            </a:r>
          </a:p>
          <a:p>
            <a:pPr marL="0" indent="0">
              <a:buNone/>
            </a:pPr>
            <a:endParaRPr lang="en-US" dirty="0"/>
          </a:p>
          <a:p>
            <a:pPr lvl="1"/>
            <a:endParaRPr lang="en-US" dirty="0"/>
          </a:p>
          <a:p>
            <a:pPr lvl="1"/>
            <a:endParaRPr lang="en-US" sz="400" dirty="0"/>
          </a:p>
        </p:txBody>
      </p:sp>
    </p:spTree>
    <p:extLst>
      <p:ext uri="{BB962C8B-B14F-4D97-AF65-F5344CB8AC3E}">
        <p14:creationId xmlns:p14="http://schemas.microsoft.com/office/powerpoint/2010/main" val="28291684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EAD32-28D6-E7D8-40B4-2DCE0D523527}"/>
              </a:ext>
            </a:extLst>
          </p:cNvPr>
          <p:cNvSpPr>
            <a:spLocks noGrp="1"/>
          </p:cNvSpPr>
          <p:nvPr>
            <p:ph type="title"/>
          </p:nvPr>
        </p:nvSpPr>
        <p:spPr/>
        <p:txBody>
          <a:bodyPr>
            <a:normAutofit/>
          </a:bodyPr>
          <a:lstStyle/>
          <a:p>
            <a:r>
              <a:rPr lang="en-US" dirty="0"/>
              <a:t>CPO Subrecipient Database: Status</a:t>
            </a:r>
          </a:p>
        </p:txBody>
      </p:sp>
      <p:sp>
        <p:nvSpPr>
          <p:cNvPr id="3" name="Content Placeholder 2">
            <a:extLst>
              <a:ext uri="{FF2B5EF4-FFF2-40B4-BE49-F238E27FC236}">
                <a16:creationId xmlns:a16="http://schemas.microsoft.com/office/drawing/2014/main" id="{BC1AF8F1-DF96-9370-7809-241EBA760DE3}"/>
              </a:ext>
            </a:extLst>
          </p:cNvPr>
          <p:cNvSpPr>
            <a:spLocks noGrp="1"/>
          </p:cNvSpPr>
          <p:nvPr>
            <p:ph idx="1"/>
          </p:nvPr>
        </p:nvSpPr>
        <p:spPr/>
        <p:txBody>
          <a:bodyPr>
            <a:normAutofit/>
          </a:bodyPr>
          <a:lstStyle/>
          <a:p>
            <a:pPr marL="0" marR="0" indent="0">
              <a:spcBef>
                <a:spcPts val="0"/>
              </a:spcBef>
              <a:spcAft>
                <a:spcPts val="0"/>
              </a:spcAft>
              <a:buNone/>
            </a:pPr>
            <a:r>
              <a:rPr lang="en-US" dirty="0"/>
              <a:t>TCA 4-56-110(a) requires the chief procurement officer to “establish a central database of information regarding grant recipients and sub-recipients for monitoring purposes...” This database must be </a:t>
            </a:r>
            <a:r>
              <a:rPr lang="en-US" dirty="0">
                <a:highlight>
                  <a:srgbClr val="FFFF00"/>
                </a:highlight>
              </a:rPr>
              <a:t>“sufficient for entities to prepare the schedule of expenditures of federal awards…”</a:t>
            </a:r>
          </a:p>
          <a:p>
            <a:pPr marL="0" marR="0" indent="0">
              <a:spcBef>
                <a:spcPts val="0"/>
              </a:spcBef>
              <a:spcAft>
                <a:spcPts val="0"/>
              </a:spcAft>
              <a:buNone/>
            </a:pPr>
            <a:endParaRPr lang="en-US" dirty="0"/>
          </a:p>
          <a:p>
            <a:pPr marL="0" marR="0" indent="0">
              <a:spcBef>
                <a:spcPts val="0"/>
              </a:spcBef>
              <a:spcAft>
                <a:spcPts val="0"/>
              </a:spcAft>
              <a:buNone/>
            </a:pPr>
            <a:endParaRPr lang="en-US" dirty="0"/>
          </a:p>
          <a:p>
            <a:pPr marL="0" marR="0" indent="0">
              <a:spcBef>
                <a:spcPts val="0"/>
              </a:spcBef>
              <a:spcAft>
                <a:spcPts val="0"/>
              </a:spcAft>
              <a:buNone/>
            </a:pPr>
            <a:r>
              <a:rPr lang="en-US" dirty="0"/>
              <a:t>TCA 4-56-110(b) states that </a:t>
            </a:r>
            <a:r>
              <a:rPr lang="en-US" dirty="0">
                <a:highlight>
                  <a:srgbClr val="FFFF00"/>
                </a:highlight>
              </a:rPr>
              <a:t>“All state agencies shall use the central database…and shall provide and update information…”</a:t>
            </a:r>
          </a:p>
        </p:txBody>
      </p:sp>
    </p:spTree>
    <p:extLst>
      <p:ext uri="{BB962C8B-B14F-4D97-AF65-F5344CB8AC3E}">
        <p14:creationId xmlns:p14="http://schemas.microsoft.com/office/powerpoint/2010/main" val="10701147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EAD32-28D6-E7D8-40B4-2DCE0D523527}"/>
              </a:ext>
            </a:extLst>
          </p:cNvPr>
          <p:cNvSpPr>
            <a:spLocks noGrp="1"/>
          </p:cNvSpPr>
          <p:nvPr>
            <p:ph type="title"/>
          </p:nvPr>
        </p:nvSpPr>
        <p:spPr/>
        <p:txBody>
          <a:bodyPr>
            <a:normAutofit/>
          </a:bodyPr>
          <a:lstStyle/>
          <a:p>
            <a:r>
              <a:rPr lang="en-US" dirty="0"/>
              <a:t>CPO Subrecipient Database – some notes</a:t>
            </a:r>
          </a:p>
        </p:txBody>
      </p:sp>
      <p:sp>
        <p:nvSpPr>
          <p:cNvPr id="3" name="Content Placeholder 2">
            <a:extLst>
              <a:ext uri="{FF2B5EF4-FFF2-40B4-BE49-F238E27FC236}">
                <a16:creationId xmlns:a16="http://schemas.microsoft.com/office/drawing/2014/main" id="{BC1AF8F1-DF96-9370-7809-241EBA760DE3}"/>
              </a:ext>
            </a:extLst>
          </p:cNvPr>
          <p:cNvSpPr>
            <a:spLocks noGrp="1"/>
          </p:cNvSpPr>
          <p:nvPr>
            <p:ph idx="1"/>
          </p:nvPr>
        </p:nvSpPr>
        <p:spPr/>
        <p:txBody>
          <a:bodyPr>
            <a:normAutofit/>
          </a:bodyPr>
          <a:lstStyle/>
          <a:p>
            <a:pPr marR="0">
              <a:spcBef>
                <a:spcPts val="0"/>
              </a:spcBef>
              <a:spcAft>
                <a:spcPts val="0"/>
              </a:spcAft>
            </a:pPr>
            <a:r>
              <a:rPr lang="en-US" sz="2000" dirty="0">
                <a:solidFill>
                  <a:schemeClr val="tx1">
                    <a:lumMod val="65000"/>
                    <a:lumOff val="35000"/>
                  </a:schemeClr>
                </a:solidFill>
                <a:latin typeface="Calibri" panose="020F0502020204030204" pitchFamily="34" charset="0"/>
              </a:rPr>
              <a:t>It generates forms to subrecipients based on a check box in Edison.  If this is not properly (un)checked, it could lead to inaccurate data.</a:t>
            </a:r>
          </a:p>
          <a:p>
            <a:pPr marR="0">
              <a:spcBef>
                <a:spcPts val="0"/>
              </a:spcBef>
              <a:spcAft>
                <a:spcPts val="0"/>
              </a:spcAft>
            </a:pPr>
            <a:r>
              <a:rPr lang="en-US" sz="2000" dirty="0">
                <a:solidFill>
                  <a:schemeClr val="tx1">
                    <a:lumMod val="65000"/>
                    <a:lumOff val="35000"/>
                  </a:schemeClr>
                </a:solidFill>
                <a:latin typeface="Calibri" panose="020F0502020204030204" pitchFamily="34" charset="0"/>
              </a:rPr>
              <a:t>It does </a:t>
            </a:r>
            <a:r>
              <a:rPr lang="en-US" sz="2000" u="sng" dirty="0">
                <a:solidFill>
                  <a:schemeClr val="tx1">
                    <a:lumMod val="65000"/>
                    <a:lumOff val="35000"/>
                  </a:schemeClr>
                </a:solidFill>
                <a:latin typeface="Calibri" panose="020F0502020204030204" pitchFamily="34" charset="0"/>
              </a:rPr>
              <a:t>not</a:t>
            </a:r>
            <a:r>
              <a:rPr lang="en-US" sz="2000" dirty="0">
                <a:solidFill>
                  <a:schemeClr val="tx1">
                    <a:lumMod val="65000"/>
                    <a:lumOff val="35000"/>
                  </a:schemeClr>
                </a:solidFill>
                <a:latin typeface="Calibri" panose="020F0502020204030204" pitchFamily="34" charset="0"/>
              </a:rPr>
              <a:t> differentiate between federal and state funding for a subrecipient.</a:t>
            </a:r>
          </a:p>
          <a:p>
            <a:pPr marR="0">
              <a:spcBef>
                <a:spcPts val="0"/>
              </a:spcBef>
              <a:spcAft>
                <a:spcPts val="0"/>
              </a:spcAft>
            </a:pPr>
            <a:r>
              <a:rPr lang="en-US" sz="2000" dirty="0">
                <a:solidFill>
                  <a:schemeClr val="tx1">
                    <a:lumMod val="65000"/>
                    <a:lumOff val="35000"/>
                  </a:schemeClr>
                </a:solidFill>
                <a:latin typeface="Calibri" panose="020F0502020204030204" pitchFamily="34" charset="0"/>
              </a:rPr>
              <a:t>It doesn’t differentiate between contractor and subrecipient activity.  Both would be included.</a:t>
            </a:r>
          </a:p>
          <a:p>
            <a:pPr>
              <a:spcBef>
                <a:spcPts val="0"/>
              </a:spcBef>
            </a:pPr>
            <a:r>
              <a:rPr lang="en-US" sz="2000" dirty="0">
                <a:solidFill>
                  <a:schemeClr val="tx1">
                    <a:lumMod val="65000"/>
                    <a:lumOff val="35000"/>
                  </a:schemeClr>
                </a:solidFill>
                <a:latin typeface="Calibri" panose="020F0502020204030204" pitchFamily="34" charset="0"/>
              </a:rPr>
              <a:t>Depending on subrecipient year-end, timing issues may exist, which could lead to missing data at FYE reporting.</a:t>
            </a:r>
          </a:p>
          <a:p>
            <a:pPr marR="0">
              <a:spcBef>
                <a:spcPts val="0"/>
              </a:spcBef>
              <a:spcAft>
                <a:spcPts val="0"/>
              </a:spcAft>
            </a:pPr>
            <a:endParaRPr lang="en-US" sz="2000" dirty="0">
              <a:solidFill>
                <a:schemeClr val="tx1"/>
              </a:solidFill>
              <a:effectLst/>
              <a:latin typeface="Calibri" panose="020F0502020204030204" pitchFamily="34" charset="0"/>
            </a:endParaRPr>
          </a:p>
        </p:txBody>
      </p:sp>
    </p:spTree>
    <p:extLst>
      <p:ext uri="{BB962C8B-B14F-4D97-AF65-F5344CB8AC3E}">
        <p14:creationId xmlns:p14="http://schemas.microsoft.com/office/powerpoint/2010/main" val="21028337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EAD32-28D6-E7D8-40B4-2DCE0D523527}"/>
              </a:ext>
            </a:extLst>
          </p:cNvPr>
          <p:cNvSpPr>
            <a:spLocks noGrp="1"/>
          </p:cNvSpPr>
          <p:nvPr>
            <p:ph type="title"/>
          </p:nvPr>
        </p:nvSpPr>
        <p:spPr/>
        <p:txBody>
          <a:bodyPr>
            <a:normAutofit/>
          </a:bodyPr>
          <a:lstStyle/>
          <a:p>
            <a:r>
              <a:rPr lang="en-US" dirty="0"/>
              <a:t>CPO Subrecipient Database: contact info</a:t>
            </a:r>
          </a:p>
        </p:txBody>
      </p:sp>
      <p:sp>
        <p:nvSpPr>
          <p:cNvPr id="3" name="Content Placeholder 2">
            <a:extLst>
              <a:ext uri="{FF2B5EF4-FFF2-40B4-BE49-F238E27FC236}">
                <a16:creationId xmlns:a16="http://schemas.microsoft.com/office/drawing/2014/main" id="{BC1AF8F1-DF96-9370-7809-241EBA760DE3}"/>
              </a:ext>
            </a:extLst>
          </p:cNvPr>
          <p:cNvSpPr>
            <a:spLocks noGrp="1"/>
          </p:cNvSpPr>
          <p:nvPr>
            <p:ph idx="1"/>
          </p:nvPr>
        </p:nvSpPr>
        <p:spPr/>
        <p:txBody>
          <a:bodyPr>
            <a:normAutofit/>
          </a:bodyPr>
          <a:lstStyle/>
          <a:p>
            <a:pPr>
              <a:spcBef>
                <a:spcPts val="0"/>
              </a:spcBef>
            </a:pPr>
            <a:r>
              <a:rPr lang="en-US" dirty="0">
                <a:solidFill>
                  <a:schemeClr val="tx1">
                    <a:lumMod val="65000"/>
                    <a:lumOff val="35000"/>
                  </a:schemeClr>
                </a:solidFill>
                <a:latin typeface="-apple-system"/>
              </a:rPr>
              <a:t>For questions about the subrecipient database, the central procurement office can be reached at </a:t>
            </a:r>
            <a:r>
              <a:rPr lang="en-US" sz="1800" dirty="0">
                <a:solidFill>
                  <a:schemeClr val="tx1">
                    <a:lumMod val="65000"/>
                    <a:lumOff val="35000"/>
                  </a:schemeClr>
                </a:solidFill>
                <a:effectLst/>
                <a:latin typeface="-apple-system"/>
                <a:hlinkClick r:id="rId2">
                  <a:extLst>
                    <a:ext uri="{A12FA001-AC4F-418D-AE19-62706E023703}">
                      <ahyp:hlinkClr xmlns:ahyp="http://schemas.microsoft.com/office/drawing/2018/hyperlinkcolor" val="tx"/>
                    </a:ext>
                  </a:extLst>
                </a:hlinkClick>
              </a:rPr>
              <a:t>CPO.grants@tn.gov</a:t>
            </a:r>
            <a:r>
              <a:rPr lang="en-US" sz="1800" dirty="0">
                <a:solidFill>
                  <a:schemeClr val="tx1">
                    <a:lumMod val="65000"/>
                    <a:lumOff val="35000"/>
                  </a:schemeClr>
                </a:solidFill>
                <a:effectLst/>
                <a:latin typeface="-apple-system"/>
              </a:rPr>
              <a:t> </a:t>
            </a:r>
            <a:endParaRPr lang="en-US" sz="2000" dirty="0">
              <a:solidFill>
                <a:schemeClr val="tx1">
                  <a:lumMod val="65000"/>
                  <a:lumOff val="35000"/>
                </a:schemeClr>
              </a:solidFill>
              <a:effectLst/>
              <a:latin typeface="Calibri" panose="020F0502020204030204" pitchFamily="34" charset="0"/>
            </a:endParaRPr>
          </a:p>
        </p:txBody>
      </p:sp>
    </p:spTree>
    <p:extLst>
      <p:ext uri="{BB962C8B-B14F-4D97-AF65-F5344CB8AC3E}">
        <p14:creationId xmlns:p14="http://schemas.microsoft.com/office/powerpoint/2010/main" val="6790642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EAD32-28D6-E7D8-40B4-2DCE0D523527}"/>
              </a:ext>
            </a:extLst>
          </p:cNvPr>
          <p:cNvSpPr>
            <a:spLocks noGrp="1"/>
          </p:cNvSpPr>
          <p:nvPr>
            <p:ph type="title"/>
          </p:nvPr>
        </p:nvSpPr>
        <p:spPr/>
        <p:txBody>
          <a:bodyPr>
            <a:normAutofit fontScale="90000"/>
          </a:bodyPr>
          <a:lstStyle/>
          <a:p>
            <a:r>
              <a:rPr lang="en-US" dirty="0"/>
              <a:t>CPO Subrecipient Database: Helpful Queries</a:t>
            </a:r>
          </a:p>
        </p:txBody>
      </p:sp>
      <p:sp>
        <p:nvSpPr>
          <p:cNvPr id="3" name="Content Placeholder 2">
            <a:extLst>
              <a:ext uri="{FF2B5EF4-FFF2-40B4-BE49-F238E27FC236}">
                <a16:creationId xmlns:a16="http://schemas.microsoft.com/office/drawing/2014/main" id="{BC1AF8F1-DF96-9370-7809-241EBA760DE3}"/>
              </a:ext>
            </a:extLst>
          </p:cNvPr>
          <p:cNvSpPr>
            <a:spLocks noGrp="1"/>
          </p:cNvSpPr>
          <p:nvPr>
            <p:ph idx="1"/>
          </p:nvPr>
        </p:nvSpPr>
        <p:spPr/>
        <p:txBody>
          <a:bodyPr>
            <a:normAutofit fontScale="92500" lnSpcReduction="10000"/>
          </a:bodyPr>
          <a:lstStyle/>
          <a:p>
            <a:pPr marL="0" marR="0" indent="0">
              <a:spcBef>
                <a:spcPts val="0"/>
              </a:spcBef>
              <a:spcAft>
                <a:spcPts val="0"/>
              </a:spcAft>
              <a:buNone/>
            </a:pPr>
            <a:r>
              <a:rPr lang="en-US" sz="1800" b="1" dirty="0">
                <a:solidFill>
                  <a:schemeClr val="tx1">
                    <a:lumMod val="65000"/>
                    <a:lumOff val="35000"/>
                  </a:schemeClr>
                </a:solidFill>
                <a:effectLst/>
                <a:latin typeface="-apple-system"/>
              </a:rPr>
              <a:t>TN_CPO_VNDR_SUBR_BY_BU</a:t>
            </a:r>
            <a:endParaRPr lang="en-US" sz="1800" dirty="0">
              <a:solidFill>
                <a:schemeClr val="tx1">
                  <a:lumMod val="65000"/>
                  <a:lumOff val="35000"/>
                </a:schemeClr>
              </a:solidFill>
              <a:effectLst/>
              <a:latin typeface="-apple-system"/>
            </a:endParaRPr>
          </a:p>
          <a:p>
            <a:pPr marL="0" marR="0" indent="0">
              <a:spcBef>
                <a:spcPts val="0"/>
              </a:spcBef>
              <a:spcAft>
                <a:spcPts val="0"/>
              </a:spcAft>
              <a:buNone/>
            </a:pPr>
            <a:r>
              <a:rPr lang="en-US" sz="1800" dirty="0">
                <a:solidFill>
                  <a:schemeClr val="tx1">
                    <a:lumMod val="65000"/>
                    <a:lumOff val="35000"/>
                  </a:schemeClr>
                </a:solidFill>
                <a:effectLst/>
                <a:latin typeface="-apple-system"/>
              </a:rPr>
              <a:t>enter BU - returns table with Supplier ID, Supplier Name, CSA BU, and FY</a:t>
            </a:r>
          </a:p>
          <a:p>
            <a:pPr marL="0" marR="0" indent="0">
              <a:spcBef>
                <a:spcPts val="0"/>
              </a:spcBef>
              <a:spcAft>
                <a:spcPts val="0"/>
              </a:spcAft>
              <a:buNone/>
            </a:pPr>
            <a:r>
              <a:rPr lang="en-US" sz="1800" dirty="0">
                <a:solidFill>
                  <a:schemeClr val="tx1">
                    <a:lumMod val="65000"/>
                    <a:lumOff val="35000"/>
                  </a:schemeClr>
                </a:solidFill>
                <a:effectLst/>
                <a:latin typeface="-apple-system"/>
              </a:rPr>
              <a:t> </a:t>
            </a:r>
          </a:p>
          <a:p>
            <a:pPr marL="0" marR="0" indent="0">
              <a:spcBef>
                <a:spcPts val="0"/>
              </a:spcBef>
              <a:spcAft>
                <a:spcPts val="0"/>
              </a:spcAft>
              <a:buNone/>
            </a:pPr>
            <a:r>
              <a:rPr lang="en-US" sz="1800" b="1" dirty="0">
                <a:solidFill>
                  <a:schemeClr val="tx1">
                    <a:lumMod val="65000"/>
                    <a:lumOff val="35000"/>
                  </a:schemeClr>
                </a:solidFill>
                <a:effectLst/>
                <a:latin typeface="-apple-system"/>
              </a:rPr>
              <a:t>TN_PU_POS_BY_VENDOR_DATE</a:t>
            </a:r>
            <a:endParaRPr lang="en-US" sz="1800" dirty="0">
              <a:solidFill>
                <a:schemeClr val="tx1">
                  <a:lumMod val="65000"/>
                  <a:lumOff val="35000"/>
                </a:schemeClr>
              </a:solidFill>
              <a:effectLst/>
              <a:latin typeface="-apple-system"/>
            </a:endParaRPr>
          </a:p>
          <a:p>
            <a:pPr marL="0" marR="0" indent="0">
              <a:spcBef>
                <a:spcPts val="0"/>
              </a:spcBef>
              <a:spcAft>
                <a:spcPts val="0"/>
              </a:spcAft>
              <a:buNone/>
            </a:pPr>
            <a:r>
              <a:rPr lang="en-US" sz="1800" dirty="0">
                <a:solidFill>
                  <a:schemeClr val="tx1">
                    <a:lumMod val="65000"/>
                    <a:lumOff val="35000"/>
                  </a:schemeClr>
                </a:solidFill>
                <a:effectLst/>
                <a:latin typeface="-apple-system"/>
              </a:rPr>
              <a:t>enter BU, Supplier ID, Date rage - returns Supplier Information , PO Information (PO Number, Contract Number if applicable, etc.)</a:t>
            </a:r>
          </a:p>
          <a:p>
            <a:pPr marL="0" marR="0">
              <a:spcBef>
                <a:spcPts val="0"/>
              </a:spcBef>
              <a:spcAft>
                <a:spcPts val="0"/>
              </a:spcAft>
            </a:pPr>
            <a:endParaRPr lang="en-US" sz="1800" dirty="0">
              <a:solidFill>
                <a:schemeClr val="tx1">
                  <a:lumMod val="65000"/>
                  <a:lumOff val="35000"/>
                </a:schemeClr>
              </a:solidFill>
              <a:effectLst/>
              <a:latin typeface="-apple-system"/>
            </a:endParaRPr>
          </a:p>
          <a:p>
            <a:pPr marL="0" marR="0" indent="0">
              <a:spcBef>
                <a:spcPts val="0"/>
              </a:spcBef>
              <a:spcAft>
                <a:spcPts val="0"/>
              </a:spcAft>
              <a:buNone/>
            </a:pPr>
            <a:r>
              <a:rPr lang="en-US" sz="1800" b="1" dirty="0">
                <a:solidFill>
                  <a:schemeClr val="tx1">
                    <a:lumMod val="65000"/>
                    <a:lumOff val="35000"/>
                  </a:schemeClr>
                </a:solidFill>
                <a:effectLst/>
                <a:latin typeface="-apple-system"/>
              </a:rPr>
              <a:t>TN_AP103_PAYMENTS_TO_A_VENDOR</a:t>
            </a:r>
            <a:endParaRPr lang="en-US" sz="1800" dirty="0">
              <a:solidFill>
                <a:schemeClr val="tx1">
                  <a:lumMod val="65000"/>
                  <a:lumOff val="35000"/>
                </a:schemeClr>
              </a:solidFill>
              <a:effectLst/>
              <a:latin typeface="-apple-system"/>
            </a:endParaRPr>
          </a:p>
          <a:p>
            <a:pPr marL="0" marR="0" indent="0">
              <a:spcBef>
                <a:spcPts val="0"/>
              </a:spcBef>
              <a:spcAft>
                <a:spcPts val="0"/>
              </a:spcAft>
              <a:buNone/>
            </a:pPr>
            <a:r>
              <a:rPr lang="en-US" sz="1800" dirty="0">
                <a:solidFill>
                  <a:schemeClr val="tx1">
                    <a:lumMod val="65000"/>
                    <a:lumOff val="35000"/>
                  </a:schemeClr>
                </a:solidFill>
                <a:effectLst/>
                <a:latin typeface="-apple-system"/>
              </a:rPr>
              <a:t>enter BU, Supplier ID, Date Range - returns Supplier Information, Voucher Number, description, etc. </a:t>
            </a:r>
          </a:p>
          <a:p>
            <a:pPr marL="0" marR="0" indent="0">
              <a:spcBef>
                <a:spcPts val="0"/>
              </a:spcBef>
              <a:spcAft>
                <a:spcPts val="0"/>
              </a:spcAft>
              <a:buNone/>
            </a:pPr>
            <a:r>
              <a:rPr lang="en-US" sz="1800" dirty="0">
                <a:solidFill>
                  <a:schemeClr val="tx1">
                    <a:lumMod val="65000"/>
                    <a:lumOff val="35000"/>
                  </a:schemeClr>
                </a:solidFill>
                <a:effectLst/>
                <a:latin typeface="-apple-system"/>
              </a:rPr>
              <a:t> </a:t>
            </a:r>
          </a:p>
          <a:p>
            <a:pPr marL="0" marR="0" indent="0">
              <a:spcBef>
                <a:spcPts val="0"/>
              </a:spcBef>
              <a:spcAft>
                <a:spcPts val="0"/>
              </a:spcAft>
              <a:buNone/>
            </a:pPr>
            <a:r>
              <a:rPr lang="en-US" sz="1800" b="1" dirty="0">
                <a:solidFill>
                  <a:schemeClr val="tx1">
                    <a:lumMod val="65000"/>
                    <a:lumOff val="35000"/>
                  </a:schemeClr>
                </a:solidFill>
                <a:effectLst/>
                <a:latin typeface="-apple-system"/>
              </a:rPr>
              <a:t>TN_SUPPLIER_USER_BY_SUPPLIERID</a:t>
            </a:r>
            <a:endParaRPr lang="en-US" sz="1800" dirty="0">
              <a:solidFill>
                <a:schemeClr val="tx1">
                  <a:lumMod val="65000"/>
                  <a:lumOff val="35000"/>
                </a:schemeClr>
              </a:solidFill>
              <a:effectLst/>
              <a:latin typeface="-apple-system"/>
            </a:endParaRPr>
          </a:p>
          <a:p>
            <a:pPr marL="0" marR="0" indent="0">
              <a:spcBef>
                <a:spcPts val="0"/>
              </a:spcBef>
              <a:spcAft>
                <a:spcPts val="0"/>
              </a:spcAft>
              <a:buNone/>
            </a:pPr>
            <a:r>
              <a:rPr lang="en-US" sz="1800" dirty="0">
                <a:solidFill>
                  <a:schemeClr val="tx1">
                    <a:lumMod val="65000"/>
                    <a:lumOff val="35000"/>
                  </a:schemeClr>
                </a:solidFill>
                <a:effectLst/>
                <a:latin typeface="-apple-system"/>
              </a:rPr>
              <a:t>enter Supplier ID - returns Access IDs, email IDs, date Access ID created</a:t>
            </a:r>
          </a:p>
          <a:p>
            <a:pPr marR="0">
              <a:spcBef>
                <a:spcPts val="0"/>
              </a:spcBef>
              <a:spcAft>
                <a:spcPts val="0"/>
              </a:spcAft>
            </a:pPr>
            <a:endParaRPr lang="en-US" sz="2000" dirty="0">
              <a:solidFill>
                <a:schemeClr val="tx1"/>
              </a:solidFill>
              <a:effectLst/>
              <a:latin typeface="Calibri" panose="020F0502020204030204" pitchFamily="34" charset="0"/>
            </a:endParaRPr>
          </a:p>
        </p:txBody>
      </p:sp>
    </p:spTree>
    <p:extLst>
      <p:ext uri="{BB962C8B-B14F-4D97-AF65-F5344CB8AC3E}">
        <p14:creationId xmlns:p14="http://schemas.microsoft.com/office/powerpoint/2010/main" val="17884204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39072-60CA-2B68-E73C-08210744DF3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3E0057-78B9-11D0-6323-AE509A90C30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676164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09547-A0F2-1FA2-4DE0-D978508891E6}"/>
              </a:ext>
            </a:extLst>
          </p:cNvPr>
          <p:cNvSpPr>
            <a:spLocks noGrp="1"/>
          </p:cNvSpPr>
          <p:nvPr>
            <p:ph type="title"/>
          </p:nvPr>
        </p:nvSpPr>
        <p:spPr/>
        <p:txBody>
          <a:bodyPr/>
          <a:lstStyle/>
          <a:p>
            <a:r>
              <a:rPr lang="en-US" dirty="0"/>
              <a:t>Frequently Asked Questions </a:t>
            </a:r>
          </a:p>
        </p:txBody>
      </p:sp>
      <p:sp>
        <p:nvSpPr>
          <p:cNvPr id="3" name="Content Placeholder 2">
            <a:extLst>
              <a:ext uri="{FF2B5EF4-FFF2-40B4-BE49-F238E27FC236}">
                <a16:creationId xmlns:a16="http://schemas.microsoft.com/office/drawing/2014/main" id="{615F371B-6495-1A7D-90CC-0F1FE448FE70}"/>
              </a:ext>
            </a:extLst>
          </p:cNvPr>
          <p:cNvSpPr>
            <a:spLocks noGrp="1"/>
          </p:cNvSpPr>
          <p:nvPr>
            <p:ph idx="1"/>
          </p:nvPr>
        </p:nvSpPr>
        <p:spPr/>
        <p:txBody>
          <a:bodyPr/>
          <a:lstStyle/>
          <a:p>
            <a:r>
              <a:rPr lang="en-US" dirty="0"/>
              <a:t>The following slides address questions asked in prior years.</a:t>
            </a:r>
          </a:p>
          <a:p>
            <a:pPr marL="0" indent="0">
              <a:buNone/>
            </a:pPr>
            <a:endParaRPr lang="en-US" dirty="0"/>
          </a:p>
        </p:txBody>
      </p:sp>
    </p:spTree>
    <p:extLst>
      <p:ext uri="{BB962C8B-B14F-4D97-AF65-F5344CB8AC3E}">
        <p14:creationId xmlns:p14="http://schemas.microsoft.com/office/powerpoint/2010/main" val="34047857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r>
              <a:rPr lang="en-US" dirty="0"/>
              <a:t>FAQ: Repayments of prior year awards (scenario 1)</a:t>
            </a:r>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pPr marL="0" indent="0">
              <a:buNone/>
            </a:pPr>
            <a:r>
              <a:rPr lang="en-US" b="1" dirty="0"/>
              <a:t>Scenario 1: </a:t>
            </a:r>
            <a:r>
              <a:rPr lang="en-US" dirty="0"/>
              <a:t>I have repayment of prior year awards, shown as a negative expenditure in the current year.  I did </a:t>
            </a:r>
            <a:r>
              <a:rPr lang="en-US" u="sng" dirty="0"/>
              <a:t>not</a:t>
            </a:r>
            <a:r>
              <a:rPr lang="en-US" dirty="0"/>
              <a:t> reduce my current year draw for the refund.  How do I report this on the SEFA?</a:t>
            </a:r>
          </a:p>
          <a:p>
            <a:pPr marL="0" indent="0">
              <a:buNone/>
            </a:pPr>
            <a:endParaRPr lang="en-US" dirty="0"/>
          </a:p>
          <a:p>
            <a:pPr marL="0" indent="0">
              <a:buNone/>
            </a:pPr>
            <a:r>
              <a:rPr lang="en-US" dirty="0"/>
              <a:t>For example:</a:t>
            </a:r>
          </a:p>
          <a:p>
            <a:pPr marL="0" indent="0">
              <a:buNone/>
            </a:pPr>
            <a:r>
              <a:rPr lang="en-US" dirty="0"/>
              <a:t>Current year expenditure		$1,000</a:t>
            </a:r>
          </a:p>
          <a:p>
            <a:pPr marL="0" indent="0">
              <a:buNone/>
            </a:pPr>
            <a:r>
              <a:rPr lang="en-US" dirty="0"/>
              <a:t>Repayment of PY award		</a:t>
            </a:r>
            <a:r>
              <a:rPr lang="en-US" u="sng" dirty="0"/>
              <a:t>     (50)</a:t>
            </a:r>
          </a:p>
          <a:p>
            <a:pPr marL="0" indent="0">
              <a:buNone/>
            </a:pPr>
            <a:r>
              <a:rPr lang="en-US" dirty="0"/>
              <a:t>Net expenditure			    950</a:t>
            </a:r>
          </a:p>
          <a:p>
            <a:endParaRPr lang="en-US" dirty="0"/>
          </a:p>
          <a:p>
            <a:endParaRPr lang="en-US" dirty="0"/>
          </a:p>
          <a:p>
            <a:endParaRPr lang="en-US" dirty="0"/>
          </a:p>
        </p:txBody>
      </p:sp>
    </p:spTree>
    <p:extLst>
      <p:ext uri="{BB962C8B-B14F-4D97-AF65-F5344CB8AC3E}">
        <p14:creationId xmlns:p14="http://schemas.microsoft.com/office/powerpoint/2010/main" val="297985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r>
              <a:rPr lang="en-US" dirty="0"/>
              <a:t>FAQ: Repayments of prior year awards (scenario 1)</a:t>
            </a:r>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pPr marL="0" indent="0">
              <a:buNone/>
            </a:pPr>
            <a:r>
              <a:rPr lang="en-US" b="1" dirty="0"/>
              <a:t>Scenario 1: </a:t>
            </a:r>
            <a:r>
              <a:rPr lang="en-US" dirty="0"/>
              <a:t>I have repayment of prior year awards, shown as a negative expenditure in the current year.  I did </a:t>
            </a:r>
            <a:r>
              <a:rPr lang="en-US" u="sng" dirty="0"/>
              <a:t>not</a:t>
            </a:r>
            <a:r>
              <a:rPr lang="en-US" dirty="0"/>
              <a:t> reduce my current year draw for the refund.  How do I report this on the SEFA?</a:t>
            </a:r>
          </a:p>
          <a:p>
            <a:pPr marL="0" indent="0">
              <a:buNone/>
            </a:pPr>
            <a:endParaRPr lang="en-US" dirty="0"/>
          </a:p>
          <a:p>
            <a:pPr marL="0" indent="0">
              <a:buNone/>
            </a:pPr>
            <a:r>
              <a:rPr lang="en-US" dirty="0"/>
              <a:t>For example:</a:t>
            </a:r>
          </a:p>
          <a:p>
            <a:pPr marL="0" indent="0">
              <a:buNone/>
            </a:pPr>
            <a:r>
              <a:rPr lang="en-US" dirty="0"/>
              <a:t>Current year expenditure		$1,000</a:t>
            </a:r>
          </a:p>
          <a:p>
            <a:pPr marL="0" indent="0">
              <a:buNone/>
            </a:pPr>
            <a:r>
              <a:rPr lang="en-US" dirty="0"/>
              <a:t>Repayment of PY award		</a:t>
            </a:r>
            <a:r>
              <a:rPr lang="en-US" u="sng" dirty="0"/>
              <a:t>     (50)</a:t>
            </a:r>
          </a:p>
          <a:p>
            <a:pPr marL="0" indent="0">
              <a:buNone/>
            </a:pPr>
            <a:r>
              <a:rPr lang="en-US" dirty="0"/>
              <a:t>Net expenditure			    950</a:t>
            </a:r>
          </a:p>
          <a:p>
            <a:endParaRPr lang="en-US" dirty="0"/>
          </a:p>
          <a:p>
            <a:endParaRPr lang="en-US" dirty="0"/>
          </a:p>
          <a:p>
            <a:endParaRPr lang="en-US" dirty="0"/>
          </a:p>
        </p:txBody>
      </p:sp>
      <p:sp>
        <p:nvSpPr>
          <p:cNvPr id="4" name="Arrow: Left 3">
            <a:extLst>
              <a:ext uri="{FF2B5EF4-FFF2-40B4-BE49-F238E27FC236}">
                <a16:creationId xmlns:a16="http://schemas.microsoft.com/office/drawing/2014/main" id="{373A6231-DB4E-A093-BB77-E0E2729A803F}"/>
              </a:ext>
            </a:extLst>
          </p:cNvPr>
          <p:cNvSpPr/>
          <p:nvPr/>
        </p:nvSpPr>
        <p:spPr>
          <a:xfrm>
            <a:off x="5127477" y="2819184"/>
            <a:ext cx="760575" cy="380368"/>
          </a:xfrm>
          <a:prstGeom prst="leftArrow">
            <a:avLst/>
          </a:prstGeom>
          <a:solidFill>
            <a:srgbClr val="00B050"/>
          </a:solidFill>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AD3B745-F784-055B-6E43-357D28E5D3B4}"/>
              </a:ext>
            </a:extLst>
          </p:cNvPr>
          <p:cNvSpPr txBox="1"/>
          <p:nvPr/>
        </p:nvSpPr>
        <p:spPr>
          <a:xfrm>
            <a:off x="6204246" y="2686202"/>
            <a:ext cx="1880075" cy="923330"/>
          </a:xfrm>
          <a:prstGeom prst="rect">
            <a:avLst/>
          </a:prstGeom>
          <a:noFill/>
        </p:spPr>
        <p:txBody>
          <a:bodyPr wrap="square" rtlCol="0">
            <a:spAutoFit/>
          </a:bodyPr>
          <a:lstStyle/>
          <a:p>
            <a:r>
              <a:rPr lang="en-US" b="1" dirty="0">
                <a:solidFill>
                  <a:srgbClr val="00B050"/>
                </a:solidFill>
              </a:rPr>
              <a:t>Report the $1,000 on the SEFA</a:t>
            </a:r>
          </a:p>
        </p:txBody>
      </p:sp>
    </p:spTree>
    <p:extLst>
      <p:ext uri="{BB962C8B-B14F-4D97-AF65-F5344CB8AC3E}">
        <p14:creationId xmlns:p14="http://schemas.microsoft.com/office/powerpoint/2010/main" val="429324134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r>
              <a:rPr lang="en-US" dirty="0"/>
              <a:t>FAQ: Repayments of prior year awards (scenario 1)</a:t>
            </a:r>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r>
              <a:rPr lang="en-US" dirty="0"/>
              <a:t>When you are required to pay back previously reported expenditures from prior years, you usually should </a:t>
            </a:r>
            <a:r>
              <a:rPr lang="en-US" b="1" u="sng" dirty="0"/>
              <a:t>not</a:t>
            </a:r>
            <a:r>
              <a:rPr lang="en-US" dirty="0"/>
              <a:t> include that on the SEFA as a negative “expenditure”.  </a:t>
            </a:r>
          </a:p>
          <a:p>
            <a:r>
              <a:rPr lang="en-US" dirty="0"/>
              <a:t>Why? The SEFA covers expenditures incurred and spent on program purposes </a:t>
            </a:r>
            <a:r>
              <a:rPr lang="en-US" u="sng" dirty="0"/>
              <a:t>in the current year </a:t>
            </a:r>
            <a:r>
              <a:rPr lang="en-US" dirty="0"/>
              <a:t>being reported.  The repayment of previously incurred expenditures would </a:t>
            </a:r>
            <a:r>
              <a:rPr lang="en-US" u="sng" dirty="0"/>
              <a:t>not</a:t>
            </a:r>
            <a:r>
              <a:rPr lang="en-US" dirty="0"/>
              <a:t> meet this definition.  </a:t>
            </a:r>
          </a:p>
          <a:p>
            <a:endParaRPr lang="en-US" dirty="0"/>
          </a:p>
          <a:p>
            <a:endParaRPr lang="en-US" dirty="0"/>
          </a:p>
        </p:txBody>
      </p:sp>
    </p:spTree>
    <p:extLst>
      <p:ext uri="{BB962C8B-B14F-4D97-AF65-F5344CB8AC3E}">
        <p14:creationId xmlns:p14="http://schemas.microsoft.com/office/powerpoint/2010/main" val="1409119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r>
              <a:rPr lang="en-US" dirty="0"/>
              <a:t>FAQ: Repayments of prior year awards (scenario 1)</a:t>
            </a:r>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lnSpcReduction="10000"/>
          </a:bodyPr>
          <a:lstStyle/>
          <a:p>
            <a:r>
              <a:rPr lang="en-US" dirty="0"/>
              <a:t>2 CFR 200.510(b) states, “Schedule of expenditures of Federal awards. The auditee must also prepare a schedule of expenditures of Federal awards for the period covered by the auditee's financial statements.”</a:t>
            </a:r>
          </a:p>
          <a:p>
            <a:pPr marL="0" indent="0">
              <a:buNone/>
            </a:pPr>
            <a:endParaRPr lang="en-US" sz="1600" dirty="0"/>
          </a:p>
          <a:p>
            <a:r>
              <a:rPr lang="en-US" dirty="0"/>
              <a:t>Only expenditures that are in the period July 1 - June 30 of the current year would be reported.  </a:t>
            </a:r>
          </a:p>
          <a:p>
            <a:r>
              <a:rPr lang="en-US" dirty="0"/>
              <a:t>If you are adjusting a </a:t>
            </a:r>
            <a:r>
              <a:rPr lang="en-US" i="1" dirty="0"/>
              <a:t>prior year expenditure </a:t>
            </a:r>
            <a:r>
              <a:rPr lang="en-US" dirty="0"/>
              <a:t>in the current year, that adjustment (reduction) is </a:t>
            </a:r>
            <a:r>
              <a:rPr lang="en-US" i="1" u="sng" dirty="0"/>
              <a:t>not</a:t>
            </a:r>
            <a:r>
              <a:rPr lang="en-US" dirty="0"/>
              <a:t> reported in the SEFA and should </a:t>
            </a:r>
            <a:r>
              <a:rPr lang="en-US" i="1" u="sng" dirty="0"/>
              <a:t>not</a:t>
            </a:r>
            <a:r>
              <a:rPr lang="en-US" dirty="0"/>
              <a:t> affect the SEFA expenditures reported in the current year, although you probably record it that way in the accounting system.  </a:t>
            </a:r>
          </a:p>
          <a:p>
            <a:pPr lvl="1"/>
            <a:r>
              <a:rPr lang="en-US" dirty="0"/>
              <a:t>This might be a reconciling item on your SEFA reconciliation.  </a:t>
            </a:r>
          </a:p>
          <a:p>
            <a:endParaRPr lang="en-US" dirty="0"/>
          </a:p>
          <a:p>
            <a:endParaRPr lang="en-US" dirty="0"/>
          </a:p>
          <a:p>
            <a:endParaRPr lang="en-US" dirty="0"/>
          </a:p>
        </p:txBody>
      </p:sp>
    </p:spTree>
    <p:extLst>
      <p:ext uri="{BB962C8B-B14F-4D97-AF65-F5344CB8AC3E}">
        <p14:creationId xmlns:p14="http://schemas.microsoft.com/office/powerpoint/2010/main" val="8331056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r>
              <a:rPr lang="en-US" dirty="0"/>
              <a:t>FAQ: Repayments of prior year awards (scenario 2)</a:t>
            </a:r>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pPr marL="0" indent="0">
              <a:buNone/>
            </a:pPr>
            <a:r>
              <a:rPr lang="en-US" b="1" dirty="0"/>
              <a:t>Scenario 2: </a:t>
            </a:r>
            <a:r>
              <a:rPr lang="en-US" dirty="0"/>
              <a:t>I have repayment of prior year awards and that award is still open.  Instead of repaying the funds directly, I reduced my current year draw for that award. How do I report this on the SEFA?</a:t>
            </a:r>
          </a:p>
          <a:p>
            <a:pPr marL="0" indent="0">
              <a:buNone/>
            </a:pPr>
            <a:endParaRPr lang="en-US" dirty="0"/>
          </a:p>
          <a:p>
            <a:pPr marL="0" indent="0">
              <a:buNone/>
            </a:pPr>
            <a:r>
              <a:rPr lang="en-US" dirty="0"/>
              <a:t>For example:</a:t>
            </a:r>
          </a:p>
          <a:p>
            <a:pPr marL="0" indent="0">
              <a:buNone/>
            </a:pPr>
            <a:r>
              <a:rPr lang="en-US" dirty="0"/>
              <a:t>Current year expenditure			$1,000</a:t>
            </a:r>
          </a:p>
          <a:p>
            <a:pPr marL="0" indent="0">
              <a:buNone/>
            </a:pPr>
            <a:r>
              <a:rPr lang="en-US" dirty="0"/>
              <a:t>Reduction in CY draw (for PY refund)	</a:t>
            </a:r>
            <a:r>
              <a:rPr lang="en-US" u="sng" dirty="0"/>
              <a:t>     (50)</a:t>
            </a:r>
          </a:p>
          <a:p>
            <a:pPr marL="0" indent="0">
              <a:buNone/>
            </a:pPr>
            <a:r>
              <a:rPr lang="en-US" dirty="0"/>
              <a:t>Current year draw			     950</a:t>
            </a:r>
          </a:p>
          <a:p>
            <a:pPr marL="0" indent="0">
              <a:buNone/>
            </a:pPr>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3886704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BF5B-1163-426C-A299-1D11E5887047}"/>
              </a:ext>
            </a:extLst>
          </p:cNvPr>
          <p:cNvSpPr>
            <a:spLocks noGrp="1"/>
          </p:cNvSpPr>
          <p:nvPr>
            <p:ph type="title"/>
          </p:nvPr>
        </p:nvSpPr>
        <p:spPr/>
        <p:txBody>
          <a:bodyPr>
            <a:normAutofit fontScale="90000"/>
          </a:bodyPr>
          <a:lstStyle/>
          <a:p>
            <a:r>
              <a:rPr lang="en-US" dirty="0"/>
              <a:t>FAQ: Repayments of prior year awards (scenario 2)</a:t>
            </a:r>
          </a:p>
        </p:txBody>
      </p:sp>
      <p:sp>
        <p:nvSpPr>
          <p:cNvPr id="3" name="Content Placeholder 2">
            <a:extLst>
              <a:ext uri="{FF2B5EF4-FFF2-40B4-BE49-F238E27FC236}">
                <a16:creationId xmlns:a16="http://schemas.microsoft.com/office/drawing/2014/main" id="{571165DB-E446-4C30-93E8-8E3BC09D963B}"/>
              </a:ext>
            </a:extLst>
          </p:cNvPr>
          <p:cNvSpPr>
            <a:spLocks noGrp="1"/>
          </p:cNvSpPr>
          <p:nvPr>
            <p:ph idx="1"/>
          </p:nvPr>
        </p:nvSpPr>
        <p:spPr/>
        <p:txBody>
          <a:bodyPr>
            <a:normAutofit/>
          </a:bodyPr>
          <a:lstStyle/>
          <a:p>
            <a:pPr marL="0" indent="0">
              <a:buNone/>
            </a:pPr>
            <a:r>
              <a:rPr lang="en-US" b="1" dirty="0"/>
              <a:t>Scenario 2: </a:t>
            </a:r>
            <a:r>
              <a:rPr lang="en-US" dirty="0"/>
              <a:t>I have repayment of prior year awards and that award is still open.  Instead of repaying the funds directly, I reduced my current year draw for that award. How do I report this on the SEFA?</a:t>
            </a:r>
          </a:p>
          <a:p>
            <a:pPr marL="0" indent="0">
              <a:buNone/>
            </a:pPr>
            <a:endParaRPr lang="en-US" dirty="0"/>
          </a:p>
          <a:p>
            <a:pPr marL="0" indent="0">
              <a:buNone/>
            </a:pPr>
            <a:r>
              <a:rPr lang="en-US" dirty="0"/>
              <a:t>For example:</a:t>
            </a:r>
          </a:p>
          <a:p>
            <a:pPr marL="0" indent="0">
              <a:buNone/>
            </a:pPr>
            <a:r>
              <a:rPr lang="en-US" dirty="0"/>
              <a:t>Current year expenditure			$1,000</a:t>
            </a:r>
          </a:p>
          <a:p>
            <a:pPr marL="0" indent="0">
              <a:buNone/>
            </a:pPr>
            <a:r>
              <a:rPr lang="en-US" dirty="0"/>
              <a:t>Reduction in CY draw (for PY refund)	</a:t>
            </a:r>
            <a:r>
              <a:rPr lang="en-US" u="sng" dirty="0"/>
              <a:t>     (50)</a:t>
            </a:r>
          </a:p>
          <a:p>
            <a:pPr marL="0" indent="0">
              <a:buNone/>
            </a:pPr>
            <a:r>
              <a:rPr lang="en-US" dirty="0"/>
              <a:t>Current year draw			     950</a:t>
            </a:r>
          </a:p>
          <a:p>
            <a:pPr marL="0" indent="0">
              <a:buNone/>
            </a:pPr>
            <a:endParaRPr lang="en-US" dirty="0"/>
          </a:p>
          <a:p>
            <a:pPr marL="0" indent="0">
              <a:buNone/>
            </a:pPr>
            <a:endParaRPr lang="en-US" dirty="0"/>
          </a:p>
          <a:p>
            <a:endParaRPr lang="en-US" dirty="0"/>
          </a:p>
          <a:p>
            <a:endParaRPr lang="en-US" dirty="0"/>
          </a:p>
          <a:p>
            <a:endParaRPr lang="en-US" dirty="0"/>
          </a:p>
        </p:txBody>
      </p:sp>
      <p:sp>
        <p:nvSpPr>
          <p:cNvPr id="4" name="Arrow: Left 3">
            <a:extLst>
              <a:ext uri="{FF2B5EF4-FFF2-40B4-BE49-F238E27FC236}">
                <a16:creationId xmlns:a16="http://schemas.microsoft.com/office/drawing/2014/main" id="{373A6231-DB4E-A093-BB77-E0E2729A803F}"/>
              </a:ext>
            </a:extLst>
          </p:cNvPr>
          <p:cNvSpPr/>
          <p:nvPr/>
        </p:nvSpPr>
        <p:spPr>
          <a:xfrm>
            <a:off x="5999149" y="3486778"/>
            <a:ext cx="760575" cy="380368"/>
          </a:xfrm>
          <a:prstGeom prst="leftArrow">
            <a:avLst/>
          </a:prstGeom>
          <a:solidFill>
            <a:srgbClr val="00B050"/>
          </a:solidFill>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AD3B745-F784-055B-6E43-357D28E5D3B4}"/>
              </a:ext>
            </a:extLst>
          </p:cNvPr>
          <p:cNvSpPr txBox="1"/>
          <p:nvPr/>
        </p:nvSpPr>
        <p:spPr>
          <a:xfrm>
            <a:off x="7075918" y="3353796"/>
            <a:ext cx="1880075" cy="646331"/>
          </a:xfrm>
          <a:prstGeom prst="rect">
            <a:avLst/>
          </a:prstGeom>
          <a:noFill/>
        </p:spPr>
        <p:txBody>
          <a:bodyPr wrap="square" rtlCol="0">
            <a:spAutoFit/>
          </a:bodyPr>
          <a:lstStyle/>
          <a:p>
            <a:r>
              <a:rPr lang="en-US" b="1" dirty="0">
                <a:solidFill>
                  <a:srgbClr val="00B050"/>
                </a:solidFill>
              </a:rPr>
              <a:t>Report the $950 on the SEFA</a:t>
            </a:r>
          </a:p>
        </p:txBody>
      </p:sp>
    </p:spTree>
    <p:extLst>
      <p:ext uri="{BB962C8B-B14F-4D97-AF65-F5344CB8AC3E}">
        <p14:creationId xmlns:p14="http://schemas.microsoft.com/office/powerpoint/2010/main" val="3020618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024A-B38C-E690-AD9E-19BB80B71A3A}"/>
              </a:ext>
            </a:extLst>
          </p:cNvPr>
          <p:cNvSpPr>
            <a:spLocks noGrp="1"/>
          </p:cNvSpPr>
          <p:nvPr>
            <p:ph type="title"/>
          </p:nvPr>
        </p:nvSpPr>
        <p:spPr/>
        <p:txBody>
          <a:bodyPr>
            <a:normAutofit fontScale="90000"/>
          </a:bodyPr>
          <a:lstStyle/>
          <a:p>
            <a:r>
              <a:rPr lang="en-US" dirty="0"/>
              <a:t>FAQ: Repayments of prior year awards (scenario 2)</a:t>
            </a:r>
          </a:p>
        </p:txBody>
      </p:sp>
      <p:sp>
        <p:nvSpPr>
          <p:cNvPr id="3" name="Content Placeholder 2">
            <a:extLst>
              <a:ext uri="{FF2B5EF4-FFF2-40B4-BE49-F238E27FC236}">
                <a16:creationId xmlns:a16="http://schemas.microsoft.com/office/drawing/2014/main" id="{58E70E92-0F39-8ADF-F8D1-6E1DBD71266B}"/>
              </a:ext>
            </a:extLst>
          </p:cNvPr>
          <p:cNvSpPr>
            <a:spLocks noGrp="1"/>
          </p:cNvSpPr>
          <p:nvPr>
            <p:ph idx="1"/>
          </p:nvPr>
        </p:nvSpPr>
        <p:spPr/>
        <p:txBody>
          <a:bodyPr>
            <a:normAutofit/>
          </a:bodyPr>
          <a:lstStyle/>
          <a:p>
            <a:r>
              <a:rPr lang="en-US" dirty="0"/>
              <a:t>If you reduced the current year draw for the same type of award, instead of separately refunding the PY award expenditures as a negative “expenditure” in the current year, then report the (reduced) current year draw, as normal.</a:t>
            </a:r>
          </a:p>
        </p:txBody>
      </p:sp>
    </p:spTree>
    <p:extLst>
      <p:ext uri="{BB962C8B-B14F-4D97-AF65-F5344CB8AC3E}">
        <p14:creationId xmlns:p14="http://schemas.microsoft.com/office/powerpoint/2010/main" val="3893863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024A-B38C-E690-AD9E-19BB80B71A3A}"/>
              </a:ext>
            </a:extLst>
          </p:cNvPr>
          <p:cNvSpPr>
            <a:spLocks noGrp="1"/>
          </p:cNvSpPr>
          <p:nvPr>
            <p:ph type="title"/>
          </p:nvPr>
        </p:nvSpPr>
        <p:spPr/>
        <p:txBody>
          <a:bodyPr>
            <a:normAutofit/>
          </a:bodyPr>
          <a:lstStyle/>
          <a:p>
            <a:r>
              <a:rPr lang="en-US" dirty="0"/>
              <a:t>FAQ: ARPA funding on the SEFA or SIS?</a:t>
            </a:r>
          </a:p>
        </p:txBody>
      </p:sp>
      <p:sp>
        <p:nvSpPr>
          <p:cNvPr id="3" name="Content Placeholder 2">
            <a:extLst>
              <a:ext uri="{FF2B5EF4-FFF2-40B4-BE49-F238E27FC236}">
                <a16:creationId xmlns:a16="http://schemas.microsoft.com/office/drawing/2014/main" id="{58E70E92-0F39-8ADF-F8D1-6E1DBD71266B}"/>
              </a:ext>
            </a:extLst>
          </p:cNvPr>
          <p:cNvSpPr>
            <a:spLocks noGrp="1"/>
          </p:cNvSpPr>
          <p:nvPr>
            <p:ph idx="1"/>
          </p:nvPr>
        </p:nvSpPr>
        <p:spPr/>
        <p:txBody>
          <a:bodyPr>
            <a:normAutofit/>
          </a:bodyPr>
          <a:lstStyle/>
          <a:p>
            <a:r>
              <a:rPr lang="en-US" dirty="0"/>
              <a:t>How should I report ARPA funding (American Rescue Plan Act, aka COVID-19 money) on the SEFA or SIS? </a:t>
            </a:r>
          </a:p>
        </p:txBody>
      </p:sp>
    </p:spTree>
    <p:extLst>
      <p:ext uri="{BB962C8B-B14F-4D97-AF65-F5344CB8AC3E}">
        <p14:creationId xmlns:p14="http://schemas.microsoft.com/office/powerpoint/2010/main" val="203693149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024A-B38C-E690-AD9E-19BB80B71A3A}"/>
              </a:ext>
            </a:extLst>
          </p:cNvPr>
          <p:cNvSpPr>
            <a:spLocks noGrp="1"/>
          </p:cNvSpPr>
          <p:nvPr>
            <p:ph type="title"/>
          </p:nvPr>
        </p:nvSpPr>
        <p:spPr/>
        <p:txBody>
          <a:bodyPr>
            <a:normAutofit/>
          </a:bodyPr>
          <a:lstStyle/>
          <a:p>
            <a:r>
              <a:rPr lang="en-US" dirty="0"/>
              <a:t>FAQ: ARPA funding on the SEFA or SIS?</a:t>
            </a:r>
          </a:p>
        </p:txBody>
      </p:sp>
      <p:sp>
        <p:nvSpPr>
          <p:cNvPr id="3" name="Content Placeholder 2">
            <a:extLst>
              <a:ext uri="{FF2B5EF4-FFF2-40B4-BE49-F238E27FC236}">
                <a16:creationId xmlns:a16="http://schemas.microsoft.com/office/drawing/2014/main" id="{58E70E92-0F39-8ADF-F8D1-6E1DBD71266B}"/>
              </a:ext>
            </a:extLst>
          </p:cNvPr>
          <p:cNvSpPr>
            <a:spLocks noGrp="1"/>
          </p:cNvSpPr>
          <p:nvPr>
            <p:ph idx="1"/>
          </p:nvPr>
        </p:nvSpPr>
        <p:spPr/>
        <p:txBody>
          <a:bodyPr>
            <a:normAutofit/>
          </a:bodyPr>
          <a:lstStyle/>
          <a:p>
            <a:r>
              <a:rPr lang="en-US" dirty="0"/>
              <a:t>How should I report ARPA funding (American Rescue Plan Act, aka COVID-19 money) on the SEFA or SIS? </a:t>
            </a:r>
          </a:p>
          <a:p>
            <a:endParaRPr lang="en-US" dirty="0"/>
          </a:p>
          <a:p>
            <a:pPr marL="0" indent="0">
              <a:buNone/>
            </a:pPr>
            <a:r>
              <a:rPr lang="en-US" b="1" dirty="0">
                <a:solidFill>
                  <a:srgbClr val="00B050"/>
                </a:solidFill>
              </a:rPr>
              <a:t>Report ARPA funds on the entity’s </a:t>
            </a:r>
            <a:r>
              <a:rPr lang="en-US" b="1" u="sng" dirty="0">
                <a:solidFill>
                  <a:srgbClr val="00B050"/>
                </a:solidFill>
              </a:rPr>
              <a:t>SEFA.</a:t>
            </a:r>
            <a:endParaRPr lang="en-US" b="1" dirty="0">
              <a:solidFill>
                <a:srgbClr val="00B050"/>
              </a:solidFill>
            </a:endParaRPr>
          </a:p>
          <a:p>
            <a:r>
              <a:rPr lang="en-US" dirty="0"/>
              <a:t>For State agencies, ARPA funds in ALN 21.019, 21.023, 21.027 may appear in the query normally used for the SIS (SEFA_SUPPL). </a:t>
            </a:r>
          </a:p>
          <a:p>
            <a:r>
              <a:rPr lang="en-US" dirty="0"/>
              <a:t>This is because the grant was made from F&amp;A as the administrator of those funds. </a:t>
            </a:r>
          </a:p>
          <a:p>
            <a:r>
              <a:rPr lang="en-US" dirty="0"/>
              <a:t>Even though the grant shows as INTERFED activity in Edison, the agency should recognize 68001000 revenue and report on the SEFA.</a:t>
            </a:r>
          </a:p>
        </p:txBody>
      </p:sp>
    </p:spTree>
    <p:extLst>
      <p:ext uri="{BB962C8B-B14F-4D97-AF65-F5344CB8AC3E}">
        <p14:creationId xmlns:p14="http://schemas.microsoft.com/office/powerpoint/2010/main" val="19289349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024A-B38C-E690-AD9E-19BB80B71A3A}"/>
              </a:ext>
            </a:extLst>
          </p:cNvPr>
          <p:cNvSpPr>
            <a:spLocks noGrp="1"/>
          </p:cNvSpPr>
          <p:nvPr>
            <p:ph type="title"/>
          </p:nvPr>
        </p:nvSpPr>
        <p:spPr/>
        <p:txBody>
          <a:bodyPr>
            <a:normAutofit fontScale="90000"/>
          </a:bodyPr>
          <a:lstStyle/>
          <a:p>
            <a:r>
              <a:rPr lang="en-US" dirty="0"/>
              <a:t>FAQ: Do I report funds for a closed grant and an inactive ALN?</a:t>
            </a:r>
          </a:p>
        </p:txBody>
      </p:sp>
      <p:sp>
        <p:nvSpPr>
          <p:cNvPr id="3" name="Content Placeholder 2">
            <a:extLst>
              <a:ext uri="{FF2B5EF4-FFF2-40B4-BE49-F238E27FC236}">
                <a16:creationId xmlns:a16="http://schemas.microsoft.com/office/drawing/2014/main" id="{58E70E92-0F39-8ADF-F8D1-6E1DBD71266B}"/>
              </a:ext>
            </a:extLst>
          </p:cNvPr>
          <p:cNvSpPr>
            <a:spLocks noGrp="1"/>
          </p:cNvSpPr>
          <p:nvPr>
            <p:ph idx="1"/>
          </p:nvPr>
        </p:nvSpPr>
        <p:spPr/>
        <p:txBody>
          <a:bodyPr>
            <a:normAutofit/>
          </a:bodyPr>
          <a:lstStyle/>
          <a:p>
            <a:pPr marL="0" indent="0">
              <a:buNone/>
            </a:pPr>
            <a:r>
              <a:rPr lang="en-US" dirty="0"/>
              <a:t>For the SEFA, should I report funds expended in the current year when the grant is closed by the federal grantor and the ALN is inactive? (for example, residual amounts of interest)</a:t>
            </a:r>
          </a:p>
          <a:p>
            <a:pPr marL="0" indent="0">
              <a:buNone/>
            </a:pPr>
            <a:endParaRPr lang="en-US" dirty="0"/>
          </a:p>
        </p:txBody>
      </p:sp>
    </p:spTree>
    <p:extLst>
      <p:ext uri="{BB962C8B-B14F-4D97-AF65-F5344CB8AC3E}">
        <p14:creationId xmlns:p14="http://schemas.microsoft.com/office/powerpoint/2010/main" val="390501696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024A-B38C-E690-AD9E-19BB80B71A3A}"/>
              </a:ext>
            </a:extLst>
          </p:cNvPr>
          <p:cNvSpPr>
            <a:spLocks noGrp="1"/>
          </p:cNvSpPr>
          <p:nvPr>
            <p:ph type="title"/>
          </p:nvPr>
        </p:nvSpPr>
        <p:spPr/>
        <p:txBody>
          <a:bodyPr>
            <a:normAutofit fontScale="90000"/>
          </a:bodyPr>
          <a:lstStyle/>
          <a:p>
            <a:r>
              <a:rPr lang="en-US" dirty="0"/>
              <a:t>FAQ: Do I report funds a closed grant and an inactive ALN?</a:t>
            </a:r>
          </a:p>
        </p:txBody>
      </p:sp>
      <p:sp>
        <p:nvSpPr>
          <p:cNvPr id="3" name="Content Placeholder 2">
            <a:extLst>
              <a:ext uri="{FF2B5EF4-FFF2-40B4-BE49-F238E27FC236}">
                <a16:creationId xmlns:a16="http://schemas.microsoft.com/office/drawing/2014/main" id="{58E70E92-0F39-8ADF-F8D1-6E1DBD71266B}"/>
              </a:ext>
            </a:extLst>
          </p:cNvPr>
          <p:cNvSpPr>
            <a:spLocks noGrp="1"/>
          </p:cNvSpPr>
          <p:nvPr>
            <p:ph idx="1"/>
          </p:nvPr>
        </p:nvSpPr>
        <p:spPr/>
        <p:txBody>
          <a:bodyPr>
            <a:normAutofit/>
          </a:bodyPr>
          <a:lstStyle/>
          <a:p>
            <a:pPr marL="0" indent="0">
              <a:buNone/>
            </a:pPr>
            <a:r>
              <a:rPr lang="en-US" dirty="0"/>
              <a:t>For the SEFA, should I report funds expended in the current year when the grant is closed by the federal grantor and the ALN is inactive? (for example, residual amounts of interest)</a:t>
            </a:r>
          </a:p>
          <a:p>
            <a:pPr marL="0" indent="0">
              <a:buNone/>
            </a:pPr>
            <a:endParaRPr lang="en-US" dirty="0"/>
          </a:p>
          <a:p>
            <a:r>
              <a:rPr lang="en-US" b="1" dirty="0">
                <a:solidFill>
                  <a:srgbClr val="00B050"/>
                </a:solidFill>
              </a:rPr>
              <a:t>Yes</a:t>
            </a:r>
            <a:r>
              <a:rPr lang="en-US" dirty="0"/>
              <a:t>,</a:t>
            </a:r>
            <a:r>
              <a:rPr lang="en-US" b="1" dirty="0"/>
              <a:t> </a:t>
            </a:r>
            <a:r>
              <a:rPr lang="en-US" dirty="0"/>
              <a:t>the expenditures are still federal expenditures and should still be included on the SEFA.</a:t>
            </a:r>
          </a:p>
          <a:p>
            <a:r>
              <a:rPr lang="en-US" dirty="0"/>
              <a:t>On our SEFA shell template, if the ALN you need is unavailable from the dropdown menu, use the “Other Closed ALN” option and enter the name in a cell comment.</a:t>
            </a:r>
          </a:p>
        </p:txBody>
      </p:sp>
    </p:spTree>
    <p:extLst>
      <p:ext uri="{BB962C8B-B14F-4D97-AF65-F5344CB8AC3E}">
        <p14:creationId xmlns:p14="http://schemas.microsoft.com/office/powerpoint/2010/main" val="1565296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024A-B38C-E690-AD9E-19BB80B71A3A}"/>
              </a:ext>
            </a:extLst>
          </p:cNvPr>
          <p:cNvSpPr>
            <a:spLocks noGrp="1"/>
          </p:cNvSpPr>
          <p:nvPr>
            <p:ph type="title"/>
          </p:nvPr>
        </p:nvSpPr>
        <p:spPr/>
        <p:txBody>
          <a:bodyPr>
            <a:normAutofit fontScale="90000"/>
          </a:bodyPr>
          <a:lstStyle/>
          <a:p>
            <a:r>
              <a:rPr lang="en-US" dirty="0"/>
              <a:t>FAQ: Does my ALN need a subprogram letter?</a:t>
            </a:r>
          </a:p>
        </p:txBody>
      </p:sp>
      <p:sp>
        <p:nvSpPr>
          <p:cNvPr id="3" name="Content Placeholder 2">
            <a:extLst>
              <a:ext uri="{FF2B5EF4-FFF2-40B4-BE49-F238E27FC236}">
                <a16:creationId xmlns:a16="http://schemas.microsoft.com/office/drawing/2014/main" id="{58E70E92-0F39-8ADF-F8D1-6E1DBD71266B}"/>
              </a:ext>
            </a:extLst>
          </p:cNvPr>
          <p:cNvSpPr>
            <a:spLocks noGrp="1"/>
          </p:cNvSpPr>
          <p:nvPr>
            <p:ph idx="1"/>
          </p:nvPr>
        </p:nvSpPr>
        <p:spPr/>
        <p:txBody>
          <a:bodyPr>
            <a:normAutofit/>
          </a:bodyPr>
          <a:lstStyle/>
          <a:p>
            <a:pPr marL="0" indent="0">
              <a:buNone/>
            </a:pPr>
            <a:r>
              <a:rPr lang="en-US" dirty="0"/>
              <a:t>How do I know if I need to include a subprogram letter with my ALN? (called “subprogram ALN alpha” by the Department of Education)</a:t>
            </a:r>
          </a:p>
          <a:p>
            <a:r>
              <a:rPr lang="en-US" dirty="0"/>
              <a:t>For example: </a:t>
            </a:r>
            <a:r>
              <a:rPr lang="en-US" sz="1800" dirty="0">
                <a:effectLst/>
                <a:latin typeface="Times New Roman" panose="02020603050405020304" pitchFamily="18" charset="0"/>
              </a:rPr>
              <a:t>ALN 84.425 or ALN 84.425</a:t>
            </a:r>
            <a:r>
              <a:rPr lang="en-US" sz="1800" b="1" u="sng" dirty="0">
                <a:effectLst/>
                <a:latin typeface="Times New Roman" panose="02020603050405020304" pitchFamily="18" charset="0"/>
              </a:rPr>
              <a:t>E</a:t>
            </a:r>
            <a:r>
              <a:rPr lang="en-US" sz="1800" dirty="0">
                <a:effectLst/>
                <a:latin typeface="Times New Roman" panose="02020603050405020304" pitchFamily="18" charset="0"/>
              </a:rPr>
              <a:t>?</a:t>
            </a:r>
          </a:p>
          <a:p>
            <a:endParaRPr lang="en-US" dirty="0"/>
          </a:p>
        </p:txBody>
      </p:sp>
    </p:spTree>
    <p:extLst>
      <p:ext uri="{BB962C8B-B14F-4D97-AF65-F5344CB8AC3E}">
        <p14:creationId xmlns:p14="http://schemas.microsoft.com/office/powerpoint/2010/main" val="1291680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024A-B38C-E690-AD9E-19BB80B71A3A}"/>
              </a:ext>
            </a:extLst>
          </p:cNvPr>
          <p:cNvSpPr>
            <a:spLocks noGrp="1"/>
          </p:cNvSpPr>
          <p:nvPr>
            <p:ph type="title"/>
          </p:nvPr>
        </p:nvSpPr>
        <p:spPr/>
        <p:txBody>
          <a:bodyPr>
            <a:normAutofit fontScale="90000"/>
          </a:bodyPr>
          <a:lstStyle/>
          <a:p>
            <a:r>
              <a:rPr lang="en-US" dirty="0"/>
              <a:t>FAQ: Does my ALN need a subprogram letter?</a:t>
            </a:r>
          </a:p>
        </p:txBody>
      </p:sp>
      <p:sp>
        <p:nvSpPr>
          <p:cNvPr id="3" name="Content Placeholder 2">
            <a:extLst>
              <a:ext uri="{FF2B5EF4-FFF2-40B4-BE49-F238E27FC236}">
                <a16:creationId xmlns:a16="http://schemas.microsoft.com/office/drawing/2014/main" id="{58E70E92-0F39-8ADF-F8D1-6E1DBD71266B}"/>
              </a:ext>
            </a:extLst>
          </p:cNvPr>
          <p:cNvSpPr>
            <a:spLocks noGrp="1"/>
          </p:cNvSpPr>
          <p:nvPr>
            <p:ph idx="1"/>
          </p:nvPr>
        </p:nvSpPr>
        <p:spPr/>
        <p:txBody>
          <a:bodyPr>
            <a:normAutofit/>
          </a:bodyPr>
          <a:lstStyle/>
          <a:p>
            <a:pPr marL="0" indent="0">
              <a:buNone/>
            </a:pPr>
            <a:r>
              <a:rPr lang="en-US" dirty="0"/>
              <a:t>How do I know if I need to include a subprogram letter with my ALN? (called “subprogram ALN alpha” by the Department of Education)</a:t>
            </a:r>
          </a:p>
          <a:p>
            <a:r>
              <a:rPr lang="en-US" dirty="0"/>
              <a:t>For example: </a:t>
            </a:r>
            <a:r>
              <a:rPr lang="en-US" sz="1800" dirty="0">
                <a:effectLst/>
                <a:latin typeface="Times New Roman" panose="02020603050405020304" pitchFamily="18" charset="0"/>
              </a:rPr>
              <a:t>ALN 84.425 or ALN 84.425</a:t>
            </a:r>
            <a:r>
              <a:rPr lang="en-US" sz="1800" b="1" u="sng" dirty="0">
                <a:effectLst/>
                <a:latin typeface="Times New Roman" panose="02020603050405020304" pitchFamily="18" charset="0"/>
              </a:rPr>
              <a:t>E</a:t>
            </a:r>
            <a:r>
              <a:rPr lang="en-US" sz="1800" dirty="0">
                <a:effectLst/>
                <a:latin typeface="Times New Roman" panose="02020603050405020304" pitchFamily="18" charset="0"/>
              </a:rPr>
              <a:t>?</a:t>
            </a:r>
          </a:p>
          <a:p>
            <a:endParaRPr lang="en-US" dirty="0"/>
          </a:p>
          <a:p>
            <a:r>
              <a:rPr lang="en-US" b="1" dirty="0">
                <a:solidFill>
                  <a:srgbClr val="00B050"/>
                </a:solidFill>
              </a:rPr>
              <a:t>Include the letter if the federal grantor has requested it.</a:t>
            </a:r>
          </a:p>
          <a:p>
            <a:r>
              <a:rPr lang="en-US" dirty="0"/>
              <a:t>For example: The federal Department of Education has requested this effective August 9, 2021.</a:t>
            </a:r>
          </a:p>
          <a:p>
            <a:r>
              <a:rPr lang="en-US" dirty="0"/>
              <a:t>Also refer to your grant award documentation if it includes a subprogram letter.</a:t>
            </a:r>
          </a:p>
        </p:txBody>
      </p:sp>
    </p:spTree>
    <p:extLst>
      <p:ext uri="{BB962C8B-B14F-4D97-AF65-F5344CB8AC3E}">
        <p14:creationId xmlns:p14="http://schemas.microsoft.com/office/powerpoint/2010/main" val="37168813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070063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a:t>THANK YOU</a:t>
            </a:r>
          </a:p>
        </p:txBody>
      </p:sp>
    </p:spTree>
    <p:extLst>
      <p:ext uri="{BB962C8B-B14F-4D97-AF65-F5344CB8AC3E}">
        <p14:creationId xmlns:p14="http://schemas.microsoft.com/office/powerpoint/2010/main" val="1228187179"/>
      </p:ext>
    </p:extLst>
  </p:cSld>
  <p:clrMapOvr>
    <a:masterClrMapping/>
  </p:clrMapOvr>
</p:sld>
</file>

<file path=ppt/theme/theme1.xml><?xml version="1.0" encoding="utf-8"?>
<a:theme xmlns:a="http://schemas.openxmlformats.org/drawingml/2006/main" name="PowerPoint A">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1330</TotalTime>
  <Words>5244</Words>
  <Application>Microsoft Office PowerPoint</Application>
  <PresentationFormat>On-screen Show (16:9)</PresentationFormat>
  <Paragraphs>478</Paragraphs>
  <Slides>79</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79</vt:i4>
      </vt:variant>
    </vt:vector>
  </HeadingPairs>
  <TitlesOfParts>
    <vt:vector size="89" baseType="lpstr">
      <vt:lpstr>-apple-system</vt:lpstr>
      <vt:lpstr>Arial</vt:lpstr>
      <vt:lpstr>Calibri</vt:lpstr>
      <vt:lpstr>Open Sans</vt:lpstr>
      <vt:lpstr>Open Sans Light</vt:lpstr>
      <vt:lpstr>PermianSlabSerifTypeface</vt:lpstr>
      <vt:lpstr>Segoe UI</vt:lpstr>
      <vt:lpstr>Times New Roman</vt:lpstr>
      <vt:lpstr>Wingdings</vt:lpstr>
      <vt:lpstr>PowerPoint A</vt:lpstr>
      <vt:lpstr>SEFA Training 2024</vt:lpstr>
      <vt:lpstr> Contact Information</vt:lpstr>
      <vt:lpstr> What is the Schedule of Expenditures of Federal Awards (SEFA)? </vt:lpstr>
      <vt:lpstr> Why do we need to prepare the SEFA? </vt:lpstr>
      <vt:lpstr>Determining Federal Awards Expended</vt:lpstr>
      <vt:lpstr>The SEFA Preparation Process</vt:lpstr>
      <vt:lpstr>PowerPoint Presentation</vt:lpstr>
      <vt:lpstr>Determining Federal Awards Expended</vt:lpstr>
      <vt:lpstr>SEFA Requirements per CFR 200.510</vt:lpstr>
      <vt:lpstr>SEFA Requirements per CFR 200.510</vt:lpstr>
      <vt:lpstr> SEFA Requirements per CFR 200.510 </vt:lpstr>
      <vt:lpstr>What is the Supplementary Information Schedule (SIS)?</vt:lpstr>
      <vt:lpstr>When do you need to prepare a SIS?</vt:lpstr>
      <vt:lpstr>Example: State Entity 1 receives federal funds and passes the funds through to Entity 2</vt:lpstr>
      <vt:lpstr>Important Dates</vt:lpstr>
      <vt:lpstr>Submitting Files:</vt:lpstr>
      <vt:lpstr>Submitting Files:</vt:lpstr>
      <vt:lpstr>The Compliance Supplement</vt:lpstr>
      <vt:lpstr>What is New for 2024?</vt:lpstr>
      <vt:lpstr>What is New for 2024?</vt:lpstr>
      <vt:lpstr>What is New for 2024?</vt:lpstr>
      <vt:lpstr>What is New for 2024?</vt:lpstr>
      <vt:lpstr>What is New for 2024?</vt:lpstr>
      <vt:lpstr>What is New for 2024?</vt:lpstr>
      <vt:lpstr>Changes to templates: subprogram alpha</vt:lpstr>
      <vt:lpstr>Changes to templates: subprogram alpha</vt:lpstr>
      <vt:lpstr>Changes to templates: subprogram alpha</vt:lpstr>
      <vt:lpstr>Changes to templates: reformatted shells</vt:lpstr>
      <vt:lpstr>Changes to templates: SIS recon</vt:lpstr>
      <vt:lpstr>Changes to templates: other changes</vt:lpstr>
      <vt:lpstr>Subrecipient vs Contractor</vt:lpstr>
      <vt:lpstr>PowerPoint Presentation</vt:lpstr>
      <vt:lpstr>Subrecipient vs Contractor</vt:lpstr>
      <vt:lpstr>Subrecipients - Additional Analysis</vt:lpstr>
      <vt:lpstr>For Edison users:  INTERFED VS FEDERAL Activity Types</vt:lpstr>
      <vt:lpstr> Accruals </vt:lpstr>
      <vt:lpstr>Reporting COVID-19 awards - Summary</vt:lpstr>
      <vt:lpstr>SEFA/SIS Shell Formatting</vt:lpstr>
      <vt:lpstr>SEFA/SIS Shell Formatting</vt:lpstr>
      <vt:lpstr>Questions?</vt:lpstr>
      <vt:lpstr>Reconciliation of SIS/SEFA</vt:lpstr>
      <vt:lpstr>SEFA Reconciliation Objectives</vt:lpstr>
      <vt:lpstr>SEFA Reconciliation in Edison</vt:lpstr>
      <vt:lpstr>SEFA Reconciliation in Edison</vt:lpstr>
      <vt:lpstr>Edison Recon example: Part 1 GL97 Exp to GL97 Rev</vt:lpstr>
      <vt:lpstr>Edison Recon example: Part 2 GL97 Exp to GR06 Exp</vt:lpstr>
      <vt:lpstr>Edison Recon example: Part 2 GL97 Exp to GR06 Exp</vt:lpstr>
      <vt:lpstr>Common Reconciling Items</vt:lpstr>
      <vt:lpstr> Common Reconciling Items </vt:lpstr>
      <vt:lpstr> Common Reconciling Items </vt:lpstr>
      <vt:lpstr>Common Reconciling Items</vt:lpstr>
      <vt:lpstr> Policy 20 Exceptions </vt:lpstr>
      <vt:lpstr> Reconciliation of SIS/SEFA </vt:lpstr>
      <vt:lpstr>Reconciliation of SIS/SEFA</vt:lpstr>
      <vt:lpstr>TN_GR06 Queries (Edison Grants Module)</vt:lpstr>
      <vt:lpstr>Helpful Links:</vt:lpstr>
      <vt:lpstr>Reminder: Important Due Dates</vt:lpstr>
      <vt:lpstr>Questions?</vt:lpstr>
      <vt:lpstr>CPO Subrecipient Database: Status</vt:lpstr>
      <vt:lpstr>CPO Subrecipient Database – some notes</vt:lpstr>
      <vt:lpstr>CPO Subrecipient Database: contact info</vt:lpstr>
      <vt:lpstr>CPO Subrecipient Database: Helpful Queries</vt:lpstr>
      <vt:lpstr>PowerPoint Presentation</vt:lpstr>
      <vt:lpstr>Frequently Asked Questions </vt:lpstr>
      <vt:lpstr>FAQ: Repayments of prior year awards (scenario 1)</vt:lpstr>
      <vt:lpstr>FAQ: Repayments of prior year awards (scenario 1)</vt:lpstr>
      <vt:lpstr>FAQ: Repayments of prior year awards (scenario 1)</vt:lpstr>
      <vt:lpstr>FAQ: Repayments of prior year awards (scenario 1)</vt:lpstr>
      <vt:lpstr>FAQ: Repayments of prior year awards (scenario 2)</vt:lpstr>
      <vt:lpstr>FAQ: Repayments of prior year awards (scenario 2)</vt:lpstr>
      <vt:lpstr>FAQ: Repayments of prior year awards (scenario 2)</vt:lpstr>
      <vt:lpstr>FAQ: ARPA funding on the SEFA or SIS?</vt:lpstr>
      <vt:lpstr>FAQ: ARPA funding on the SEFA or SIS?</vt:lpstr>
      <vt:lpstr>FAQ: Do I report funds for a closed grant and an inactive ALN?</vt:lpstr>
      <vt:lpstr>FAQ: Do I report funds a closed grant and an inactive ALN?</vt:lpstr>
      <vt:lpstr>FAQ: Does my ALN need a subprogram letter?</vt:lpstr>
      <vt:lpstr>FAQ: Does my ALN need a subprogram letter?</vt:lpstr>
      <vt:lpstr>PowerPoint Presentation</vt:lpstr>
      <vt:lpstr>THANK YOU</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TENNESSEE</dc:title>
  <dc:creator>Molly Wehlage</dc:creator>
  <cp:lastModifiedBy>Mark D. White</cp:lastModifiedBy>
  <cp:revision>37</cp:revision>
  <cp:lastPrinted>2016-03-29T13:12:33Z</cp:lastPrinted>
  <dcterms:created xsi:type="dcterms:W3CDTF">2015-04-17T19:02:10Z</dcterms:created>
  <dcterms:modified xsi:type="dcterms:W3CDTF">2024-08-08T21:22:01Z</dcterms:modified>
</cp:coreProperties>
</file>