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F00"/>
    <a:srgbClr val="4870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75" autoAdjust="0"/>
  </p:normalViewPr>
  <p:slideViewPr>
    <p:cSldViewPr>
      <p:cViewPr>
        <p:scale>
          <a:sx n="90" d="100"/>
          <a:sy n="90" d="100"/>
        </p:scale>
        <p:origin x="-1404" y="-15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3886200"/>
            <a:ext cx="9144000" cy="2514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" y="4038603"/>
            <a:ext cx="8839200" cy="1422399"/>
          </a:xfrm>
        </p:spPr>
        <p:txBody>
          <a:bodyPr>
            <a:normAutofit/>
          </a:bodyPr>
          <a:lstStyle>
            <a:lvl1pPr algn="ctr">
              <a:defRPr sz="40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mianSlabSerifTypeface" pitchFamily="50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152400" y="5461001"/>
            <a:ext cx="8839200" cy="812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mianSlabSerifTypeface" pitchFamily="50" charset="0"/>
              </a:defRPr>
            </a:lvl1pPr>
          </a:lstStyle>
          <a:p>
            <a:pPr lvl="0"/>
            <a:r>
              <a:rPr lang="en-US" dirty="0" smtClean="0"/>
              <a:t>Sub-Title</a:t>
            </a:r>
            <a:endParaRPr lang="en-US" dirty="0"/>
          </a:p>
        </p:txBody>
      </p:sp>
      <p:sp>
        <p:nvSpPr>
          <p:cNvPr id="8" name="Text Placehold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6400800"/>
            <a:ext cx="9144000" cy="4572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100" baseline="0">
                <a:solidFill>
                  <a:schemeClr val="accent5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 smtClean="0"/>
              <a:t>Name, Position | Date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400" y="1143000"/>
            <a:ext cx="5029200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7423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4572000" y="0"/>
            <a:ext cx="4572000" cy="68580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81000" y="2209801"/>
            <a:ext cx="3962400" cy="2235200"/>
          </a:xfrm>
        </p:spPr>
        <p:txBody>
          <a:bodyPr>
            <a:noAutofit/>
          </a:bodyPr>
          <a:lstStyle>
            <a:lvl1pPr marL="0" indent="0" algn="l">
              <a:defRPr sz="3600">
                <a:effectLst/>
                <a:latin typeface="PermianSlabSerifTypeface" pitchFamily="50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1" hasCustomPrompt="1"/>
          </p:nvPr>
        </p:nvSpPr>
        <p:spPr>
          <a:xfrm>
            <a:off x="381000" y="5562600"/>
            <a:ext cx="4038600" cy="1117600"/>
          </a:xfrm>
        </p:spPr>
        <p:txBody>
          <a:bodyPr anchor="b">
            <a:normAutofit/>
          </a:bodyPr>
          <a:lstStyle>
            <a:lvl1pPr marL="0" indent="0">
              <a:buNone/>
              <a:defRPr sz="1100">
                <a:solidFill>
                  <a:schemeClr val="accent5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n-US" dirty="0" smtClean="0"/>
              <a:t>Name, Position</a:t>
            </a:r>
          </a:p>
          <a:p>
            <a:pPr lvl="0"/>
            <a:r>
              <a:rPr lang="en-US" dirty="0" smtClean="0"/>
              <a:t>Date</a:t>
            </a:r>
            <a:endParaRPr lang="en-US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381000" y="4445001"/>
            <a:ext cx="3962400" cy="8128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accent5"/>
                </a:solidFill>
                <a:latin typeface="PermianSlabSerifTypeface" pitchFamily="50" charset="0"/>
              </a:defRPr>
            </a:lvl1pPr>
          </a:lstStyle>
          <a:p>
            <a:pPr lvl="0"/>
            <a:r>
              <a:rPr lang="en-US" dirty="0" smtClean="0"/>
              <a:t>Sub-Title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" y="243840"/>
            <a:ext cx="2346960" cy="1280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976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b-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3200400" y="3874770"/>
            <a:ext cx="5943600" cy="22402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3276600" y="3962400"/>
            <a:ext cx="5715000" cy="2057400"/>
          </a:xfrm>
        </p:spPr>
        <p:txBody>
          <a:bodyPr/>
          <a:lstStyle>
            <a:lvl1pPr algn="r">
              <a:defRPr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mianSlabSerifTypeface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2890" y="3322320"/>
            <a:ext cx="3345180" cy="33451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548909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ody - TN M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77801"/>
            <a:ext cx="9144000" cy="812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77803"/>
            <a:ext cx="8839200" cy="825500"/>
          </a:xfrm>
        </p:spPr>
        <p:txBody>
          <a:bodyPr>
            <a:noAutofit/>
          </a:bodyPr>
          <a:lstStyle>
            <a:lvl1pPr algn="l">
              <a:defRPr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mianSlabSerifTypeface" pitchFamily="50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143000"/>
            <a:ext cx="8839200" cy="5562600"/>
          </a:xfrm>
        </p:spPr>
        <p:txBody>
          <a:bodyPr>
            <a:normAutofit/>
          </a:bodyPr>
          <a:lstStyle>
            <a:lvl1pPr>
              <a:buClr>
                <a:schemeClr val="bg2"/>
              </a:buClr>
              <a:defRPr sz="24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>
              <a:buClr>
                <a:schemeClr val="bg2"/>
              </a:buClr>
              <a:defRPr sz="2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>
              <a:buClr>
                <a:schemeClr val="bg2"/>
              </a:buClr>
              <a:defRPr sz="18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>
              <a:buClr>
                <a:schemeClr val="bg2"/>
              </a:buClr>
              <a:defRPr sz="16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>
              <a:buClr>
                <a:schemeClr val="bg2"/>
              </a:buClr>
              <a:defRPr sz="16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5800" y="6019800"/>
            <a:ext cx="866774" cy="866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9786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o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77801"/>
            <a:ext cx="9144000" cy="812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77803"/>
            <a:ext cx="8839200" cy="825500"/>
          </a:xfrm>
        </p:spPr>
        <p:txBody>
          <a:bodyPr>
            <a:noAutofit/>
          </a:bodyPr>
          <a:lstStyle>
            <a:lvl1pPr algn="l">
              <a:defRPr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mianSlabSerifTypeface" pitchFamily="50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193804"/>
            <a:ext cx="8763000" cy="4958462"/>
          </a:xfrm>
        </p:spPr>
        <p:txBody>
          <a:bodyPr>
            <a:normAutofit/>
          </a:bodyPr>
          <a:lstStyle>
            <a:lvl1pPr>
              <a:buClr>
                <a:schemeClr val="bg2"/>
              </a:buClr>
              <a:defRPr sz="24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>
              <a:buClr>
                <a:schemeClr val="bg2"/>
              </a:buClr>
              <a:defRPr sz="2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>
              <a:buClr>
                <a:schemeClr val="bg2"/>
              </a:buClr>
              <a:defRPr sz="18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>
              <a:buClr>
                <a:schemeClr val="bg2"/>
              </a:buClr>
              <a:defRPr sz="16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>
              <a:buClr>
                <a:schemeClr val="bg2"/>
              </a:buClr>
              <a:defRPr sz="16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0" name="Rectangle 9"/>
          <p:cNvSpPr/>
          <p:nvPr userDrawn="1"/>
        </p:nvSpPr>
        <p:spPr>
          <a:xfrm>
            <a:off x="0" y="6152266"/>
            <a:ext cx="9144000" cy="70573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75400"/>
            <a:ext cx="2895600" cy="365125"/>
          </a:xfrm>
        </p:spPr>
        <p:txBody>
          <a:bodyPr anchor="b"/>
          <a:lstStyle>
            <a:lvl1pPr>
              <a:defRPr sz="1000">
                <a:solidFill>
                  <a:schemeClr val="tx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58000" y="6375400"/>
            <a:ext cx="2133600" cy="365125"/>
          </a:xfrm>
          <a:prstGeom prst="rect">
            <a:avLst/>
          </a:prstGeom>
        </p:spPr>
        <p:txBody>
          <a:bodyPr anchor="b"/>
          <a:lstStyle>
            <a:lvl1pPr>
              <a:defRPr sz="1000">
                <a:solidFill>
                  <a:schemeClr val="tx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fld id="{5C76A076-0EB6-4ACF-BC93-AE169B35ECF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" y="6152266"/>
            <a:ext cx="13411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38844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ody - 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77801"/>
            <a:ext cx="9144000" cy="812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77803"/>
            <a:ext cx="8839200" cy="825500"/>
          </a:xfrm>
        </p:spPr>
        <p:txBody>
          <a:bodyPr>
            <a:noAutofit/>
          </a:bodyPr>
          <a:lstStyle>
            <a:lvl1pPr algn="l">
              <a:defRPr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mianSlabSerifTypeface" pitchFamily="50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193800"/>
            <a:ext cx="8763000" cy="4958465"/>
          </a:xfrm>
        </p:spPr>
        <p:txBody>
          <a:bodyPr>
            <a:normAutofit/>
          </a:bodyPr>
          <a:lstStyle>
            <a:lvl1pPr>
              <a:buClr>
                <a:srgbClr val="FF0F00"/>
              </a:buClr>
              <a:defRPr sz="24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>
              <a:buClr>
                <a:srgbClr val="FF0F00"/>
              </a:buClr>
              <a:defRPr sz="2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>
              <a:buClr>
                <a:srgbClr val="FF0F00"/>
              </a:buClr>
              <a:defRPr sz="18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>
              <a:buClr>
                <a:srgbClr val="FF0F00"/>
              </a:buClr>
              <a:defRPr sz="16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>
              <a:buClr>
                <a:srgbClr val="FF0F00"/>
              </a:buClr>
              <a:defRPr sz="16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990602"/>
            <a:ext cx="9144000" cy="88900"/>
          </a:xfrm>
          <a:prstGeom prst="rect">
            <a:avLst/>
          </a:prstGeom>
          <a:solidFill>
            <a:srgbClr val="FF0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 userDrawn="1"/>
        </p:nvSpPr>
        <p:spPr>
          <a:xfrm>
            <a:off x="0" y="6152266"/>
            <a:ext cx="9144000" cy="70573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75400"/>
            <a:ext cx="2895600" cy="365125"/>
          </a:xfrm>
        </p:spPr>
        <p:txBody>
          <a:bodyPr anchor="b"/>
          <a:lstStyle>
            <a:lvl1pPr>
              <a:defRPr sz="1000">
                <a:solidFill>
                  <a:schemeClr val="tx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58000" y="6375400"/>
            <a:ext cx="2133600" cy="365125"/>
          </a:xfrm>
          <a:prstGeom prst="rect">
            <a:avLst/>
          </a:prstGeom>
        </p:spPr>
        <p:txBody>
          <a:bodyPr anchor="b"/>
          <a:lstStyle>
            <a:lvl1pPr>
              <a:defRPr sz="1000">
                <a:solidFill>
                  <a:schemeClr val="tx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fld id="{5C76A076-0EB6-4ACF-BC93-AE169B35ECF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" y="6152266"/>
            <a:ext cx="13411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6561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dy - Or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>
          <a:xfrm>
            <a:off x="0" y="177801"/>
            <a:ext cx="9144000" cy="812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152400" y="177803"/>
            <a:ext cx="8839200" cy="825500"/>
          </a:xfrm>
        </p:spPr>
        <p:txBody>
          <a:bodyPr>
            <a:noAutofit/>
          </a:bodyPr>
          <a:lstStyle>
            <a:lvl1pPr algn="l">
              <a:defRPr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mianSlabSerifTypeface" pitchFamily="50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228600" y="1193800"/>
            <a:ext cx="8763000" cy="4958465"/>
          </a:xfrm>
        </p:spPr>
        <p:txBody>
          <a:bodyPr>
            <a:normAutofit/>
          </a:bodyPr>
          <a:lstStyle>
            <a:lvl1pPr>
              <a:buClr>
                <a:schemeClr val="accent3"/>
              </a:buClr>
              <a:defRPr sz="24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>
              <a:buClr>
                <a:schemeClr val="accent3"/>
              </a:buClr>
              <a:defRPr sz="2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>
              <a:buClr>
                <a:schemeClr val="accent3"/>
              </a:buClr>
              <a:defRPr sz="18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>
              <a:buClr>
                <a:schemeClr val="accent3"/>
              </a:buClr>
              <a:defRPr sz="16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>
              <a:buClr>
                <a:schemeClr val="accent3"/>
              </a:buClr>
              <a:defRPr sz="16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7" name="Rectangle 16"/>
          <p:cNvSpPr/>
          <p:nvPr userDrawn="1"/>
        </p:nvSpPr>
        <p:spPr>
          <a:xfrm>
            <a:off x="0" y="990602"/>
            <a:ext cx="9144000" cy="889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 userDrawn="1"/>
        </p:nvSpPr>
        <p:spPr>
          <a:xfrm>
            <a:off x="0" y="6152266"/>
            <a:ext cx="9144000" cy="70573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75400"/>
            <a:ext cx="2895600" cy="365125"/>
          </a:xfrm>
        </p:spPr>
        <p:txBody>
          <a:bodyPr anchor="b"/>
          <a:lstStyle>
            <a:lvl1pPr>
              <a:defRPr sz="1000">
                <a:solidFill>
                  <a:schemeClr val="tx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58000" y="6375400"/>
            <a:ext cx="2133600" cy="365125"/>
          </a:xfrm>
          <a:prstGeom prst="rect">
            <a:avLst/>
          </a:prstGeom>
        </p:spPr>
        <p:txBody>
          <a:bodyPr anchor="b"/>
          <a:lstStyle>
            <a:lvl1pPr>
              <a:defRPr sz="1000">
                <a:solidFill>
                  <a:schemeClr val="tx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fld id="{5C76A076-0EB6-4ACF-BC93-AE169B35ECF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" y="6152266"/>
            <a:ext cx="13411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3957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ody -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77801"/>
            <a:ext cx="9144000" cy="812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77803"/>
            <a:ext cx="8839200" cy="825500"/>
          </a:xfrm>
        </p:spPr>
        <p:txBody>
          <a:bodyPr>
            <a:noAutofit/>
          </a:bodyPr>
          <a:lstStyle>
            <a:lvl1pPr algn="l">
              <a:defRPr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mianSlabSerifTypeface" pitchFamily="50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193800"/>
            <a:ext cx="8763000" cy="4958465"/>
          </a:xfrm>
        </p:spPr>
        <p:txBody>
          <a:bodyPr>
            <a:normAutofit/>
          </a:bodyPr>
          <a:lstStyle>
            <a:lvl1pPr>
              <a:buClr>
                <a:schemeClr val="accent1"/>
              </a:buClr>
              <a:defRPr sz="24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>
              <a:buClr>
                <a:schemeClr val="accent1"/>
              </a:buClr>
              <a:defRPr sz="2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>
              <a:buClr>
                <a:schemeClr val="accent1"/>
              </a:buClr>
              <a:defRPr sz="18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>
              <a:buClr>
                <a:schemeClr val="accent1"/>
              </a:buClr>
              <a:defRPr sz="16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>
              <a:buClr>
                <a:schemeClr val="accent1"/>
              </a:buClr>
              <a:defRPr sz="16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990602"/>
            <a:ext cx="9144000" cy="889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 userDrawn="1"/>
        </p:nvSpPr>
        <p:spPr>
          <a:xfrm>
            <a:off x="0" y="6152266"/>
            <a:ext cx="9144000" cy="70573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75400"/>
            <a:ext cx="2895600" cy="365125"/>
          </a:xfrm>
        </p:spPr>
        <p:txBody>
          <a:bodyPr anchor="b"/>
          <a:lstStyle>
            <a:lvl1pPr>
              <a:defRPr sz="1000">
                <a:solidFill>
                  <a:schemeClr val="tx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58000" y="6375400"/>
            <a:ext cx="2133600" cy="365125"/>
          </a:xfrm>
          <a:prstGeom prst="rect">
            <a:avLst/>
          </a:prstGeom>
        </p:spPr>
        <p:txBody>
          <a:bodyPr anchor="b"/>
          <a:lstStyle>
            <a:lvl1pPr>
              <a:defRPr sz="1000">
                <a:solidFill>
                  <a:schemeClr val="tx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fld id="{5C76A076-0EB6-4ACF-BC93-AE169B35ECF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" y="6152266"/>
            <a:ext cx="13411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51007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ody - Yellow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77801"/>
            <a:ext cx="9144000" cy="812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77803"/>
            <a:ext cx="8839200" cy="825500"/>
          </a:xfrm>
        </p:spPr>
        <p:txBody>
          <a:bodyPr>
            <a:noAutofit/>
          </a:bodyPr>
          <a:lstStyle>
            <a:lvl1pPr algn="l">
              <a:defRPr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mianSlabSerifTypeface" pitchFamily="50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193800"/>
            <a:ext cx="8763000" cy="4958465"/>
          </a:xfrm>
        </p:spPr>
        <p:txBody>
          <a:bodyPr>
            <a:normAutofit/>
          </a:bodyPr>
          <a:lstStyle>
            <a:lvl1pPr>
              <a:buClr>
                <a:schemeClr val="accent2"/>
              </a:buClr>
              <a:defRPr sz="24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>
              <a:buClr>
                <a:schemeClr val="accent2"/>
              </a:buClr>
              <a:defRPr sz="2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>
              <a:buClr>
                <a:schemeClr val="accent2"/>
              </a:buClr>
              <a:defRPr sz="18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>
              <a:buClr>
                <a:schemeClr val="accent2"/>
              </a:buClr>
              <a:defRPr sz="16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>
              <a:buClr>
                <a:schemeClr val="accent2"/>
              </a:buClr>
              <a:defRPr sz="16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990602"/>
            <a:ext cx="9144000" cy="889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 userDrawn="1"/>
        </p:nvSpPr>
        <p:spPr>
          <a:xfrm>
            <a:off x="0" y="6152266"/>
            <a:ext cx="9144000" cy="70573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75400"/>
            <a:ext cx="2895600" cy="365125"/>
          </a:xfrm>
        </p:spPr>
        <p:txBody>
          <a:bodyPr anchor="b"/>
          <a:lstStyle>
            <a:lvl1pPr>
              <a:defRPr sz="1000">
                <a:solidFill>
                  <a:schemeClr val="tx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58000" y="6375400"/>
            <a:ext cx="2133600" cy="365125"/>
          </a:xfrm>
          <a:prstGeom prst="rect">
            <a:avLst/>
          </a:prstGeom>
        </p:spPr>
        <p:txBody>
          <a:bodyPr anchor="b"/>
          <a:lstStyle>
            <a:lvl1pPr>
              <a:defRPr sz="1000">
                <a:solidFill>
                  <a:schemeClr val="tx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fld id="{5C76A076-0EB6-4ACF-BC93-AE169B35ECF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" y="6152266"/>
            <a:ext cx="13411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2673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ody -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77801"/>
            <a:ext cx="9144000" cy="812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77803"/>
            <a:ext cx="8839200" cy="825500"/>
          </a:xfrm>
        </p:spPr>
        <p:txBody>
          <a:bodyPr>
            <a:noAutofit/>
          </a:bodyPr>
          <a:lstStyle>
            <a:lvl1pPr algn="l">
              <a:defRPr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mianSlabSerifTypeface" pitchFamily="50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193804"/>
            <a:ext cx="8763000" cy="4958462"/>
          </a:xfrm>
        </p:spPr>
        <p:txBody>
          <a:bodyPr>
            <a:normAutofit/>
          </a:bodyPr>
          <a:lstStyle>
            <a:lvl1pPr>
              <a:buClr>
                <a:schemeClr val="accent5">
                  <a:lumMod val="60000"/>
                  <a:lumOff val="40000"/>
                </a:schemeClr>
              </a:buClr>
              <a:defRPr sz="24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>
              <a:buClr>
                <a:schemeClr val="accent5">
                  <a:lumMod val="60000"/>
                  <a:lumOff val="40000"/>
                </a:schemeClr>
              </a:buClr>
              <a:defRPr sz="2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>
              <a:buClr>
                <a:schemeClr val="accent5">
                  <a:lumMod val="60000"/>
                  <a:lumOff val="40000"/>
                </a:schemeClr>
              </a:buClr>
              <a:defRPr sz="18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>
              <a:buClr>
                <a:schemeClr val="accent5">
                  <a:lumMod val="60000"/>
                  <a:lumOff val="40000"/>
                </a:schemeClr>
              </a:buClr>
              <a:defRPr sz="16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>
              <a:buClr>
                <a:schemeClr val="accent5">
                  <a:lumMod val="60000"/>
                  <a:lumOff val="40000"/>
                </a:schemeClr>
              </a:buClr>
              <a:defRPr sz="16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990602"/>
            <a:ext cx="9144000" cy="889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 userDrawn="1"/>
        </p:nvSpPr>
        <p:spPr>
          <a:xfrm>
            <a:off x="0" y="6152266"/>
            <a:ext cx="9144000" cy="70573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75400"/>
            <a:ext cx="2895600" cy="365125"/>
          </a:xfrm>
        </p:spPr>
        <p:txBody>
          <a:bodyPr anchor="b"/>
          <a:lstStyle>
            <a:lvl1pPr>
              <a:defRPr sz="1000">
                <a:solidFill>
                  <a:schemeClr val="tx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58000" y="6375400"/>
            <a:ext cx="2133600" cy="365125"/>
          </a:xfrm>
          <a:prstGeom prst="rect">
            <a:avLst/>
          </a:prstGeom>
        </p:spPr>
        <p:txBody>
          <a:bodyPr anchor="b"/>
          <a:lstStyle>
            <a:lvl1pPr>
              <a:defRPr sz="1000">
                <a:solidFill>
                  <a:schemeClr val="tx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fld id="{5C76A076-0EB6-4ACF-BC93-AE169B35ECF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" y="6152266"/>
            <a:ext cx="13411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6232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ody - Ta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77801"/>
            <a:ext cx="9144000" cy="812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77803"/>
            <a:ext cx="8839200" cy="825500"/>
          </a:xfrm>
        </p:spPr>
        <p:txBody>
          <a:bodyPr>
            <a:noAutofit/>
          </a:bodyPr>
          <a:lstStyle>
            <a:lvl1pPr algn="l">
              <a:defRPr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mianSlabSerifTypeface" pitchFamily="50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193800"/>
            <a:ext cx="8763000" cy="4958465"/>
          </a:xfrm>
        </p:spPr>
        <p:txBody>
          <a:bodyPr>
            <a:normAutofit/>
          </a:bodyPr>
          <a:lstStyle>
            <a:lvl1pPr>
              <a:buClr>
                <a:schemeClr val="accent6"/>
              </a:buClr>
              <a:defRPr sz="24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>
              <a:buClr>
                <a:schemeClr val="accent6"/>
              </a:buClr>
              <a:defRPr sz="2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>
              <a:buClr>
                <a:schemeClr val="accent6"/>
              </a:buClr>
              <a:defRPr sz="18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>
              <a:buClr>
                <a:schemeClr val="accent6"/>
              </a:buClr>
              <a:defRPr sz="16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>
              <a:buClr>
                <a:schemeClr val="accent6"/>
              </a:buClr>
              <a:defRPr sz="16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990602"/>
            <a:ext cx="9144000" cy="889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 userDrawn="1"/>
        </p:nvSpPr>
        <p:spPr>
          <a:xfrm>
            <a:off x="0" y="6152266"/>
            <a:ext cx="9144000" cy="70573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75400"/>
            <a:ext cx="2895600" cy="365125"/>
          </a:xfrm>
        </p:spPr>
        <p:txBody>
          <a:bodyPr anchor="b"/>
          <a:lstStyle>
            <a:lvl1pPr>
              <a:defRPr sz="1000">
                <a:solidFill>
                  <a:schemeClr val="tx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58000" y="6375400"/>
            <a:ext cx="2133600" cy="365125"/>
          </a:xfrm>
          <a:prstGeom prst="rect">
            <a:avLst/>
          </a:prstGeom>
        </p:spPr>
        <p:txBody>
          <a:bodyPr anchor="b"/>
          <a:lstStyle>
            <a:lvl1pPr>
              <a:defRPr sz="1000">
                <a:solidFill>
                  <a:schemeClr val="tx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fld id="{5C76A076-0EB6-4ACF-BC93-AE169B35ECF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" y="6152266"/>
            <a:ext cx="13411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1855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uble-Column Bo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77801"/>
            <a:ext cx="9144000" cy="812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77803"/>
            <a:ext cx="8839200" cy="825500"/>
          </a:xfrm>
        </p:spPr>
        <p:txBody>
          <a:bodyPr>
            <a:noAutofit/>
          </a:bodyPr>
          <a:lstStyle>
            <a:lvl1pPr algn="l">
              <a:defRPr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ermianSlabSerifTypeface" pitchFamily="50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193804"/>
            <a:ext cx="4191000" cy="4958462"/>
          </a:xfrm>
        </p:spPr>
        <p:txBody>
          <a:bodyPr>
            <a:normAutofit/>
          </a:bodyPr>
          <a:lstStyle>
            <a:lvl1pPr>
              <a:buClr>
                <a:srgbClr val="FF0F00"/>
              </a:buClr>
              <a:defRPr sz="24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>
              <a:buClr>
                <a:srgbClr val="FF0F00"/>
              </a:buClr>
              <a:defRPr sz="2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>
              <a:buClr>
                <a:srgbClr val="FF0F00"/>
              </a:buClr>
              <a:defRPr sz="18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>
              <a:buClr>
                <a:srgbClr val="FF0F00"/>
              </a:buClr>
              <a:defRPr sz="16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>
              <a:buClr>
                <a:srgbClr val="FF0F00"/>
              </a:buClr>
              <a:defRPr sz="16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9" name="Content Placeholder 2"/>
          <p:cNvSpPr>
            <a:spLocks noGrp="1"/>
          </p:cNvSpPr>
          <p:nvPr>
            <p:ph idx="13"/>
          </p:nvPr>
        </p:nvSpPr>
        <p:spPr>
          <a:xfrm>
            <a:off x="4724400" y="1193804"/>
            <a:ext cx="4191000" cy="4958462"/>
          </a:xfrm>
        </p:spPr>
        <p:txBody>
          <a:bodyPr>
            <a:normAutofit/>
          </a:bodyPr>
          <a:lstStyle>
            <a:lvl1pPr>
              <a:buClr>
                <a:srgbClr val="FF0000"/>
              </a:buClr>
              <a:defRPr sz="24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>
              <a:buClr>
                <a:srgbClr val="FF0000"/>
              </a:buClr>
              <a:defRPr sz="20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2pPr>
            <a:lvl3pPr>
              <a:buClr>
                <a:srgbClr val="FF0000"/>
              </a:buClr>
              <a:defRPr sz="18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3pPr>
            <a:lvl4pPr>
              <a:buClr>
                <a:srgbClr val="FF0000"/>
              </a:buClr>
              <a:defRPr sz="16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4pPr>
            <a:lvl5pPr>
              <a:buClr>
                <a:srgbClr val="FF0000"/>
              </a:buClr>
              <a:defRPr sz="160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Rectangle 10"/>
          <p:cNvSpPr/>
          <p:nvPr userDrawn="1"/>
        </p:nvSpPr>
        <p:spPr>
          <a:xfrm>
            <a:off x="0" y="6152266"/>
            <a:ext cx="9144000" cy="70573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75400"/>
            <a:ext cx="2895600" cy="365125"/>
          </a:xfrm>
        </p:spPr>
        <p:txBody>
          <a:bodyPr anchor="b"/>
          <a:lstStyle>
            <a:lvl1pPr>
              <a:defRPr sz="1000">
                <a:solidFill>
                  <a:schemeClr val="tx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58000" y="6375400"/>
            <a:ext cx="2133600" cy="365125"/>
          </a:xfrm>
          <a:prstGeom prst="rect">
            <a:avLst/>
          </a:prstGeom>
        </p:spPr>
        <p:txBody>
          <a:bodyPr anchor="b"/>
          <a:lstStyle>
            <a:lvl1pPr>
              <a:defRPr sz="1000">
                <a:solidFill>
                  <a:schemeClr val="tx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fld id="{5C76A076-0EB6-4ACF-BC93-AE169B35ECF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" y="6152266"/>
            <a:ext cx="1341120" cy="731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5693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444557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- Blu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629934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- Orang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629934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- YellowGreen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0067829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- Gray"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629934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 i="1">
                <a:solidFill>
                  <a:schemeClr val="accent5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58000" y="6410326"/>
            <a:ext cx="2133600" cy="365125"/>
          </a:xfrm>
          <a:prstGeom prst="rect">
            <a:avLst/>
          </a:prstGeom>
        </p:spPr>
        <p:txBody>
          <a:bodyPr anchor="b"/>
          <a:lstStyle>
            <a:lvl1pPr algn="r">
              <a:defRPr sz="1000" i="1">
                <a:solidFill>
                  <a:schemeClr val="accent5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fld id="{5C76A076-0EB6-4ACF-BC93-AE169B35ECF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3005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70" r:id="rId2"/>
    <p:sldLayoutId id="2147483649" r:id="rId3"/>
    <p:sldLayoutId id="2147483680" r:id="rId4"/>
    <p:sldLayoutId id="2147483671" r:id="rId5"/>
    <p:sldLayoutId id="2147483668" r:id="rId6"/>
    <p:sldLayoutId id="2147483665" r:id="rId7"/>
    <p:sldLayoutId id="2147483672" r:id="rId8"/>
    <p:sldLayoutId id="2147483673" r:id="rId9"/>
    <p:sldLayoutId id="2147483679" r:id="rId10"/>
    <p:sldLayoutId id="2147483674" r:id="rId11"/>
    <p:sldLayoutId id="2147483662" r:id="rId12"/>
    <p:sldLayoutId id="2147483663" r:id="rId13"/>
    <p:sldLayoutId id="2147483676" r:id="rId14"/>
    <p:sldLayoutId id="2147483677" r:id="rId15"/>
    <p:sldLayoutId id="2147483675" r:id="rId16"/>
    <p:sldLayoutId id="2147483678" r:id="rId17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tn.gov/health/article/advance-directives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en-US" dirty="0"/>
              <a:t>HEALTH CARE SURROGATE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9260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HEALTH CARE SURROGATE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 smtClean="0">
                <a:solidFill>
                  <a:srgbClr val="011D5F"/>
                </a:solidFill>
              </a:rPr>
              <a:t>HEALTH </a:t>
            </a:r>
            <a:r>
              <a:rPr lang="en-US" altLang="en-US" dirty="0">
                <a:solidFill>
                  <a:srgbClr val="011D5F"/>
                </a:solidFill>
              </a:rPr>
              <a:t>CARE SURROGATE</a:t>
            </a:r>
          </a:p>
          <a:p>
            <a:pPr marL="0" indent="0">
              <a:buNone/>
            </a:pPr>
            <a:r>
              <a:rPr lang="en-US" altLang="en-US" dirty="0"/>
              <a:t>                       </a:t>
            </a:r>
            <a:endParaRPr lang="en-US" altLang="en-US" dirty="0" smtClean="0"/>
          </a:p>
          <a:p>
            <a:pPr marL="0" indent="0">
              <a:buClr>
                <a:srgbClr val="002060"/>
              </a:buClr>
              <a:buNone/>
            </a:pPr>
            <a:r>
              <a:rPr lang="en-US" altLang="en-US" dirty="0" smtClean="0">
                <a:solidFill>
                  <a:srgbClr val="011D5F"/>
                </a:solidFill>
              </a:rPr>
              <a:t>How Are They Designated?</a:t>
            </a:r>
          </a:p>
          <a:p>
            <a:pPr marL="0" indent="0">
              <a:buClr>
                <a:srgbClr val="002060"/>
              </a:buClr>
              <a:buNone/>
            </a:pPr>
            <a:r>
              <a:rPr lang="en-US" dirty="0" smtClean="0">
                <a:solidFill>
                  <a:srgbClr val="002060"/>
                </a:solidFill>
              </a:rPr>
              <a:t>T.C.A</a:t>
            </a:r>
            <a:r>
              <a:rPr lang="en-US" dirty="0">
                <a:solidFill>
                  <a:srgbClr val="002060"/>
                </a:solidFill>
              </a:rPr>
              <a:t>. 68-11-1806</a:t>
            </a:r>
          </a:p>
          <a:p>
            <a:pPr>
              <a:buClr>
                <a:srgbClr val="002060"/>
              </a:buClr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1946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HEALTH CARE SURROGATE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en-US" sz="2800" dirty="0">
                <a:solidFill>
                  <a:srgbClr val="011D5F"/>
                </a:solidFill>
              </a:rPr>
              <a:t>Surrogate Definition</a:t>
            </a:r>
          </a:p>
          <a:p>
            <a:pPr marL="0" indent="0">
              <a:buNone/>
            </a:pPr>
            <a:endParaRPr lang="en-US" altLang="en-US" dirty="0"/>
          </a:p>
          <a:p>
            <a:pPr marL="0" indent="0">
              <a:buNone/>
            </a:pPr>
            <a:r>
              <a:rPr lang="en-US" altLang="en-US" dirty="0" smtClean="0">
                <a:solidFill>
                  <a:srgbClr val="011D5F"/>
                </a:solidFill>
              </a:rPr>
              <a:t>Individual</a:t>
            </a:r>
            <a:r>
              <a:rPr lang="en-US" altLang="en-US" dirty="0">
                <a:solidFill>
                  <a:srgbClr val="011D5F"/>
                </a:solidFill>
              </a:rPr>
              <a:t>, other that a patient’s agent or guardian, authorized under </a:t>
            </a:r>
            <a:r>
              <a:rPr lang="en-US" altLang="en-US" dirty="0" smtClean="0">
                <a:solidFill>
                  <a:srgbClr val="011D5F"/>
                </a:solidFill>
              </a:rPr>
              <a:t>this </a:t>
            </a:r>
            <a:r>
              <a:rPr lang="en-US" altLang="en-US" dirty="0">
                <a:solidFill>
                  <a:srgbClr val="011D5F"/>
                </a:solidFill>
              </a:rPr>
              <a:t>part to make a health care decision for the </a:t>
            </a:r>
            <a:r>
              <a:rPr lang="en-US" altLang="en-US" dirty="0" smtClean="0">
                <a:solidFill>
                  <a:srgbClr val="011D5F"/>
                </a:solidFill>
              </a:rPr>
              <a:t>patient.</a:t>
            </a:r>
            <a:endParaRPr lang="en-US" altLang="en-US" dirty="0">
              <a:solidFill>
                <a:srgbClr val="011D5F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3023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HEALTH CARE SURROGATE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en-US" dirty="0">
                <a:solidFill>
                  <a:srgbClr val="011D5F"/>
                </a:solidFill>
              </a:rPr>
              <a:t>Designation of a Surrogate</a:t>
            </a:r>
          </a:p>
          <a:p>
            <a:pPr marL="0" indent="0">
              <a:buNone/>
            </a:pPr>
            <a:endParaRPr lang="en-US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en-US" altLang="en-US" dirty="0" smtClean="0">
                <a:solidFill>
                  <a:srgbClr val="011D5F"/>
                </a:solidFill>
              </a:rPr>
              <a:t>Adult or emancipated minor may designate an individual to act as surrogate by personally informing the supervising health care provider.</a:t>
            </a:r>
          </a:p>
          <a:p>
            <a:pPr marL="0" indent="0">
              <a:buNone/>
            </a:pPr>
            <a:endParaRPr lang="en-US" altLang="en-US" dirty="0">
              <a:solidFill>
                <a:srgbClr val="011D5F"/>
              </a:solidFill>
            </a:endParaRPr>
          </a:p>
          <a:p>
            <a:pPr marL="0" indent="0">
              <a:buNone/>
            </a:pPr>
            <a:endParaRPr lang="en-US" altLang="en-US" dirty="0" smtClean="0">
              <a:solidFill>
                <a:srgbClr val="011D5F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048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HEALTH CARE SURROGATE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en-US" sz="2000" dirty="0">
                <a:solidFill>
                  <a:srgbClr val="011D5F"/>
                </a:solidFill>
              </a:rPr>
              <a:t>Power/Scope of Surrogate</a:t>
            </a:r>
          </a:p>
          <a:p>
            <a:pPr marL="0" indent="0">
              <a:buNone/>
            </a:pPr>
            <a:endParaRPr lang="en-US" sz="2000" dirty="0">
              <a:solidFill>
                <a:srgbClr val="011D5F"/>
              </a:solidFill>
            </a:endParaRPr>
          </a:p>
          <a:p>
            <a:pPr marL="0" indent="0">
              <a:buClr>
                <a:srgbClr val="011D5F"/>
              </a:buClr>
              <a:buNone/>
            </a:pPr>
            <a:r>
              <a:rPr lang="en-US" altLang="en-US" sz="2000" dirty="0">
                <a:solidFill>
                  <a:srgbClr val="011D5F"/>
                </a:solidFill>
              </a:rPr>
              <a:t>Can make health care decisions for a patient if:</a:t>
            </a:r>
          </a:p>
          <a:p>
            <a:pPr>
              <a:buClr>
                <a:srgbClr val="011D5F"/>
              </a:buClr>
            </a:pPr>
            <a:endParaRPr lang="en-US" altLang="en-US" sz="2000" dirty="0">
              <a:solidFill>
                <a:srgbClr val="011D5F"/>
              </a:solidFill>
            </a:endParaRPr>
          </a:p>
          <a:p>
            <a:pPr lvl="1">
              <a:buClr>
                <a:srgbClr val="011D5F"/>
              </a:buClr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srgbClr val="011D5F"/>
                </a:solidFill>
              </a:rPr>
              <a:t>Patient determined by physician to lack capacity; </a:t>
            </a:r>
            <a:r>
              <a:rPr lang="en-US" altLang="en-US" dirty="0" smtClean="0">
                <a:solidFill>
                  <a:srgbClr val="011D5F"/>
                </a:solidFill>
              </a:rPr>
              <a:t>and</a:t>
            </a:r>
          </a:p>
          <a:p>
            <a:pPr lvl="1">
              <a:buClr>
                <a:srgbClr val="011D5F"/>
              </a:buClr>
              <a:buFont typeface="Arial" panose="020B0604020202020204" pitchFamily="34" charset="0"/>
              <a:buChar char="•"/>
            </a:pPr>
            <a:endParaRPr lang="en-US" altLang="en-US" dirty="0">
              <a:solidFill>
                <a:srgbClr val="011D5F"/>
              </a:solidFill>
            </a:endParaRPr>
          </a:p>
          <a:p>
            <a:pPr lvl="1">
              <a:buClr>
                <a:srgbClr val="011D5F"/>
              </a:buClr>
              <a:buFont typeface="Arial" panose="020B0604020202020204" pitchFamily="34" charset="0"/>
              <a:buChar char="•"/>
            </a:pPr>
            <a:r>
              <a:rPr lang="en-US" altLang="en-US" dirty="0" smtClean="0">
                <a:solidFill>
                  <a:srgbClr val="011D5F"/>
                </a:solidFill>
              </a:rPr>
              <a:t>No </a:t>
            </a:r>
            <a:r>
              <a:rPr lang="en-US" altLang="en-US" dirty="0">
                <a:solidFill>
                  <a:srgbClr val="011D5F"/>
                </a:solidFill>
              </a:rPr>
              <a:t>agent or guardian has been appointed or is not reasonably available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7160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HEALTH CARE SURROGATE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sz="2000" dirty="0">
                <a:solidFill>
                  <a:srgbClr val="011D5F"/>
                </a:solidFill>
              </a:rPr>
              <a:t>Designation of a Surrogate</a:t>
            </a:r>
          </a:p>
          <a:p>
            <a:pPr marL="0" indent="0">
              <a:buNone/>
            </a:pPr>
            <a:endParaRPr lang="en-US" altLang="en-US" sz="2000" dirty="0" smtClean="0">
              <a:solidFill>
                <a:srgbClr val="011D5F"/>
              </a:solidFill>
            </a:endParaRPr>
          </a:p>
          <a:p>
            <a:pPr marL="0" indent="0">
              <a:buNone/>
            </a:pPr>
            <a:r>
              <a:rPr lang="en-US" altLang="en-US" sz="2000" dirty="0" smtClean="0">
                <a:solidFill>
                  <a:srgbClr val="011D5F"/>
                </a:solidFill>
              </a:rPr>
              <a:t>If </a:t>
            </a:r>
            <a:r>
              <a:rPr lang="en-US" altLang="en-US" sz="2000" dirty="0">
                <a:solidFill>
                  <a:srgbClr val="011D5F"/>
                </a:solidFill>
              </a:rPr>
              <a:t>individual lacks capacity, has not appointed an agent, not </a:t>
            </a:r>
          </a:p>
          <a:p>
            <a:pPr marL="0" indent="0">
              <a:buNone/>
            </a:pPr>
            <a:r>
              <a:rPr lang="en-US" altLang="en-US" sz="2000" dirty="0" smtClean="0">
                <a:solidFill>
                  <a:srgbClr val="011D5F"/>
                </a:solidFill>
              </a:rPr>
              <a:t>designated </a:t>
            </a:r>
            <a:r>
              <a:rPr lang="en-US" altLang="en-US" sz="2000" dirty="0">
                <a:solidFill>
                  <a:srgbClr val="011D5F"/>
                </a:solidFill>
              </a:rPr>
              <a:t>a surrogate, and does not have a guardian, or </a:t>
            </a:r>
          </a:p>
          <a:p>
            <a:pPr marL="0" indent="0">
              <a:buNone/>
            </a:pPr>
            <a:r>
              <a:rPr lang="en-US" altLang="en-US" sz="2000" dirty="0" smtClean="0">
                <a:solidFill>
                  <a:srgbClr val="011D5F"/>
                </a:solidFill>
              </a:rPr>
              <a:t>whose </a:t>
            </a:r>
            <a:r>
              <a:rPr lang="en-US" altLang="en-US" sz="2000" dirty="0">
                <a:solidFill>
                  <a:srgbClr val="011D5F"/>
                </a:solidFill>
              </a:rPr>
              <a:t>agent, surrogate, or guardian is not reasonably  </a:t>
            </a:r>
          </a:p>
          <a:p>
            <a:pPr marL="0" indent="0">
              <a:buNone/>
            </a:pPr>
            <a:r>
              <a:rPr lang="en-US" altLang="en-US" sz="2000" dirty="0" smtClean="0">
                <a:solidFill>
                  <a:srgbClr val="011D5F"/>
                </a:solidFill>
              </a:rPr>
              <a:t>available</a:t>
            </a:r>
            <a:r>
              <a:rPr lang="en-US" altLang="en-US" sz="2000" dirty="0">
                <a:solidFill>
                  <a:srgbClr val="011D5F"/>
                </a:solidFill>
              </a:rPr>
              <a:t>, a surrogate will be identified by the </a:t>
            </a:r>
            <a:r>
              <a:rPr lang="en-US" altLang="en-US" sz="2000" dirty="0" smtClean="0">
                <a:solidFill>
                  <a:srgbClr val="011D5F"/>
                </a:solidFill>
              </a:rPr>
              <a:t>supervising health care provider.              </a:t>
            </a:r>
            <a:endParaRPr lang="en-US" altLang="en-US" sz="2000" dirty="0">
              <a:solidFill>
                <a:srgbClr val="011D5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6020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HEALTH CARE SURROGATE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sz="2000" dirty="0" smtClean="0">
                <a:solidFill>
                  <a:srgbClr val="011D5F"/>
                </a:solidFill>
              </a:rPr>
              <a:t>Who </a:t>
            </a:r>
            <a:r>
              <a:rPr lang="en-US" altLang="en-US" sz="2000" dirty="0">
                <a:solidFill>
                  <a:srgbClr val="011D5F"/>
                </a:solidFill>
              </a:rPr>
              <a:t>Can Be a Surrogate?</a:t>
            </a:r>
          </a:p>
          <a:p>
            <a:pPr marL="0" indent="0">
              <a:buNone/>
            </a:pPr>
            <a:endParaRPr lang="en-US" altLang="en-US" sz="2000" dirty="0">
              <a:solidFill>
                <a:srgbClr val="011D5F"/>
              </a:solidFill>
            </a:endParaRPr>
          </a:p>
          <a:p>
            <a:pPr>
              <a:lnSpc>
                <a:spcPct val="80000"/>
              </a:lnSpc>
              <a:buClr>
                <a:srgbClr val="011D5F"/>
              </a:buClr>
            </a:pPr>
            <a:r>
              <a:rPr lang="en-US" altLang="en-US" sz="2000" dirty="0">
                <a:solidFill>
                  <a:srgbClr val="011D5F"/>
                </a:solidFill>
              </a:rPr>
              <a:t>Surrogate must be an adult</a:t>
            </a:r>
          </a:p>
          <a:p>
            <a:pPr>
              <a:lnSpc>
                <a:spcPct val="80000"/>
              </a:lnSpc>
              <a:buClr>
                <a:srgbClr val="011D5F"/>
              </a:buClr>
            </a:pPr>
            <a:endParaRPr lang="en-US" altLang="en-US" sz="2000" dirty="0">
              <a:solidFill>
                <a:srgbClr val="011D5F"/>
              </a:solidFill>
            </a:endParaRPr>
          </a:p>
          <a:p>
            <a:pPr>
              <a:lnSpc>
                <a:spcPct val="80000"/>
              </a:lnSpc>
              <a:buClr>
                <a:srgbClr val="011D5F"/>
              </a:buClr>
            </a:pPr>
            <a:r>
              <a:rPr lang="en-US" altLang="en-US" sz="2000" dirty="0">
                <a:solidFill>
                  <a:srgbClr val="011D5F"/>
                </a:solidFill>
              </a:rPr>
              <a:t>Those to consider for surrogate in descending order of preference:</a:t>
            </a:r>
          </a:p>
          <a:p>
            <a:pPr>
              <a:lnSpc>
                <a:spcPct val="80000"/>
              </a:lnSpc>
              <a:buClr>
                <a:srgbClr val="011D5F"/>
              </a:buClr>
            </a:pPr>
            <a:endParaRPr lang="en-US" altLang="en-US" sz="2000" dirty="0">
              <a:solidFill>
                <a:srgbClr val="011D5F"/>
              </a:solidFill>
            </a:endParaRPr>
          </a:p>
          <a:p>
            <a:pPr lvl="1">
              <a:lnSpc>
                <a:spcPct val="80000"/>
              </a:lnSpc>
              <a:buClr>
                <a:srgbClr val="011D5F"/>
              </a:buClr>
              <a:buFont typeface="Courier New" panose="02070309020205020404" pitchFamily="49" charset="0"/>
              <a:buChar char="o"/>
            </a:pPr>
            <a:r>
              <a:rPr lang="en-US" altLang="en-US" dirty="0">
                <a:solidFill>
                  <a:srgbClr val="011D5F"/>
                </a:solidFill>
              </a:rPr>
              <a:t>Patient’s spouse, unless legally separated;</a:t>
            </a:r>
          </a:p>
          <a:p>
            <a:pPr lvl="1">
              <a:lnSpc>
                <a:spcPct val="80000"/>
              </a:lnSpc>
              <a:buClr>
                <a:srgbClr val="011D5F"/>
              </a:buClr>
              <a:buFont typeface="Courier New" panose="02070309020205020404" pitchFamily="49" charset="0"/>
              <a:buChar char="o"/>
            </a:pPr>
            <a:r>
              <a:rPr lang="en-US" altLang="en-US" dirty="0">
                <a:solidFill>
                  <a:srgbClr val="011D5F"/>
                </a:solidFill>
              </a:rPr>
              <a:t>Patient’s adult child;</a:t>
            </a:r>
          </a:p>
          <a:p>
            <a:pPr lvl="1">
              <a:lnSpc>
                <a:spcPct val="80000"/>
              </a:lnSpc>
              <a:buClr>
                <a:srgbClr val="011D5F"/>
              </a:buClr>
              <a:buFont typeface="Courier New" panose="02070309020205020404" pitchFamily="49" charset="0"/>
              <a:buChar char="o"/>
            </a:pPr>
            <a:r>
              <a:rPr lang="en-US" altLang="en-US" dirty="0">
                <a:solidFill>
                  <a:srgbClr val="011D5F"/>
                </a:solidFill>
              </a:rPr>
              <a:t>Patient’s parent;</a:t>
            </a:r>
          </a:p>
          <a:p>
            <a:pPr lvl="1">
              <a:lnSpc>
                <a:spcPct val="80000"/>
              </a:lnSpc>
              <a:buClr>
                <a:srgbClr val="011D5F"/>
              </a:buClr>
              <a:buFont typeface="Courier New" panose="02070309020205020404" pitchFamily="49" charset="0"/>
              <a:buChar char="o"/>
            </a:pPr>
            <a:r>
              <a:rPr lang="en-US" altLang="en-US" dirty="0">
                <a:solidFill>
                  <a:srgbClr val="011D5F"/>
                </a:solidFill>
              </a:rPr>
              <a:t>Patient’s adult sibling;</a:t>
            </a:r>
          </a:p>
          <a:p>
            <a:pPr lvl="1">
              <a:lnSpc>
                <a:spcPct val="80000"/>
              </a:lnSpc>
              <a:buClr>
                <a:srgbClr val="011D5F"/>
              </a:buClr>
              <a:buFont typeface="Courier New" panose="02070309020205020404" pitchFamily="49" charset="0"/>
              <a:buChar char="o"/>
            </a:pPr>
            <a:r>
              <a:rPr lang="en-US" altLang="en-US" dirty="0">
                <a:solidFill>
                  <a:srgbClr val="011D5F"/>
                </a:solidFill>
              </a:rPr>
              <a:t>Any other adult </a:t>
            </a:r>
            <a:r>
              <a:rPr lang="en-US" altLang="en-US" dirty="0" smtClean="0">
                <a:solidFill>
                  <a:srgbClr val="011D5F"/>
                </a:solidFill>
              </a:rPr>
              <a:t>relative of the patient; </a:t>
            </a:r>
            <a:r>
              <a:rPr lang="en-US" altLang="en-US" dirty="0">
                <a:solidFill>
                  <a:srgbClr val="011D5F"/>
                </a:solidFill>
              </a:rPr>
              <a:t>or </a:t>
            </a:r>
          </a:p>
          <a:p>
            <a:pPr lvl="1">
              <a:lnSpc>
                <a:spcPct val="80000"/>
              </a:lnSpc>
              <a:buClr>
                <a:srgbClr val="011D5F"/>
              </a:buClr>
              <a:buFont typeface="Courier New" panose="02070309020205020404" pitchFamily="49" charset="0"/>
              <a:buChar char="o"/>
            </a:pPr>
            <a:r>
              <a:rPr lang="en-US" altLang="en-US" dirty="0">
                <a:solidFill>
                  <a:srgbClr val="002060"/>
                </a:solidFill>
              </a:rPr>
              <a:t>Any other adult who </a:t>
            </a:r>
            <a:r>
              <a:rPr lang="en-US" altLang="en-US" dirty="0" smtClean="0">
                <a:solidFill>
                  <a:srgbClr val="002060"/>
                </a:solidFill>
              </a:rPr>
              <a:t>has </a:t>
            </a:r>
            <a:r>
              <a:rPr lang="en-US" altLang="en-US" dirty="0" smtClean="0">
                <a:solidFill>
                  <a:srgbClr val="002060"/>
                </a:solidFill>
              </a:rPr>
              <a:t>satisfied </a:t>
            </a:r>
            <a:r>
              <a:rPr lang="en-US" altLang="en-US" dirty="0" smtClean="0">
                <a:solidFill>
                  <a:srgbClr val="002060"/>
                </a:solidFill>
              </a:rPr>
              <a:t>the requirements of subdivision  </a:t>
            </a:r>
          </a:p>
          <a:p>
            <a:pPr marL="457200" lvl="1" indent="0">
              <a:lnSpc>
                <a:spcPct val="80000"/>
              </a:lnSpc>
              <a:buClr>
                <a:srgbClr val="011D5F"/>
              </a:buClr>
              <a:buNone/>
            </a:pPr>
            <a:r>
              <a:rPr lang="en-US" altLang="en-US" dirty="0" smtClean="0">
                <a:solidFill>
                  <a:srgbClr val="002060"/>
                </a:solidFill>
              </a:rPr>
              <a:t>     (</a:t>
            </a:r>
            <a:r>
              <a:rPr lang="en-US" dirty="0">
                <a:solidFill>
                  <a:srgbClr val="002060"/>
                </a:solidFill>
              </a:rPr>
              <a:t>T.C.A. 68-11-1806 </a:t>
            </a:r>
            <a:r>
              <a:rPr lang="en-US" dirty="0" smtClean="0">
                <a:solidFill>
                  <a:srgbClr val="002060"/>
                </a:solidFill>
              </a:rPr>
              <a:t> (c ) (2</a:t>
            </a:r>
            <a:r>
              <a:rPr lang="en-US" dirty="0" smtClean="0">
                <a:solidFill>
                  <a:srgbClr val="002060"/>
                </a:solidFill>
              </a:rPr>
              <a:t>)),</a:t>
            </a:r>
            <a:r>
              <a:rPr lang="en-US" altLang="en-US" dirty="0" smtClean="0">
                <a:solidFill>
                  <a:srgbClr val="011D5F"/>
                </a:solidFill>
              </a:rPr>
              <a:t> </a:t>
            </a:r>
            <a:r>
              <a:rPr lang="en-US" altLang="en-US" dirty="0" smtClean="0">
                <a:solidFill>
                  <a:srgbClr val="011D5F"/>
                </a:solidFill>
              </a:rPr>
              <a:t>has exhibited special care &amp; concern 	for the patient, who is familiar with the patient’s personal values, 	who is reasonably available, and who is willing to serve.</a:t>
            </a:r>
            <a:endParaRPr lang="en-US" dirty="0" smtClean="0">
              <a:solidFill>
                <a:srgbClr val="011D5F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3432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HEALTH CARE SURROGATE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sz="2000" dirty="0">
                <a:solidFill>
                  <a:srgbClr val="011D5F"/>
                </a:solidFill>
              </a:rPr>
              <a:t>Criteria for Determining Surrogate</a:t>
            </a:r>
          </a:p>
          <a:p>
            <a:pPr marL="0" indent="0">
              <a:buNone/>
            </a:pPr>
            <a:endParaRPr lang="en-US" altLang="en-US" sz="2000" dirty="0">
              <a:solidFill>
                <a:srgbClr val="011D5F"/>
              </a:solidFill>
            </a:endParaRPr>
          </a:p>
          <a:p>
            <a:pPr>
              <a:lnSpc>
                <a:spcPct val="80000"/>
              </a:lnSpc>
              <a:buClr>
                <a:srgbClr val="011D5F"/>
              </a:buClr>
            </a:pPr>
            <a:r>
              <a:rPr lang="en-US" altLang="en-US" sz="2000" dirty="0">
                <a:solidFill>
                  <a:srgbClr val="011D5F"/>
                </a:solidFill>
              </a:rPr>
              <a:t>Proposed surrogate reasonably appears to be better able to make decisions in accordance with the </a:t>
            </a:r>
            <a:r>
              <a:rPr lang="en-US" altLang="en-US" sz="2000" b="1" dirty="0">
                <a:solidFill>
                  <a:srgbClr val="011D5F"/>
                </a:solidFill>
              </a:rPr>
              <a:t>wishes of the patient </a:t>
            </a:r>
            <a:r>
              <a:rPr lang="en-US" altLang="en-US" sz="2000" dirty="0">
                <a:solidFill>
                  <a:srgbClr val="011D5F"/>
                </a:solidFill>
              </a:rPr>
              <a:t>or in accordance with the </a:t>
            </a:r>
            <a:r>
              <a:rPr lang="en-US" altLang="en-US" sz="2000" b="1" dirty="0">
                <a:solidFill>
                  <a:srgbClr val="011D5F"/>
                </a:solidFill>
              </a:rPr>
              <a:t>best interest of the </a:t>
            </a:r>
            <a:r>
              <a:rPr lang="en-US" altLang="en-US" sz="2000" b="1" dirty="0" smtClean="0">
                <a:solidFill>
                  <a:srgbClr val="011D5F"/>
                </a:solidFill>
              </a:rPr>
              <a:t>patient</a:t>
            </a:r>
          </a:p>
          <a:p>
            <a:pPr>
              <a:lnSpc>
                <a:spcPct val="80000"/>
              </a:lnSpc>
              <a:buClr>
                <a:srgbClr val="011D5F"/>
              </a:buClr>
            </a:pPr>
            <a:endParaRPr lang="en-US" altLang="en-US" sz="2000" b="1" dirty="0">
              <a:solidFill>
                <a:srgbClr val="011D5F"/>
              </a:solidFill>
            </a:endParaRPr>
          </a:p>
          <a:p>
            <a:pPr>
              <a:lnSpc>
                <a:spcPct val="80000"/>
              </a:lnSpc>
              <a:buClr>
                <a:srgbClr val="011D5F"/>
              </a:buClr>
            </a:pPr>
            <a:r>
              <a:rPr lang="en-US" altLang="en-US" sz="2000" dirty="0" smtClean="0">
                <a:solidFill>
                  <a:srgbClr val="011D5F"/>
                </a:solidFill>
              </a:rPr>
              <a:t>Proposed </a:t>
            </a:r>
            <a:r>
              <a:rPr lang="en-US" altLang="en-US" sz="2000" dirty="0">
                <a:solidFill>
                  <a:srgbClr val="011D5F"/>
                </a:solidFill>
              </a:rPr>
              <a:t>surrogate’s regular contact with the patient prior to and during incapacitating </a:t>
            </a:r>
            <a:r>
              <a:rPr lang="en-US" altLang="en-US" sz="2000" dirty="0" smtClean="0">
                <a:solidFill>
                  <a:srgbClr val="011D5F"/>
                </a:solidFill>
              </a:rPr>
              <a:t>illness</a:t>
            </a:r>
            <a:endParaRPr lang="en-US" altLang="en-US" sz="2000" dirty="0">
              <a:solidFill>
                <a:srgbClr val="011D5F"/>
              </a:solidFill>
            </a:endParaRPr>
          </a:p>
          <a:p>
            <a:pPr>
              <a:lnSpc>
                <a:spcPct val="80000"/>
              </a:lnSpc>
              <a:buClr>
                <a:srgbClr val="011D5F"/>
              </a:buClr>
            </a:pPr>
            <a:endParaRPr lang="en-US" altLang="en-US" sz="2000" dirty="0">
              <a:solidFill>
                <a:srgbClr val="011D5F"/>
              </a:solidFill>
            </a:endParaRPr>
          </a:p>
          <a:p>
            <a:pPr>
              <a:lnSpc>
                <a:spcPct val="80000"/>
              </a:lnSpc>
              <a:buClr>
                <a:srgbClr val="011D5F"/>
              </a:buClr>
            </a:pPr>
            <a:r>
              <a:rPr lang="en-US" altLang="en-US" sz="2000" dirty="0">
                <a:solidFill>
                  <a:srgbClr val="011D5F"/>
                </a:solidFill>
              </a:rPr>
              <a:t>Proposed surrogate’s demonstrated care and </a:t>
            </a:r>
            <a:r>
              <a:rPr lang="en-US" altLang="en-US" sz="2000" dirty="0" smtClean="0">
                <a:solidFill>
                  <a:srgbClr val="011D5F"/>
                </a:solidFill>
              </a:rPr>
              <a:t>concern</a:t>
            </a:r>
          </a:p>
          <a:p>
            <a:pPr>
              <a:lnSpc>
                <a:spcPct val="80000"/>
              </a:lnSpc>
              <a:buClr>
                <a:srgbClr val="011D5F"/>
              </a:buClr>
            </a:pPr>
            <a:endParaRPr lang="en-US" altLang="en-US" sz="2000" dirty="0" smtClean="0">
              <a:solidFill>
                <a:srgbClr val="011D5F"/>
              </a:solidFill>
            </a:endParaRPr>
          </a:p>
          <a:p>
            <a:pPr>
              <a:lnSpc>
                <a:spcPct val="80000"/>
              </a:lnSpc>
              <a:buClr>
                <a:srgbClr val="011D5F"/>
              </a:buClr>
            </a:pPr>
            <a:r>
              <a:rPr lang="en-US" altLang="en-US" sz="2000" dirty="0" smtClean="0">
                <a:solidFill>
                  <a:srgbClr val="011D5F"/>
                </a:solidFill>
              </a:rPr>
              <a:t>Proposed </a:t>
            </a:r>
            <a:r>
              <a:rPr lang="en-US" altLang="en-US" sz="2000" dirty="0">
                <a:solidFill>
                  <a:srgbClr val="011D5F"/>
                </a:solidFill>
              </a:rPr>
              <a:t>surrogate’s availability to visit the patient during the </a:t>
            </a:r>
            <a:r>
              <a:rPr lang="en-US" altLang="en-US" sz="2000" dirty="0" smtClean="0">
                <a:solidFill>
                  <a:srgbClr val="011D5F"/>
                </a:solidFill>
              </a:rPr>
              <a:t>illness</a:t>
            </a:r>
          </a:p>
          <a:p>
            <a:pPr>
              <a:lnSpc>
                <a:spcPct val="80000"/>
              </a:lnSpc>
              <a:buClr>
                <a:srgbClr val="011D5F"/>
              </a:buClr>
            </a:pPr>
            <a:endParaRPr lang="en-US" altLang="en-US" sz="2000" dirty="0">
              <a:solidFill>
                <a:srgbClr val="011D5F"/>
              </a:solidFill>
            </a:endParaRPr>
          </a:p>
          <a:p>
            <a:pPr>
              <a:lnSpc>
                <a:spcPct val="80000"/>
              </a:lnSpc>
              <a:buClr>
                <a:srgbClr val="011D5F"/>
              </a:buClr>
            </a:pPr>
            <a:r>
              <a:rPr lang="en-US" altLang="en-US" sz="2000" dirty="0" smtClean="0">
                <a:solidFill>
                  <a:srgbClr val="011D5F"/>
                </a:solidFill>
              </a:rPr>
              <a:t>Proposed </a:t>
            </a:r>
            <a:r>
              <a:rPr lang="en-US" altLang="en-US" sz="2000" dirty="0">
                <a:solidFill>
                  <a:srgbClr val="011D5F"/>
                </a:solidFill>
              </a:rPr>
              <a:t>surrogate’s availability to engage in face-to-face contact with health care providers to participate fully in the decision-making process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7787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HEALTH CARE SURROGATE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sz="2000" dirty="0">
                <a:solidFill>
                  <a:srgbClr val="011D5F"/>
                </a:solidFill>
              </a:rPr>
              <a:t>No eligible surrogate </a:t>
            </a:r>
            <a:r>
              <a:rPr lang="en-US" altLang="en-US" sz="2000" dirty="0" smtClean="0">
                <a:solidFill>
                  <a:srgbClr val="011D5F"/>
                </a:solidFill>
              </a:rPr>
              <a:t>available…</a:t>
            </a:r>
          </a:p>
          <a:p>
            <a:pPr marL="0" indent="0">
              <a:buNone/>
            </a:pPr>
            <a:endParaRPr lang="en-US" altLang="en-US" sz="2000" dirty="0">
              <a:solidFill>
                <a:srgbClr val="011D5F"/>
              </a:solidFill>
            </a:endParaRPr>
          </a:p>
          <a:p>
            <a:pPr marL="0" indent="0">
              <a:buNone/>
            </a:pPr>
            <a:r>
              <a:rPr lang="en-US" altLang="en-US" sz="2000" dirty="0" smtClean="0">
                <a:solidFill>
                  <a:srgbClr val="011D5F"/>
                </a:solidFill>
              </a:rPr>
              <a:t>Designated </a:t>
            </a:r>
            <a:r>
              <a:rPr lang="en-US" altLang="en-US" sz="2000" dirty="0">
                <a:solidFill>
                  <a:srgbClr val="011D5F"/>
                </a:solidFill>
              </a:rPr>
              <a:t>physician may make health care </a:t>
            </a:r>
            <a:r>
              <a:rPr lang="en-US" altLang="en-US" sz="2000" dirty="0" smtClean="0">
                <a:solidFill>
                  <a:srgbClr val="011D5F"/>
                </a:solidFill>
              </a:rPr>
              <a:t>decisions for </a:t>
            </a:r>
            <a:r>
              <a:rPr lang="en-US" altLang="en-US" sz="2000" dirty="0">
                <a:solidFill>
                  <a:srgbClr val="011D5F"/>
                </a:solidFill>
              </a:rPr>
              <a:t>the patient </a:t>
            </a:r>
            <a:r>
              <a:rPr lang="en-US" altLang="en-US" sz="2000" dirty="0" smtClean="0">
                <a:solidFill>
                  <a:srgbClr val="011D5F"/>
                </a:solidFill>
              </a:rPr>
              <a:t>after</a:t>
            </a:r>
            <a:endParaRPr lang="en-US" altLang="en-US" sz="2000" dirty="0">
              <a:solidFill>
                <a:srgbClr val="011D5F"/>
              </a:solidFill>
            </a:endParaRPr>
          </a:p>
          <a:p>
            <a:pPr marL="609600" indent="-609600" algn="ctr">
              <a:lnSpc>
                <a:spcPct val="90000"/>
              </a:lnSpc>
              <a:buClr>
                <a:schemeClr val="tx1"/>
              </a:buClr>
              <a:buFont typeface="Wingdings" pitchFamily="2" charset="2"/>
              <a:buNone/>
            </a:pPr>
            <a:endParaRPr lang="en-US" altLang="en-US" sz="2000" dirty="0">
              <a:solidFill>
                <a:srgbClr val="011D5F"/>
              </a:solidFill>
            </a:endParaRPr>
          </a:p>
          <a:p>
            <a:pPr marL="609600" indent="-609600">
              <a:lnSpc>
                <a:spcPct val="90000"/>
              </a:lnSpc>
              <a:buClr>
                <a:schemeClr val="tx1"/>
              </a:buClr>
              <a:buFontTx/>
              <a:buAutoNum type="arabicPeriod"/>
            </a:pPr>
            <a:r>
              <a:rPr lang="en-US" altLang="en-US" sz="2000" dirty="0">
                <a:solidFill>
                  <a:srgbClr val="011D5F"/>
                </a:solidFill>
              </a:rPr>
              <a:t>Consults with and obtains recommendations of an institution’s ethics mechanism</a:t>
            </a:r>
          </a:p>
          <a:p>
            <a:pPr marL="609600" indent="-609600">
              <a:lnSpc>
                <a:spcPct val="90000"/>
              </a:lnSpc>
              <a:buClr>
                <a:schemeClr val="tx1"/>
              </a:buClr>
              <a:buFontTx/>
              <a:buAutoNum type="arabicPeriod"/>
            </a:pPr>
            <a:endParaRPr lang="en-US" altLang="en-US" sz="2000" dirty="0">
              <a:solidFill>
                <a:srgbClr val="011D5F"/>
              </a:solidFill>
            </a:endParaRPr>
          </a:p>
          <a:p>
            <a:pPr marL="609600" indent="-609600">
              <a:lnSpc>
                <a:spcPct val="90000"/>
              </a:lnSpc>
              <a:buClr>
                <a:schemeClr val="tx1"/>
              </a:buClr>
              <a:buFontTx/>
              <a:buAutoNum type="arabicPeriod"/>
            </a:pPr>
            <a:r>
              <a:rPr lang="en-US" altLang="en-US" sz="2000" dirty="0">
                <a:solidFill>
                  <a:srgbClr val="011D5F"/>
                </a:solidFill>
              </a:rPr>
              <a:t>Obtains concurrence from second physician not directly involved in the patient’s health care nor having close ties to the designated physician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11481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HEALTH CARE SURROGATE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sz="2000" dirty="0">
                <a:solidFill>
                  <a:srgbClr val="011D5F"/>
                </a:solidFill>
              </a:rPr>
              <a:t>What Responsibilities do Surrogates have?     </a:t>
            </a:r>
          </a:p>
          <a:p>
            <a:pPr marL="0" indent="0">
              <a:buNone/>
            </a:pPr>
            <a:endParaRPr lang="en-US" altLang="en-US" sz="2000" dirty="0">
              <a:solidFill>
                <a:srgbClr val="011D5F"/>
              </a:solidFill>
            </a:endParaRPr>
          </a:p>
          <a:p>
            <a:pPr>
              <a:buClr>
                <a:srgbClr val="011D5F"/>
              </a:buClr>
            </a:pPr>
            <a:r>
              <a:rPr lang="en-US" altLang="en-US" sz="2000" dirty="0">
                <a:solidFill>
                  <a:srgbClr val="011D5F"/>
                </a:solidFill>
              </a:rPr>
              <a:t>Make decisions in accordance with the patient’s wishes, if wishes are known</a:t>
            </a:r>
          </a:p>
          <a:p>
            <a:pPr>
              <a:buClr>
                <a:srgbClr val="011D5F"/>
              </a:buClr>
            </a:pPr>
            <a:endParaRPr lang="en-US" altLang="en-US" sz="2000" dirty="0">
              <a:solidFill>
                <a:srgbClr val="011D5F"/>
              </a:solidFill>
            </a:endParaRPr>
          </a:p>
          <a:p>
            <a:pPr>
              <a:buClr>
                <a:srgbClr val="011D5F"/>
              </a:buClr>
            </a:pPr>
            <a:r>
              <a:rPr lang="en-US" altLang="en-US" sz="2000" dirty="0">
                <a:solidFill>
                  <a:srgbClr val="011D5F"/>
                </a:solidFill>
              </a:rPr>
              <a:t>Make decisions based in the patient’s best interests if the patient’s wishes are not known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66711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HEALTH CARE SURROGATE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en-US" dirty="0">
                <a:solidFill>
                  <a:srgbClr val="011D5F"/>
                </a:solidFill>
              </a:rPr>
              <a:t> </a:t>
            </a:r>
            <a:r>
              <a:rPr lang="en-US" altLang="en-US" sz="2000" b="1" dirty="0">
                <a:solidFill>
                  <a:srgbClr val="011D5F"/>
                </a:solidFill>
              </a:rPr>
              <a:t>Limitations to Physician Appointed Surrogate   </a:t>
            </a:r>
          </a:p>
          <a:p>
            <a:pPr marL="0" indent="0">
              <a:buNone/>
            </a:pPr>
            <a:r>
              <a:rPr lang="en-US" altLang="en-US" sz="2000" dirty="0" smtClean="0">
                <a:solidFill>
                  <a:srgbClr val="011D5F"/>
                </a:solidFill>
              </a:rPr>
              <a:t>A </a:t>
            </a:r>
            <a:r>
              <a:rPr lang="en-US" altLang="en-US" sz="2000" dirty="0">
                <a:solidFill>
                  <a:srgbClr val="011D5F"/>
                </a:solidFill>
              </a:rPr>
              <a:t>surrogate may not make the decision to withhold or withdraw artificial nutrition/hydration</a:t>
            </a:r>
          </a:p>
          <a:p>
            <a:pPr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</a:pPr>
            <a:endParaRPr lang="en-US" altLang="en-US" sz="2000" dirty="0" smtClean="0"/>
          </a:p>
          <a:p>
            <a:pPr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en-US" altLang="en-US" sz="2000" b="1" dirty="0" smtClean="0">
                <a:solidFill>
                  <a:srgbClr val="011D5F"/>
                </a:solidFill>
              </a:rPr>
              <a:t>How </a:t>
            </a:r>
            <a:r>
              <a:rPr lang="en-US" altLang="en-US" sz="2000" b="1" dirty="0">
                <a:solidFill>
                  <a:srgbClr val="011D5F"/>
                </a:solidFill>
              </a:rPr>
              <a:t>Can The Surrogate Make This Decision?</a:t>
            </a:r>
            <a:r>
              <a:rPr lang="en-US" altLang="en-US" sz="2000" dirty="0">
                <a:solidFill>
                  <a:srgbClr val="011D5F"/>
                </a:solidFill>
              </a:rPr>
              <a:t> </a:t>
            </a:r>
            <a:endParaRPr lang="en-US" altLang="en-US" sz="2000" dirty="0" smtClean="0">
              <a:solidFill>
                <a:srgbClr val="011D5F"/>
              </a:solidFill>
            </a:endParaRPr>
          </a:p>
          <a:p>
            <a:pPr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</a:pPr>
            <a:endParaRPr lang="en-US" altLang="en-US" sz="2000" dirty="0">
              <a:solidFill>
                <a:srgbClr val="011D5F"/>
              </a:solidFill>
            </a:endParaRPr>
          </a:p>
          <a:p>
            <a:pPr algn="just"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en-US" altLang="en-US" sz="2000" dirty="0" smtClean="0">
                <a:solidFill>
                  <a:srgbClr val="011D5F"/>
                </a:solidFill>
              </a:rPr>
              <a:t>If </a:t>
            </a:r>
            <a:r>
              <a:rPr lang="en-US" altLang="en-US" sz="2000" dirty="0">
                <a:solidFill>
                  <a:srgbClr val="011D5F"/>
                </a:solidFill>
              </a:rPr>
              <a:t>the designated physician and a second independent physician </a:t>
            </a:r>
            <a:r>
              <a:rPr lang="en-US" altLang="en-US" sz="2000" dirty="0" smtClean="0">
                <a:solidFill>
                  <a:srgbClr val="011D5F"/>
                </a:solidFill>
              </a:rPr>
              <a:t>certify </a:t>
            </a:r>
          </a:p>
          <a:p>
            <a:pPr algn="just"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en-US" altLang="en-US" sz="2000" dirty="0" smtClean="0">
                <a:solidFill>
                  <a:srgbClr val="011D5F"/>
                </a:solidFill>
              </a:rPr>
              <a:t>in </a:t>
            </a:r>
            <a:r>
              <a:rPr lang="en-US" altLang="en-US" sz="2000" dirty="0">
                <a:solidFill>
                  <a:srgbClr val="011D5F"/>
                </a:solidFill>
              </a:rPr>
              <a:t>the patient’s current clinical record that the provision or </a:t>
            </a:r>
            <a:r>
              <a:rPr lang="en-US" altLang="en-US" sz="2000" dirty="0" smtClean="0">
                <a:solidFill>
                  <a:srgbClr val="011D5F"/>
                </a:solidFill>
              </a:rPr>
              <a:t>continuation </a:t>
            </a:r>
          </a:p>
          <a:p>
            <a:pPr algn="just"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en-US" altLang="en-US" sz="2000" dirty="0" smtClean="0">
                <a:solidFill>
                  <a:srgbClr val="011D5F"/>
                </a:solidFill>
              </a:rPr>
              <a:t>of </a:t>
            </a:r>
            <a:r>
              <a:rPr lang="en-US" altLang="en-US" sz="2000" dirty="0">
                <a:solidFill>
                  <a:srgbClr val="011D5F"/>
                </a:solidFill>
              </a:rPr>
              <a:t>artificial nutrition/hydration is prolonging the act of dying and the </a:t>
            </a:r>
            <a:endParaRPr lang="en-US" altLang="en-US" sz="2000" dirty="0" smtClean="0">
              <a:solidFill>
                <a:srgbClr val="011D5F"/>
              </a:solidFill>
            </a:endParaRPr>
          </a:p>
          <a:p>
            <a:pPr algn="just"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en-US" altLang="en-US" sz="2000" dirty="0" smtClean="0">
                <a:solidFill>
                  <a:srgbClr val="011D5F"/>
                </a:solidFill>
              </a:rPr>
              <a:t>patient </a:t>
            </a:r>
            <a:r>
              <a:rPr lang="en-US" altLang="en-US" sz="2000" dirty="0">
                <a:solidFill>
                  <a:srgbClr val="011D5F"/>
                </a:solidFill>
              </a:rPr>
              <a:t>is unlikely to regain capacity to make medical decisions, the </a:t>
            </a:r>
            <a:endParaRPr lang="en-US" altLang="en-US" sz="2000" dirty="0" smtClean="0">
              <a:solidFill>
                <a:srgbClr val="011D5F"/>
              </a:solidFill>
            </a:endParaRPr>
          </a:p>
          <a:p>
            <a:pPr algn="just"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en-US" altLang="en-US" sz="2000" dirty="0" smtClean="0">
                <a:solidFill>
                  <a:srgbClr val="011D5F"/>
                </a:solidFill>
              </a:rPr>
              <a:t>surrogate </a:t>
            </a:r>
            <a:r>
              <a:rPr lang="en-US" altLang="en-US" sz="2000" dirty="0">
                <a:solidFill>
                  <a:srgbClr val="011D5F"/>
                </a:solidFill>
              </a:rPr>
              <a:t>may make this health care decision on behalf of the </a:t>
            </a:r>
            <a:r>
              <a:rPr lang="en-US" altLang="en-US" sz="2000" dirty="0" smtClean="0">
                <a:solidFill>
                  <a:srgbClr val="011D5F"/>
                </a:solidFill>
              </a:rPr>
              <a:t>patient.</a:t>
            </a:r>
            <a:endParaRPr lang="en-US" altLang="en-US" sz="2000" dirty="0">
              <a:solidFill>
                <a:srgbClr val="011D5F"/>
              </a:solidFill>
            </a:endParaRPr>
          </a:p>
          <a:p>
            <a:pPr algn="ctr"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en-US" altLang="en-US" sz="2000" dirty="0">
                <a:solidFill>
                  <a:srgbClr val="011D5F"/>
                </a:solidFill>
              </a:rPr>
              <a:t>                       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673026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Tennessee Department of Health </a:t>
            </a:r>
            <a:r>
              <a:rPr lang="en-US" dirty="0" smtClean="0"/>
              <a:t>Resources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011D5F"/>
                </a:solidFill>
              </a:rPr>
              <a:t>Tennessee Department of Health Resources</a:t>
            </a:r>
          </a:p>
          <a:p>
            <a:pPr>
              <a:buClrTx/>
            </a:pPr>
            <a:r>
              <a:rPr lang="en-US" dirty="0">
                <a:hlinkClick r:id="rId2"/>
              </a:rPr>
              <a:t>http://tn.gov/health/article/advance-directives</a:t>
            </a:r>
            <a:endParaRPr lang="en-US" dirty="0"/>
          </a:p>
          <a:p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2209800"/>
            <a:ext cx="4724400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28789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werPoint B">
  <a:themeElements>
    <a:clrScheme name="Brand Colors">
      <a:dk1>
        <a:sysClr val="windowText" lastClr="000000"/>
      </a:dk1>
      <a:lt1>
        <a:sysClr val="window" lastClr="FFFFFF"/>
      </a:lt1>
      <a:dk2>
        <a:srgbClr val="1B365D"/>
      </a:dk2>
      <a:lt2>
        <a:srgbClr val="FF0F00"/>
      </a:lt2>
      <a:accent1>
        <a:srgbClr val="2DCCD3"/>
      </a:accent1>
      <a:accent2>
        <a:srgbClr val="D2D755"/>
      </a:accent2>
      <a:accent3>
        <a:srgbClr val="E87722"/>
      </a:accent3>
      <a:accent4>
        <a:srgbClr val="7C2529"/>
      </a:accent4>
      <a:accent5>
        <a:srgbClr val="666666"/>
      </a:accent5>
      <a:accent6>
        <a:srgbClr val="E6D395"/>
      </a:accent6>
      <a:hlink>
        <a:srgbClr val="131E29"/>
      </a:hlink>
      <a:folHlink>
        <a:srgbClr val="CBC4BC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</TotalTime>
  <Words>518</Words>
  <Application>Microsoft Office PowerPoint</Application>
  <PresentationFormat>On-screen Show (4:3)</PresentationFormat>
  <Paragraphs>85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PowerPoint B</vt:lpstr>
      <vt:lpstr>HEALTH CARE SURROGATE</vt:lpstr>
      <vt:lpstr>HEALTH CARE SURROGATE</vt:lpstr>
      <vt:lpstr>HEALTH CARE SURROGATE</vt:lpstr>
      <vt:lpstr>HEALTH CARE SURROGATE</vt:lpstr>
      <vt:lpstr>HEALTH CARE SURROGATE</vt:lpstr>
      <vt:lpstr>HEALTH CARE SURROGATE</vt:lpstr>
      <vt:lpstr>HEALTH CARE SURROGATE</vt:lpstr>
      <vt:lpstr>HEALTH CARE SURROGATE</vt:lpstr>
      <vt:lpstr>HEALTH CARE SURROGATE</vt:lpstr>
      <vt:lpstr>HEALTH CARE SURROGATE</vt:lpstr>
      <vt:lpstr>HEALTH CARE SURROGATE</vt:lpstr>
      <vt:lpstr>Tennessee Department of Health Resources</vt:lpstr>
    </vt:vector>
  </TitlesOfParts>
  <Company>State of Tennessee: Finance &amp; Administration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Molly Wehlage</dc:creator>
  <cp:lastModifiedBy>Sally Pitt</cp:lastModifiedBy>
  <cp:revision>10</cp:revision>
  <dcterms:created xsi:type="dcterms:W3CDTF">2015-04-23T14:38:43Z</dcterms:created>
  <dcterms:modified xsi:type="dcterms:W3CDTF">2016-12-09T18:06:21Z</dcterms:modified>
</cp:coreProperties>
</file>