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F00"/>
    <a:srgbClr val="4870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75" autoAdjust="0"/>
  </p:normalViewPr>
  <p:slideViewPr>
    <p:cSldViewPr>
      <p:cViewPr>
        <p:scale>
          <a:sx n="90" d="100"/>
          <a:sy n="90" d="100"/>
        </p:scale>
        <p:origin x="-1404" y="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sp>
        <p:nvSpPr>
          <p:cNvPr id="3" name="Rectangle 2"/>
          <p:cNvSpPr/>
          <p:nvPr userDrawn="1"/>
        </p:nvSpPr>
        <p:spPr>
          <a:xfrm>
            <a:off x="0" y="3886200"/>
            <a:ext cx="9144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 y="4038603"/>
            <a:ext cx="8839200" cy="14223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7" name="Text Placeholder 13"/>
          <p:cNvSpPr>
            <a:spLocks noGrp="1"/>
          </p:cNvSpPr>
          <p:nvPr>
            <p:ph type="body" sz="quarter" idx="12" hasCustomPrompt="1"/>
          </p:nvPr>
        </p:nvSpPr>
        <p:spPr>
          <a:xfrm>
            <a:off x="152400" y="5461001"/>
            <a:ext cx="8839200" cy="8128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dirty="0" smtClean="0"/>
              <a:t>Sub-Title</a:t>
            </a:r>
            <a:endParaRPr lang="en-US" dirty="0"/>
          </a:p>
        </p:txBody>
      </p:sp>
      <p:sp>
        <p:nvSpPr>
          <p:cNvPr id="8" name="Text Placeholder 11"/>
          <p:cNvSpPr>
            <a:spLocks noGrp="1"/>
          </p:cNvSpPr>
          <p:nvPr>
            <p:ph type="body" sz="quarter" idx="11" hasCustomPrompt="1"/>
          </p:nvPr>
        </p:nvSpPr>
        <p:spPr>
          <a:xfrm>
            <a:off x="0" y="6400800"/>
            <a:ext cx="9144000" cy="4572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smtClean="0"/>
              <a:t>Name, Position | Date</a:t>
            </a: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57400" y="1143000"/>
            <a:ext cx="5029200" cy="2743200"/>
          </a:xfrm>
          <a:prstGeom prst="rect">
            <a:avLst/>
          </a:prstGeom>
        </p:spPr>
      </p:pic>
    </p:spTree>
    <p:extLst>
      <p:ext uri="{BB962C8B-B14F-4D97-AF65-F5344CB8AC3E}">
        <p14:creationId xmlns:p14="http://schemas.microsoft.com/office/powerpoint/2010/main" val="3357423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4572000" y="0"/>
            <a:ext cx="4572000" cy="6858000"/>
          </a:xfrm>
        </p:spPr>
        <p:txBody>
          <a:bodyPr/>
          <a:lstStyle>
            <a:lvl1pPr marL="0" indent="0">
              <a:buNone/>
              <a:defRPr/>
            </a:lvl1pPr>
          </a:lstStyle>
          <a:p>
            <a:r>
              <a:rPr lang="en-US" smtClean="0"/>
              <a:t>Click icon to add picture</a:t>
            </a:r>
            <a:endParaRPr lang="en-US" dirty="0"/>
          </a:p>
        </p:txBody>
      </p:sp>
      <p:sp>
        <p:nvSpPr>
          <p:cNvPr id="10" name="Title 9"/>
          <p:cNvSpPr>
            <a:spLocks noGrp="1"/>
          </p:cNvSpPr>
          <p:nvPr>
            <p:ph type="title"/>
          </p:nvPr>
        </p:nvSpPr>
        <p:spPr>
          <a:xfrm>
            <a:off x="381000" y="2209801"/>
            <a:ext cx="3962400" cy="2235200"/>
          </a:xfrm>
        </p:spPr>
        <p:txBody>
          <a:bodyPr>
            <a:noAutofit/>
          </a:bodyPr>
          <a:lstStyle>
            <a:lvl1pPr marL="0" indent="0" algn="l">
              <a:defRPr sz="3600">
                <a:effectLst/>
                <a:latin typeface="PermianSlabSerifTypeface" pitchFamily="50" charset="0"/>
              </a:defRPr>
            </a:lvl1pPr>
          </a:lstStyle>
          <a:p>
            <a:r>
              <a:rPr lang="en-US" smtClean="0"/>
              <a:t>Click to edit Master title style</a:t>
            </a:r>
            <a:endParaRPr lang="en-US" dirty="0"/>
          </a:p>
        </p:txBody>
      </p:sp>
      <p:sp>
        <p:nvSpPr>
          <p:cNvPr id="12" name="Text Placeholder 11"/>
          <p:cNvSpPr>
            <a:spLocks noGrp="1"/>
          </p:cNvSpPr>
          <p:nvPr>
            <p:ph type="body" sz="quarter" idx="11" hasCustomPrompt="1"/>
          </p:nvPr>
        </p:nvSpPr>
        <p:spPr>
          <a:xfrm>
            <a:off x="381000" y="5562600"/>
            <a:ext cx="4038600" cy="11176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smtClean="0"/>
              <a:t>Name, Position</a:t>
            </a:r>
          </a:p>
          <a:p>
            <a:pPr lvl="0"/>
            <a:r>
              <a:rPr lang="en-US" dirty="0" smtClean="0"/>
              <a:t>Date</a:t>
            </a:r>
            <a:endParaRPr lang="en-US" dirty="0"/>
          </a:p>
        </p:txBody>
      </p:sp>
      <p:sp>
        <p:nvSpPr>
          <p:cNvPr id="14" name="Text Placeholder 13"/>
          <p:cNvSpPr>
            <a:spLocks noGrp="1"/>
          </p:cNvSpPr>
          <p:nvPr>
            <p:ph type="body" sz="quarter" idx="12" hasCustomPrompt="1"/>
          </p:nvPr>
        </p:nvSpPr>
        <p:spPr>
          <a:xfrm>
            <a:off x="381000" y="4445001"/>
            <a:ext cx="3962400" cy="812800"/>
          </a:xfrm>
        </p:spPr>
        <p:txBody>
          <a:bodyPr>
            <a:normAutofit/>
          </a:bodyPr>
          <a:lstStyle>
            <a:lvl1pPr marL="0" indent="0">
              <a:buNone/>
              <a:defRPr sz="2800">
                <a:solidFill>
                  <a:schemeClr val="accent5"/>
                </a:solidFill>
                <a:latin typeface="PermianSlabSerifTypeface" pitchFamily="50" charset="0"/>
              </a:defRPr>
            </a:lvl1pPr>
          </a:lstStyle>
          <a:p>
            <a:pPr lvl="0"/>
            <a:r>
              <a:rPr lang="en-US" dirty="0" smtClean="0"/>
              <a:t>Sub-Title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 y="243840"/>
            <a:ext cx="2346960" cy="1280160"/>
          </a:xfrm>
          <a:prstGeom prst="rect">
            <a:avLst/>
          </a:prstGeom>
        </p:spPr>
      </p:pic>
    </p:spTree>
    <p:extLst>
      <p:ext uri="{BB962C8B-B14F-4D97-AF65-F5344CB8AC3E}">
        <p14:creationId xmlns:p14="http://schemas.microsoft.com/office/powerpoint/2010/main" val="2255976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5" name="Rectangle 4"/>
          <p:cNvSpPr/>
          <p:nvPr userDrawn="1"/>
        </p:nvSpPr>
        <p:spPr>
          <a:xfrm>
            <a:off x="3200400" y="3874770"/>
            <a:ext cx="5943600" cy="22402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ctrTitle"/>
          </p:nvPr>
        </p:nvSpPr>
        <p:spPr>
          <a:xfrm>
            <a:off x="3276600" y="3962400"/>
            <a:ext cx="5715000" cy="205740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dirty="0" smtClean="0"/>
              <a:t>Click to edit Master title style</a:t>
            </a:r>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2890" y="3322320"/>
            <a:ext cx="3345180" cy="3345180"/>
          </a:xfrm>
          <a:prstGeom prst="rect">
            <a:avLst/>
          </a:prstGeom>
          <a:noFill/>
          <a:ln>
            <a:noFill/>
          </a:ln>
        </p:spPr>
      </p:pic>
    </p:spTree>
    <p:extLst>
      <p:ext uri="{BB962C8B-B14F-4D97-AF65-F5344CB8AC3E}">
        <p14:creationId xmlns:p14="http://schemas.microsoft.com/office/powerpoint/2010/main" val="2854890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Body - TN Mark">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152400" y="1143000"/>
            <a:ext cx="8839200" cy="556260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05800" y="6019800"/>
            <a:ext cx="866774" cy="866774"/>
          </a:xfrm>
          <a:prstGeom prst="rect">
            <a:avLst/>
          </a:prstGeom>
        </p:spPr>
      </p:pic>
    </p:spTree>
    <p:extLst>
      <p:ext uri="{BB962C8B-B14F-4D97-AF65-F5344CB8AC3E}">
        <p14:creationId xmlns:p14="http://schemas.microsoft.com/office/powerpoint/2010/main" val="1899978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od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4"/>
            <a:ext cx="8763000" cy="4958462"/>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Rectangle 9"/>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783884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ody - Red">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Rectangle 7"/>
          <p:cNvSpPr/>
          <p:nvPr userDrawn="1"/>
        </p:nvSpPr>
        <p:spPr>
          <a:xfrm>
            <a:off x="0" y="990602"/>
            <a:ext cx="9144000" cy="88900"/>
          </a:xfrm>
          <a:prstGeom prst="rect">
            <a:avLst/>
          </a:prstGeom>
          <a:solidFill>
            <a:srgbClr val="FF0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77065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ody - Orange">
    <p:spTree>
      <p:nvGrpSpPr>
        <p:cNvPr id="1" name=""/>
        <p:cNvGrpSpPr/>
        <p:nvPr/>
      </p:nvGrpSpPr>
      <p:grpSpPr>
        <a:xfrm>
          <a:off x="0" y="0"/>
          <a:ext cx="0" cy="0"/>
          <a:chOff x="0" y="0"/>
          <a:chExt cx="0" cy="0"/>
        </a:xfrm>
      </p:grpSpPr>
      <p:sp>
        <p:nvSpPr>
          <p:cNvPr id="12" name="Rectangle 11"/>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14" name="Content Placeholder 2"/>
          <p:cNvSpPr>
            <a:spLocks noGrp="1"/>
          </p:cNvSpPr>
          <p:nvPr>
            <p:ph idx="1"/>
          </p:nvPr>
        </p:nvSpPr>
        <p:spPr>
          <a:xfrm>
            <a:off x="228600" y="1193800"/>
            <a:ext cx="8763000" cy="4958465"/>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Rectangle 16"/>
          <p:cNvSpPr/>
          <p:nvPr userDrawn="1"/>
        </p:nvSpPr>
        <p:spPr>
          <a:xfrm>
            <a:off x="0" y="990602"/>
            <a:ext cx="9144000" cy="889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563395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Body - Blue">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1"/>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1"/>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1"/>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Rectangle 7"/>
          <p:cNvSpPr/>
          <p:nvPr userDrawn="1"/>
        </p:nvSpPr>
        <p:spPr>
          <a:xfrm>
            <a:off x="0" y="990602"/>
            <a:ext cx="9144000" cy="88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335100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ody - YellowGreen">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Rectangle 7"/>
          <p:cNvSpPr/>
          <p:nvPr userDrawn="1"/>
        </p:nvSpPr>
        <p:spPr>
          <a:xfrm>
            <a:off x="0" y="990602"/>
            <a:ext cx="9144000" cy="88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883267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ody - Gra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4"/>
            <a:ext cx="8763000" cy="4958462"/>
          </a:xfrm>
        </p:spPr>
        <p:txBody>
          <a:bodyPr>
            <a:normAutofit/>
          </a:bodyPr>
          <a:lstStyle>
            <a:lvl1pPr>
              <a:buClr>
                <a:schemeClr val="accent5">
                  <a:lumMod val="60000"/>
                  <a:lumOff val="40000"/>
                </a:schemeClr>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5">
                  <a:lumMod val="60000"/>
                  <a:lumOff val="40000"/>
                </a:schemeClr>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5">
                  <a:lumMod val="60000"/>
                  <a:lumOff val="40000"/>
                </a:schemeClr>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Rectangle 7"/>
          <p:cNvSpPr/>
          <p:nvPr userDrawn="1"/>
        </p:nvSpPr>
        <p:spPr>
          <a:xfrm>
            <a:off x="0" y="990602"/>
            <a:ext cx="9144000" cy="889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755623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Body - Tan">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6"/>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6"/>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6"/>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Rectangle 7"/>
          <p:cNvSpPr/>
          <p:nvPr userDrawn="1"/>
        </p:nvSpPr>
        <p:spPr>
          <a:xfrm>
            <a:off x="0" y="990602"/>
            <a:ext cx="9144000" cy="889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448185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ouble-Column Bod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228600" y="1193804"/>
            <a:ext cx="4191000" cy="4958462"/>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Content Placeholder 2"/>
          <p:cNvSpPr>
            <a:spLocks noGrp="1"/>
          </p:cNvSpPr>
          <p:nvPr>
            <p:ph idx="13"/>
          </p:nvPr>
        </p:nvSpPr>
        <p:spPr>
          <a:xfrm>
            <a:off x="4724400" y="1193804"/>
            <a:ext cx="4191000" cy="4958462"/>
          </a:xfrm>
        </p:spPr>
        <p:txBody>
          <a:bodyPr>
            <a:normAutofit/>
          </a:bodyPr>
          <a:lstStyle>
            <a:lvl1pPr>
              <a:buClr>
                <a:srgbClr val="FF00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0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0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6152266"/>
            <a:ext cx="1341120" cy="731520"/>
          </a:xfrm>
          <a:prstGeom prst="rect">
            <a:avLst/>
          </a:prstGeom>
        </p:spPr>
      </p:pic>
    </p:spTree>
    <p:extLst>
      <p:ext uri="{BB962C8B-B14F-4D97-AF65-F5344CB8AC3E}">
        <p14:creationId xmlns:p14="http://schemas.microsoft.com/office/powerpoint/2010/main" val="276456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4455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 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 Orange">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 YellowGreen">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0678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93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3"/>
          </p:nvPr>
        </p:nvSpPr>
        <p:spPr>
          <a:xfrm>
            <a:off x="3124200" y="6416675"/>
            <a:ext cx="2895600" cy="365125"/>
          </a:xfrm>
          <a:prstGeom prst="rect">
            <a:avLst/>
          </a:prstGeom>
        </p:spPr>
        <p:txBody>
          <a:bodyPr vert="horz" lIns="91440" tIns="45720" rIns="91440" bIns="45720" rtlCol="0" anchor="b"/>
          <a:lstStyle>
            <a:lvl1pPr algn="ct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a:p>
        </p:txBody>
      </p:sp>
      <p:sp>
        <p:nvSpPr>
          <p:cNvPr id="7" name="Slide Number Placeholder 5"/>
          <p:cNvSpPr>
            <a:spLocks noGrp="1"/>
          </p:cNvSpPr>
          <p:nvPr>
            <p:ph type="sldNum" sz="quarter" idx="4"/>
          </p:nvPr>
        </p:nvSpPr>
        <p:spPr>
          <a:xfrm>
            <a:off x="6858000" y="6410326"/>
            <a:ext cx="2133600" cy="365125"/>
          </a:xfrm>
          <a:prstGeom prst="rect">
            <a:avLst/>
          </a:prstGeom>
        </p:spPr>
        <p:txBody>
          <a:bodyPr anchor="b"/>
          <a:lstStyle>
            <a:lvl1pPr algn="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143005989"/>
      </p:ext>
    </p:extLst>
  </p:cSld>
  <p:clrMap bg1="lt1" tx1="dk1" bg2="lt2" tx2="dk2" accent1="accent1" accent2="accent2" accent3="accent3" accent4="accent4" accent5="accent5" accent6="accent6" hlink="hlink" folHlink="folHlink"/>
  <p:sldLayoutIdLst>
    <p:sldLayoutId id="2147483660" r:id="rId1"/>
    <p:sldLayoutId id="2147483670" r:id="rId2"/>
    <p:sldLayoutId id="2147483649" r:id="rId3"/>
    <p:sldLayoutId id="2147483680" r:id="rId4"/>
    <p:sldLayoutId id="2147483671" r:id="rId5"/>
    <p:sldLayoutId id="2147483668" r:id="rId6"/>
    <p:sldLayoutId id="2147483665" r:id="rId7"/>
    <p:sldLayoutId id="2147483672" r:id="rId8"/>
    <p:sldLayoutId id="2147483673" r:id="rId9"/>
    <p:sldLayoutId id="2147483679" r:id="rId10"/>
    <p:sldLayoutId id="2147483674" r:id="rId11"/>
    <p:sldLayoutId id="2147483662" r:id="rId12"/>
    <p:sldLayoutId id="2147483663" r:id="rId13"/>
    <p:sldLayoutId id="2147483676" r:id="rId14"/>
    <p:sldLayoutId id="2147483677" r:id="rId15"/>
    <p:sldLayoutId id="2147483675" r:id="rId16"/>
    <p:sldLayoutId id="2147483678"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tn.gov/health/article/advance-directives"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Tennessee’s Physician Orders for Scope of Treatment</a:t>
            </a:r>
          </a:p>
        </p:txBody>
      </p:sp>
    </p:spTree>
    <p:extLst>
      <p:ext uri="{BB962C8B-B14F-4D97-AF65-F5344CB8AC3E}">
        <p14:creationId xmlns:p14="http://schemas.microsoft.com/office/powerpoint/2010/main" val="4792601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lstStyle/>
          <a:p>
            <a:pPr marL="0" indent="0">
              <a:buNone/>
            </a:pPr>
            <a:r>
              <a:rPr lang="en-US" sz="1800" b="1" dirty="0">
                <a:solidFill>
                  <a:srgbClr val="011D5F"/>
                </a:solidFill>
              </a:rPr>
              <a:t>Tennessee’s Health Care Decision Act</a:t>
            </a:r>
          </a:p>
          <a:p>
            <a:pPr marL="0" indent="0">
              <a:buNone/>
            </a:pPr>
            <a:endParaRPr lang="en-US" sz="1800" b="1" dirty="0">
              <a:solidFill>
                <a:srgbClr val="011D5F"/>
              </a:solidFill>
            </a:endParaRPr>
          </a:p>
          <a:p>
            <a:pPr marL="457200" lvl="1" indent="0">
              <a:buNone/>
            </a:pPr>
            <a:r>
              <a:rPr lang="en-US" sz="1800" dirty="0">
                <a:solidFill>
                  <a:srgbClr val="011D5F"/>
                </a:solidFill>
              </a:rPr>
              <a:t>In 2004, the Health Care Decision Act was passed thus revising Tennessee law concerning health care decision making. What does the act do?</a:t>
            </a:r>
          </a:p>
          <a:p>
            <a:pPr marL="457200" lvl="1" indent="0">
              <a:buNone/>
            </a:pPr>
            <a:endParaRPr lang="en-US" sz="1800" dirty="0">
              <a:solidFill>
                <a:srgbClr val="011D5F"/>
              </a:solidFill>
            </a:endParaRPr>
          </a:p>
          <a:p>
            <a:pPr lvl="1">
              <a:buClrTx/>
              <a:buFont typeface="Arial" panose="020B0604020202020204" pitchFamily="34" charset="0"/>
              <a:buChar char="•"/>
            </a:pPr>
            <a:r>
              <a:rPr lang="en-US" sz="1800" dirty="0">
                <a:solidFill>
                  <a:srgbClr val="011D5F"/>
                </a:solidFill>
              </a:rPr>
              <a:t>Protects patient’s right to make own health care decisions</a:t>
            </a:r>
          </a:p>
          <a:p>
            <a:pPr lvl="1">
              <a:buClrTx/>
              <a:buFont typeface="Arial" panose="020B0604020202020204" pitchFamily="34" charset="0"/>
              <a:buChar char="•"/>
            </a:pPr>
            <a:endParaRPr lang="en-US" sz="1800" dirty="0">
              <a:solidFill>
                <a:srgbClr val="011D5F"/>
              </a:solidFill>
            </a:endParaRPr>
          </a:p>
          <a:p>
            <a:pPr lvl="1">
              <a:buClrTx/>
              <a:buFont typeface="Arial" panose="020B0604020202020204" pitchFamily="34" charset="0"/>
              <a:buChar char="•"/>
            </a:pPr>
            <a:r>
              <a:rPr lang="en-US" sz="1800" dirty="0">
                <a:solidFill>
                  <a:srgbClr val="011D5F"/>
                </a:solidFill>
              </a:rPr>
              <a:t>Promotes Advance Directives</a:t>
            </a:r>
          </a:p>
          <a:p>
            <a:pPr marL="0" indent="0">
              <a:buNone/>
            </a:pPr>
            <a:endParaRPr lang="en-US" dirty="0"/>
          </a:p>
        </p:txBody>
      </p:sp>
    </p:spTree>
    <p:extLst>
      <p:ext uri="{BB962C8B-B14F-4D97-AF65-F5344CB8AC3E}">
        <p14:creationId xmlns:p14="http://schemas.microsoft.com/office/powerpoint/2010/main" val="1191946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fontScale="70000" lnSpcReduction="20000"/>
          </a:bodyPr>
          <a:lstStyle/>
          <a:p>
            <a:pPr marL="0" indent="0">
              <a:buNone/>
            </a:pPr>
            <a:r>
              <a:rPr lang="en-US" b="1" dirty="0">
                <a:solidFill>
                  <a:srgbClr val="011D5F"/>
                </a:solidFill>
              </a:rPr>
              <a:t>How did the Physician Orders for Scope of Treatment (POST) form come about?</a:t>
            </a:r>
          </a:p>
          <a:p>
            <a:pPr marL="0" indent="0">
              <a:buNone/>
            </a:pPr>
            <a:endParaRPr lang="en-US" b="1" dirty="0">
              <a:solidFill>
                <a:srgbClr val="011D5F"/>
              </a:solidFill>
            </a:endParaRPr>
          </a:p>
          <a:p>
            <a:pPr marL="0" indent="0">
              <a:buNone/>
            </a:pPr>
            <a:r>
              <a:rPr lang="en-US" dirty="0">
                <a:solidFill>
                  <a:srgbClr val="011D5F"/>
                </a:solidFill>
              </a:rPr>
              <a:t>Physician Orders  for  Scope of Treatment (POST) is </a:t>
            </a:r>
            <a:r>
              <a:rPr lang="en-US" b="1" dirty="0">
                <a:solidFill>
                  <a:srgbClr val="011D5F"/>
                </a:solidFill>
              </a:rPr>
              <a:t>not</a:t>
            </a:r>
            <a:r>
              <a:rPr lang="en-US" dirty="0">
                <a:solidFill>
                  <a:srgbClr val="011D5F"/>
                </a:solidFill>
              </a:rPr>
              <a:t> </a:t>
            </a:r>
            <a:r>
              <a:rPr lang="en-US" b="1" dirty="0">
                <a:solidFill>
                  <a:srgbClr val="011D5F"/>
                </a:solidFill>
              </a:rPr>
              <a:t>an advance directive</a:t>
            </a:r>
            <a:r>
              <a:rPr lang="en-US" dirty="0">
                <a:solidFill>
                  <a:srgbClr val="011D5F"/>
                </a:solidFill>
              </a:rPr>
              <a:t>, but a set of specific medical orders that is completed by an individual’s physician or, at the physician’s direction, by another healthcare provider. The document does not have to be signed by the patient but should be reviewed and discussed. </a:t>
            </a:r>
          </a:p>
          <a:p>
            <a:pPr marL="0" indent="0">
              <a:buNone/>
            </a:pPr>
            <a:endParaRPr lang="en-US" dirty="0">
              <a:solidFill>
                <a:srgbClr val="011D5F"/>
              </a:solidFill>
            </a:endParaRPr>
          </a:p>
          <a:p>
            <a:pPr marL="0" indent="0">
              <a:buNone/>
            </a:pPr>
            <a:r>
              <a:rPr lang="en-US" dirty="0">
                <a:solidFill>
                  <a:srgbClr val="011D5F"/>
                </a:solidFill>
              </a:rPr>
              <a:t>The POST is kept with the individual, and can be used in different health care settings. Emergency personnel – like paramedics, EMS, and emergency room doctors – must follow these orders. Without a POST form, emergency care staff are generally required to provide every possible treatment to keep you alive. </a:t>
            </a:r>
            <a:endParaRPr lang="en-US" b="1" dirty="0">
              <a:solidFill>
                <a:srgbClr val="011D5F"/>
              </a:solidFill>
            </a:endParaRPr>
          </a:p>
          <a:p>
            <a:pPr marL="0" indent="0">
              <a:buNone/>
            </a:pPr>
            <a:endParaRPr lang="en-US" b="1" dirty="0">
              <a:solidFill>
                <a:srgbClr val="011D5F"/>
              </a:solidFill>
            </a:endParaRPr>
          </a:p>
          <a:p>
            <a:pPr marL="0" indent="0">
              <a:buNone/>
            </a:pPr>
            <a:endParaRPr lang="en-US" b="1" dirty="0">
              <a:solidFill>
                <a:srgbClr val="011D5F"/>
              </a:solidFill>
            </a:endParaRPr>
          </a:p>
          <a:p>
            <a:pPr>
              <a:buClrTx/>
              <a:defRPr/>
            </a:pPr>
            <a:r>
              <a:rPr lang="en-US" dirty="0">
                <a:solidFill>
                  <a:srgbClr val="011D5F"/>
                </a:solidFill>
              </a:rPr>
              <a:t>Tennessee needed one form to address DNR and other resuscitative services </a:t>
            </a:r>
          </a:p>
          <a:p>
            <a:pPr>
              <a:buClrTx/>
              <a:defRPr/>
            </a:pPr>
            <a:endParaRPr lang="en-US" dirty="0">
              <a:solidFill>
                <a:srgbClr val="011D5F"/>
              </a:solidFill>
            </a:endParaRPr>
          </a:p>
          <a:p>
            <a:pPr>
              <a:buClrTx/>
              <a:defRPr/>
            </a:pPr>
            <a:r>
              <a:rPr lang="en-US" dirty="0">
                <a:solidFill>
                  <a:srgbClr val="011D5F"/>
                </a:solidFill>
              </a:rPr>
              <a:t>Tennessee needed one form utilized by all healthcare entities in the state i.e. EMS, Nursing Homes, Hospitals, etc.</a:t>
            </a:r>
          </a:p>
          <a:p>
            <a:pPr>
              <a:buClrTx/>
              <a:defRPr/>
            </a:pPr>
            <a:endParaRPr lang="en-US" dirty="0">
              <a:solidFill>
                <a:srgbClr val="011D5F"/>
              </a:solidFill>
            </a:endParaRPr>
          </a:p>
          <a:p>
            <a:pPr>
              <a:buClrTx/>
              <a:defRPr/>
            </a:pPr>
            <a:r>
              <a:rPr lang="en-US" dirty="0">
                <a:solidFill>
                  <a:srgbClr val="011D5F"/>
                </a:solidFill>
              </a:rPr>
              <a:t>Tennessee needed a universal form which could travel and be recognized across state lines</a:t>
            </a:r>
          </a:p>
          <a:p>
            <a:endParaRPr lang="en-US" dirty="0"/>
          </a:p>
        </p:txBody>
      </p:sp>
    </p:spTree>
    <p:extLst>
      <p:ext uri="{BB962C8B-B14F-4D97-AF65-F5344CB8AC3E}">
        <p14:creationId xmlns:p14="http://schemas.microsoft.com/office/powerpoint/2010/main" val="3203023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a:bodyPr>
          <a:lstStyle/>
          <a:p>
            <a:pPr marL="0" indent="0">
              <a:lnSpc>
                <a:spcPct val="80000"/>
              </a:lnSpc>
              <a:buNone/>
              <a:defRPr/>
            </a:pPr>
            <a:endParaRPr lang="en-US" sz="1800" dirty="0">
              <a:solidFill>
                <a:srgbClr val="011D5F"/>
              </a:solidFill>
            </a:endParaRPr>
          </a:p>
          <a:p>
            <a:pPr marL="0" indent="0">
              <a:lnSpc>
                <a:spcPct val="80000"/>
              </a:lnSpc>
              <a:buNone/>
              <a:defRPr/>
            </a:pPr>
            <a:r>
              <a:rPr lang="en-US" sz="1800" b="1" dirty="0">
                <a:solidFill>
                  <a:srgbClr val="002060"/>
                </a:solidFill>
              </a:rPr>
              <a:t>Physician Order for Scope of Treatment, (POST</a:t>
            </a:r>
            <a:r>
              <a:rPr lang="en-US" sz="1800" b="1" dirty="0" smtClean="0">
                <a:solidFill>
                  <a:srgbClr val="002060"/>
                </a:solidFill>
              </a:rPr>
              <a:t>) </a:t>
            </a:r>
          </a:p>
          <a:p>
            <a:pPr marL="0" indent="0">
              <a:lnSpc>
                <a:spcPct val="80000"/>
              </a:lnSpc>
              <a:buNone/>
              <a:defRPr/>
            </a:pPr>
            <a:r>
              <a:rPr lang="en-US" sz="1800" b="1" dirty="0"/>
              <a:t>  </a:t>
            </a:r>
            <a:endParaRPr lang="en-US" sz="1800" dirty="0">
              <a:solidFill>
                <a:srgbClr val="011D5F"/>
              </a:solidFill>
            </a:endParaRPr>
          </a:p>
          <a:p>
            <a:pPr>
              <a:lnSpc>
                <a:spcPct val="80000"/>
              </a:lnSpc>
              <a:buClrTx/>
              <a:defRPr/>
            </a:pPr>
            <a:r>
              <a:rPr lang="en-US" sz="1800" dirty="0">
                <a:solidFill>
                  <a:srgbClr val="011D5F"/>
                </a:solidFill>
              </a:rPr>
              <a:t>Means a written order that applies regardless of the treatment setting and that is signed by the patient’s physician which states that in event the patient suffers cardiac or respiratory arrest, cardiopulmonary resuscitation should not be attempted.</a:t>
            </a:r>
          </a:p>
          <a:p>
            <a:pPr>
              <a:lnSpc>
                <a:spcPct val="80000"/>
              </a:lnSpc>
              <a:buClrTx/>
              <a:defRPr/>
            </a:pPr>
            <a:endParaRPr lang="en-US" sz="1800" dirty="0">
              <a:solidFill>
                <a:srgbClr val="011D5F"/>
              </a:solidFill>
            </a:endParaRPr>
          </a:p>
          <a:p>
            <a:pPr>
              <a:lnSpc>
                <a:spcPct val="80000"/>
              </a:lnSpc>
              <a:buClrTx/>
              <a:defRPr/>
            </a:pPr>
            <a:r>
              <a:rPr lang="en-US" sz="1800" dirty="0">
                <a:solidFill>
                  <a:srgbClr val="011D5F"/>
                </a:solidFill>
              </a:rPr>
              <a:t>The law also indicated the Board for Licensing Health Care Facilities shall promulgate rules and create forms regarding procedures for the withholding of resuscitative services from patients</a:t>
            </a:r>
          </a:p>
          <a:p>
            <a:pPr>
              <a:lnSpc>
                <a:spcPct val="80000"/>
              </a:lnSpc>
              <a:buClrTx/>
              <a:defRPr/>
            </a:pPr>
            <a:endParaRPr lang="en-US" sz="1800" dirty="0">
              <a:solidFill>
                <a:srgbClr val="011D5F"/>
              </a:solidFill>
            </a:endParaRPr>
          </a:p>
          <a:p>
            <a:pPr>
              <a:lnSpc>
                <a:spcPct val="80000"/>
              </a:lnSpc>
              <a:buClrTx/>
              <a:defRPr/>
            </a:pPr>
            <a:r>
              <a:rPr lang="en-US" sz="1800" dirty="0">
                <a:solidFill>
                  <a:srgbClr val="011D5F"/>
                </a:solidFill>
              </a:rPr>
              <a:t>POST serves as the DNR order</a:t>
            </a:r>
          </a:p>
          <a:p>
            <a:endParaRPr lang="en-US" sz="1800" dirty="0"/>
          </a:p>
        </p:txBody>
      </p:sp>
    </p:spTree>
    <p:extLst>
      <p:ext uri="{BB962C8B-B14F-4D97-AF65-F5344CB8AC3E}">
        <p14:creationId xmlns:p14="http://schemas.microsoft.com/office/powerpoint/2010/main" val="3280485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a:bodyPr>
          <a:lstStyle/>
          <a:p>
            <a:pPr marL="0" indent="0">
              <a:buNone/>
            </a:pPr>
            <a:r>
              <a:rPr lang="en-US" sz="1800" dirty="0">
                <a:solidFill>
                  <a:srgbClr val="011D5F"/>
                </a:solidFill>
              </a:rPr>
              <a:t>The </a:t>
            </a:r>
            <a:r>
              <a:rPr lang="en-US" sz="1800" b="1" dirty="0">
                <a:solidFill>
                  <a:srgbClr val="011D5F"/>
                </a:solidFill>
              </a:rPr>
              <a:t>Physician Orders for Scope of Treatment </a:t>
            </a:r>
            <a:r>
              <a:rPr lang="en-US" sz="1800" dirty="0">
                <a:solidFill>
                  <a:srgbClr val="011D5F"/>
                </a:solidFill>
              </a:rPr>
              <a:t>(POST) form compliments the Advance Care Plan and </a:t>
            </a:r>
            <a:r>
              <a:rPr lang="en-US" sz="1800" b="1" i="1" dirty="0">
                <a:solidFill>
                  <a:srgbClr val="011D5F"/>
                </a:solidFill>
              </a:rPr>
              <a:t>is not intended to replace it</a:t>
            </a:r>
            <a:r>
              <a:rPr lang="en-US" sz="1800" b="1" dirty="0">
                <a:solidFill>
                  <a:srgbClr val="011D5F"/>
                </a:solidFill>
              </a:rPr>
              <a:t>. </a:t>
            </a:r>
            <a:r>
              <a:rPr lang="en-US" sz="1800" dirty="0">
                <a:solidFill>
                  <a:srgbClr val="011D5F"/>
                </a:solidFill>
              </a:rPr>
              <a:t>The POST form is a tool for interpreting patients’ goals of care into medical orders in a highly visible, portable way, and honoring an individual’s end of life wishes.</a:t>
            </a:r>
          </a:p>
          <a:p>
            <a:pPr marL="0" indent="0">
              <a:buNone/>
            </a:pPr>
            <a:endParaRPr lang="en-US" sz="1800" dirty="0">
              <a:solidFill>
                <a:srgbClr val="011D5F"/>
              </a:solidFill>
            </a:endParaRPr>
          </a:p>
          <a:p>
            <a:pPr>
              <a:buClrTx/>
            </a:pPr>
            <a:r>
              <a:rPr lang="en-US" sz="1800" dirty="0">
                <a:solidFill>
                  <a:srgbClr val="011D5F"/>
                </a:solidFill>
              </a:rPr>
              <a:t>POST form is always voluntary</a:t>
            </a:r>
          </a:p>
          <a:p>
            <a:pPr>
              <a:buClrTx/>
            </a:pPr>
            <a:endParaRPr lang="en-US" sz="1800" dirty="0" smtClean="0">
              <a:solidFill>
                <a:srgbClr val="011D5F"/>
              </a:solidFill>
            </a:endParaRPr>
          </a:p>
          <a:p>
            <a:pPr>
              <a:buClrTx/>
            </a:pPr>
            <a:r>
              <a:rPr lang="en-US" sz="1800" dirty="0" smtClean="0">
                <a:solidFill>
                  <a:srgbClr val="011D5F"/>
                </a:solidFill>
              </a:rPr>
              <a:t>For </a:t>
            </a:r>
            <a:r>
              <a:rPr lang="en-US" sz="1800" dirty="0">
                <a:solidFill>
                  <a:srgbClr val="011D5F"/>
                </a:solidFill>
              </a:rPr>
              <a:t>individuals with serious advanced illness to record their choices for </a:t>
            </a:r>
            <a:r>
              <a:rPr lang="en-US" sz="1800" b="1" dirty="0">
                <a:solidFill>
                  <a:srgbClr val="011D5F"/>
                </a:solidFill>
              </a:rPr>
              <a:t>current</a:t>
            </a:r>
            <a:r>
              <a:rPr lang="en-US" sz="1800" dirty="0">
                <a:solidFill>
                  <a:srgbClr val="011D5F"/>
                </a:solidFill>
              </a:rPr>
              <a:t> medical treatment</a:t>
            </a:r>
          </a:p>
          <a:p>
            <a:pPr>
              <a:buClrTx/>
            </a:pPr>
            <a:endParaRPr lang="en-US" sz="1800" dirty="0">
              <a:solidFill>
                <a:srgbClr val="011D5F"/>
              </a:solidFill>
            </a:endParaRPr>
          </a:p>
          <a:p>
            <a:pPr>
              <a:buClrTx/>
            </a:pPr>
            <a:r>
              <a:rPr lang="en-US" sz="1800" dirty="0">
                <a:solidFill>
                  <a:srgbClr val="011D5F"/>
                </a:solidFill>
              </a:rPr>
              <a:t>POST is a </a:t>
            </a:r>
            <a:r>
              <a:rPr lang="en-US" sz="1800" b="1" dirty="0">
                <a:solidFill>
                  <a:srgbClr val="011D5F"/>
                </a:solidFill>
              </a:rPr>
              <a:t>medical order set</a:t>
            </a:r>
            <a:r>
              <a:rPr lang="en-US" sz="1800" dirty="0">
                <a:solidFill>
                  <a:srgbClr val="011D5F"/>
                </a:solidFill>
              </a:rPr>
              <a:t>, not an advance directive</a:t>
            </a:r>
          </a:p>
          <a:p>
            <a:pPr>
              <a:buClrTx/>
            </a:pPr>
            <a:endParaRPr lang="en-US" sz="1800" dirty="0">
              <a:solidFill>
                <a:srgbClr val="011D5F"/>
              </a:solidFill>
            </a:endParaRPr>
          </a:p>
          <a:p>
            <a:pPr>
              <a:buClrTx/>
            </a:pPr>
            <a:r>
              <a:rPr lang="en-US" sz="1800" dirty="0">
                <a:solidFill>
                  <a:srgbClr val="011D5F"/>
                </a:solidFill>
              </a:rPr>
              <a:t>Guides actions by Emergency Medical Services and Personnel when made available</a:t>
            </a:r>
          </a:p>
          <a:p>
            <a:endParaRPr lang="en-US" dirty="0"/>
          </a:p>
        </p:txBody>
      </p:sp>
    </p:spTree>
    <p:extLst>
      <p:ext uri="{BB962C8B-B14F-4D97-AF65-F5344CB8AC3E}">
        <p14:creationId xmlns:p14="http://schemas.microsoft.com/office/powerpoint/2010/main" val="3857160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fontScale="55000" lnSpcReduction="20000"/>
          </a:bodyPr>
          <a:lstStyle/>
          <a:p>
            <a:pPr marL="0" indent="0">
              <a:buNone/>
            </a:pPr>
            <a:r>
              <a:rPr lang="en-US" sz="3400" b="1" dirty="0">
                <a:solidFill>
                  <a:srgbClr val="011D5F"/>
                </a:solidFill>
              </a:rPr>
              <a:t>The purpose of a Physician Orders for Scope of Treatment (POST) form: </a:t>
            </a:r>
          </a:p>
          <a:p>
            <a:pPr marL="0" indent="0">
              <a:buNone/>
            </a:pPr>
            <a:endParaRPr lang="en-US" sz="3400" b="1" dirty="0">
              <a:solidFill>
                <a:srgbClr val="011D5F"/>
              </a:solidFill>
            </a:endParaRPr>
          </a:p>
          <a:p>
            <a:pPr marL="342900" lvl="2" indent="-342900">
              <a:buClrTx/>
            </a:pPr>
            <a:r>
              <a:rPr lang="en-US" sz="3400" dirty="0" smtClean="0">
                <a:solidFill>
                  <a:srgbClr val="011D5F"/>
                </a:solidFill>
              </a:rPr>
              <a:t>Standardized </a:t>
            </a:r>
            <a:r>
              <a:rPr lang="en-US" sz="3400" dirty="0">
                <a:solidFill>
                  <a:srgbClr val="011D5F"/>
                </a:solidFill>
              </a:rPr>
              <a:t>form containing orders by a physician who has personally examined a patient regarding that patient’s preferences for end of life care</a:t>
            </a:r>
          </a:p>
          <a:p>
            <a:pPr marL="342900" lvl="2" indent="-342900">
              <a:buClrTx/>
            </a:pPr>
            <a:endParaRPr lang="en-US" sz="3400" dirty="0">
              <a:solidFill>
                <a:srgbClr val="011D5F"/>
              </a:solidFill>
            </a:endParaRPr>
          </a:p>
          <a:p>
            <a:pPr marL="342900" lvl="2" indent="-342900">
              <a:buClrTx/>
            </a:pPr>
            <a:r>
              <a:rPr lang="en-US" sz="3400" dirty="0">
                <a:solidFill>
                  <a:srgbClr val="011D5F"/>
                </a:solidFill>
              </a:rPr>
              <a:t>Effective immediately upon order written and when all requirements met</a:t>
            </a:r>
          </a:p>
          <a:p>
            <a:pPr marL="342900" lvl="2" indent="-342900">
              <a:buClrTx/>
            </a:pPr>
            <a:endParaRPr lang="en-US" sz="3400" dirty="0">
              <a:solidFill>
                <a:srgbClr val="011D5F"/>
              </a:solidFill>
            </a:endParaRPr>
          </a:p>
          <a:p>
            <a:pPr>
              <a:buClrTx/>
            </a:pPr>
            <a:r>
              <a:rPr lang="en-US" sz="3400" dirty="0">
                <a:solidFill>
                  <a:srgbClr val="011D5F"/>
                </a:solidFill>
              </a:rPr>
              <a:t>Promote the patient’s autonomy by creating medical orders that reflect the patient’s current treatment preferences </a:t>
            </a:r>
          </a:p>
          <a:p>
            <a:pPr>
              <a:buClrTx/>
            </a:pPr>
            <a:endParaRPr lang="en-US" sz="3400" dirty="0">
              <a:solidFill>
                <a:srgbClr val="011D5F"/>
              </a:solidFill>
            </a:endParaRPr>
          </a:p>
          <a:p>
            <a:pPr>
              <a:buClrTx/>
            </a:pPr>
            <a:r>
              <a:rPr lang="en-US" sz="3400" dirty="0">
                <a:solidFill>
                  <a:srgbClr val="011D5F"/>
                </a:solidFill>
              </a:rPr>
              <a:t>Facilitate appropriate treatment by emergency medical services (EMS) personnel, emergency medicine and other health care professionals, as applicable </a:t>
            </a:r>
          </a:p>
          <a:p>
            <a:pPr>
              <a:buClrTx/>
            </a:pPr>
            <a:endParaRPr lang="en-US" sz="3400" dirty="0">
              <a:solidFill>
                <a:srgbClr val="011D5F"/>
              </a:solidFill>
            </a:endParaRPr>
          </a:p>
          <a:p>
            <a:pPr>
              <a:buClrTx/>
            </a:pPr>
            <a:r>
              <a:rPr lang="en-US" sz="3400" dirty="0">
                <a:solidFill>
                  <a:srgbClr val="011D5F"/>
                </a:solidFill>
              </a:rPr>
              <a:t>Assist parents of minor children, guardians of seriously ill minors, and other persons to express what they believe to be in the patient’s best interests when the patient’s wishes are not known. </a:t>
            </a:r>
          </a:p>
          <a:p>
            <a:pPr marL="342900" lvl="2" indent="-342900"/>
            <a:endParaRPr lang="en-US" sz="3400" dirty="0"/>
          </a:p>
          <a:p>
            <a:endParaRPr lang="en-US" dirty="0"/>
          </a:p>
        </p:txBody>
      </p:sp>
    </p:spTree>
    <p:extLst>
      <p:ext uri="{BB962C8B-B14F-4D97-AF65-F5344CB8AC3E}">
        <p14:creationId xmlns:p14="http://schemas.microsoft.com/office/powerpoint/2010/main" val="4960203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a:bodyPr>
          <a:lstStyle/>
          <a:p>
            <a:pPr marL="0" lvl="2" indent="0">
              <a:buNone/>
            </a:pPr>
            <a:r>
              <a:rPr lang="en-US" sz="1600" b="1" dirty="0">
                <a:solidFill>
                  <a:srgbClr val="011D5F"/>
                </a:solidFill>
              </a:rPr>
              <a:t>Requirements for valid Physician Orders for Scope of Treatment</a:t>
            </a:r>
            <a:r>
              <a:rPr lang="en-US" sz="1600" dirty="0">
                <a:solidFill>
                  <a:srgbClr val="011D5F"/>
                </a:solidFill>
              </a:rPr>
              <a:t> (</a:t>
            </a:r>
            <a:r>
              <a:rPr lang="en-US" sz="1600" b="1" dirty="0">
                <a:solidFill>
                  <a:srgbClr val="011D5F"/>
                </a:solidFill>
              </a:rPr>
              <a:t>POST)</a:t>
            </a:r>
            <a:r>
              <a:rPr lang="en-US" sz="1600" dirty="0">
                <a:solidFill>
                  <a:srgbClr val="011D5F"/>
                </a:solidFill>
              </a:rPr>
              <a:t>:</a:t>
            </a:r>
          </a:p>
          <a:p>
            <a:pPr marL="342900" lvl="2" indent="-342900">
              <a:buClrTx/>
            </a:pPr>
            <a:r>
              <a:rPr lang="en-US" sz="1600" dirty="0">
                <a:solidFill>
                  <a:srgbClr val="011D5F"/>
                </a:solidFill>
              </a:rPr>
              <a:t>Must be completed by a health care professional based on patient preferences, patient best interest, and medical indications.</a:t>
            </a:r>
          </a:p>
          <a:p>
            <a:pPr marL="342900" lvl="2" indent="-342900">
              <a:buClrTx/>
            </a:pPr>
            <a:endParaRPr lang="en-US" sz="1600" dirty="0">
              <a:solidFill>
                <a:srgbClr val="011D5F"/>
              </a:solidFill>
            </a:endParaRPr>
          </a:p>
          <a:p>
            <a:pPr marL="342900" lvl="2" indent="-342900">
              <a:buClrTx/>
            </a:pPr>
            <a:r>
              <a:rPr lang="en-US" sz="1600" dirty="0">
                <a:solidFill>
                  <a:srgbClr val="011D5F"/>
                </a:solidFill>
              </a:rPr>
              <a:t>The POST from may be prepared by any health care professional. To be valid, the form must be signed by a physician, or at discharge from a hospital or long term care facility by a nurse practitioner (NP), clinical nurse specialist (CNS), or physician assistant (PA) </a:t>
            </a:r>
          </a:p>
          <a:p>
            <a:pPr marL="342900" lvl="2" indent="-342900">
              <a:buClrTx/>
            </a:pPr>
            <a:endParaRPr lang="en-US" sz="1600" dirty="0">
              <a:solidFill>
                <a:srgbClr val="011D5F"/>
              </a:solidFill>
            </a:endParaRPr>
          </a:p>
          <a:p>
            <a:pPr marL="342900" lvl="2" indent="-342900">
              <a:buClrTx/>
            </a:pPr>
            <a:r>
              <a:rPr lang="en-US" sz="1600" dirty="0">
                <a:solidFill>
                  <a:srgbClr val="011D5F"/>
                </a:solidFill>
              </a:rPr>
              <a:t>Verbal orders are acceptable with follow-up signature by the physician in accordance with facility/community policy. </a:t>
            </a:r>
          </a:p>
          <a:p>
            <a:pPr marL="342900" lvl="2" indent="-342900">
              <a:buClrTx/>
            </a:pPr>
            <a:endParaRPr lang="en-US" sz="1600" dirty="0">
              <a:solidFill>
                <a:srgbClr val="011D5F"/>
              </a:solidFill>
            </a:endParaRPr>
          </a:p>
          <a:p>
            <a:pPr marL="342900" lvl="2" indent="-342900">
              <a:buClrTx/>
            </a:pPr>
            <a:r>
              <a:rPr lang="en-US" sz="1600" dirty="0">
                <a:solidFill>
                  <a:srgbClr val="011D5F"/>
                </a:solidFill>
              </a:rPr>
              <a:t>Photocopies/faxes of signed POST forms are legal and valid</a:t>
            </a:r>
          </a:p>
          <a:p>
            <a:pPr marL="0" lvl="2" indent="0">
              <a:buClrTx/>
              <a:buNone/>
            </a:pPr>
            <a:endParaRPr lang="en-US" sz="1600" dirty="0">
              <a:solidFill>
                <a:srgbClr val="011D5F"/>
              </a:solidFill>
            </a:endParaRPr>
          </a:p>
          <a:p>
            <a:pPr marL="0" indent="0">
              <a:buClrTx/>
              <a:buNone/>
            </a:pPr>
            <a:r>
              <a:rPr lang="en-US" sz="1600" b="1" dirty="0">
                <a:solidFill>
                  <a:srgbClr val="011D5F"/>
                </a:solidFill>
              </a:rPr>
              <a:t>Patient or Surrogate Signature </a:t>
            </a:r>
          </a:p>
          <a:p>
            <a:pPr>
              <a:buClrTx/>
            </a:pPr>
            <a:r>
              <a:rPr lang="en-US" sz="1600" dirty="0">
                <a:solidFill>
                  <a:srgbClr val="011D5F"/>
                </a:solidFill>
              </a:rPr>
              <a:t>Tennessee is one of a few states that does not require the patient or surrogate to sign the POST form</a:t>
            </a:r>
          </a:p>
        </p:txBody>
      </p:sp>
    </p:spTree>
    <p:extLst>
      <p:ext uri="{BB962C8B-B14F-4D97-AF65-F5344CB8AC3E}">
        <p14:creationId xmlns:p14="http://schemas.microsoft.com/office/powerpoint/2010/main" val="3683432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lnSpcReduction="10000"/>
          </a:bodyPr>
          <a:lstStyle/>
          <a:p>
            <a:pPr marL="0" indent="0">
              <a:buNone/>
            </a:pPr>
            <a:r>
              <a:rPr lang="en-US" sz="1600" b="1" dirty="0">
                <a:solidFill>
                  <a:srgbClr val="011D5F"/>
                </a:solidFill>
              </a:rPr>
              <a:t>Transferring a Patient with a Physician Orders for Scope of Treatment (POST) </a:t>
            </a:r>
          </a:p>
          <a:p>
            <a:pPr marL="0" indent="0">
              <a:buNone/>
            </a:pPr>
            <a:endParaRPr lang="en-US" sz="1600" b="1" dirty="0">
              <a:solidFill>
                <a:srgbClr val="011D5F"/>
              </a:solidFill>
            </a:endParaRPr>
          </a:p>
          <a:p>
            <a:pPr>
              <a:buClrTx/>
            </a:pPr>
            <a:r>
              <a:rPr lang="en-US" sz="1600" dirty="0">
                <a:solidFill>
                  <a:srgbClr val="011D5F"/>
                </a:solidFill>
              </a:rPr>
              <a:t>For patients in institutional settings, the original POST should accompany the patient upon transfer from one setting to another </a:t>
            </a:r>
          </a:p>
          <a:p>
            <a:pPr>
              <a:buClrTx/>
            </a:pPr>
            <a:endParaRPr lang="en-US" sz="1600" dirty="0">
              <a:solidFill>
                <a:srgbClr val="011D5F"/>
              </a:solidFill>
            </a:endParaRPr>
          </a:p>
          <a:p>
            <a:pPr marL="342900" lvl="1" indent="-342900">
              <a:buClrTx/>
              <a:buFont typeface="Arial" panose="020B0604020202020204" pitchFamily="34" charset="0"/>
              <a:buChar char="•"/>
            </a:pPr>
            <a:r>
              <a:rPr lang="en-US" sz="1600" dirty="0">
                <a:solidFill>
                  <a:srgbClr val="011D5F"/>
                </a:solidFill>
              </a:rPr>
              <a:t>POST orders </a:t>
            </a:r>
            <a:r>
              <a:rPr lang="en-US" sz="1600" b="1" dirty="0">
                <a:solidFill>
                  <a:srgbClr val="011D5F"/>
                </a:solidFill>
              </a:rPr>
              <a:t>remain in effect</a:t>
            </a:r>
            <a:r>
              <a:rPr lang="en-US" sz="1600" dirty="0">
                <a:solidFill>
                  <a:srgbClr val="011D5F"/>
                </a:solidFill>
              </a:rPr>
              <a:t> in receiving facility</a:t>
            </a:r>
          </a:p>
          <a:p>
            <a:pPr marL="342900" lvl="1" indent="-342900">
              <a:buClrTx/>
              <a:buFont typeface="Arial" panose="020B0604020202020204" pitchFamily="34" charset="0"/>
              <a:buChar char="•"/>
            </a:pPr>
            <a:endParaRPr lang="en-US" sz="1600" dirty="0">
              <a:solidFill>
                <a:srgbClr val="011D5F"/>
              </a:solidFill>
            </a:endParaRPr>
          </a:p>
          <a:p>
            <a:pPr>
              <a:buClrTx/>
            </a:pPr>
            <a:r>
              <a:rPr lang="en-US" sz="1600" dirty="0">
                <a:solidFill>
                  <a:srgbClr val="011D5F"/>
                </a:solidFill>
              </a:rPr>
              <a:t>A copy of the POST form should be kept in the individual's medical record. HIPAA permits disclosure of POST orders to other health care professionals across treatment settings </a:t>
            </a:r>
          </a:p>
          <a:p>
            <a:pPr>
              <a:buClrTx/>
            </a:pPr>
            <a:endParaRPr lang="en-US" sz="1600" dirty="0">
              <a:solidFill>
                <a:srgbClr val="011D5F"/>
              </a:solidFill>
            </a:endParaRPr>
          </a:p>
          <a:p>
            <a:pPr>
              <a:buClrTx/>
            </a:pPr>
            <a:r>
              <a:rPr lang="en-US" sz="1600" dirty="0">
                <a:solidFill>
                  <a:srgbClr val="011D5F"/>
                </a:solidFill>
              </a:rPr>
              <a:t>Copies of the POST form </a:t>
            </a:r>
            <a:r>
              <a:rPr lang="en-US" sz="1600" dirty="0" smtClean="0">
                <a:solidFill>
                  <a:srgbClr val="011D5F"/>
                </a:solidFill>
              </a:rPr>
              <a:t>must </a:t>
            </a:r>
            <a:r>
              <a:rPr lang="en-US" sz="1600" dirty="0">
                <a:solidFill>
                  <a:srgbClr val="011D5F"/>
                </a:solidFill>
              </a:rPr>
              <a:t>be honored by EMS and other health care professionals </a:t>
            </a:r>
          </a:p>
          <a:p>
            <a:pPr>
              <a:buClrTx/>
            </a:pPr>
            <a:endParaRPr lang="en-US" sz="1600" dirty="0">
              <a:solidFill>
                <a:srgbClr val="011D5F"/>
              </a:solidFill>
            </a:endParaRPr>
          </a:p>
          <a:p>
            <a:pPr>
              <a:buClrTx/>
            </a:pPr>
            <a:r>
              <a:rPr lang="en-US" sz="1600" dirty="0">
                <a:solidFill>
                  <a:srgbClr val="011D5F"/>
                </a:solidFill>
              </a:rPr>
              <a:t>Specifically for first responders, the Board for Licensing Health Care Facilities has defined the Emergency Medical Technicians (EMT) and Paramedic Scope of Practice so that Tennessee-certified First Responder or EMT are required to comply with POST forms appropriately executed if signed on discharge from a hospital or long term care facility (by a physician, nurse practitioner, clinical nurse specialist, or physician assistant)</a:t>
            </a:r>
          </a:p>
          <a:p>
            <a:pPr marL="0" indent="0">
              <a:buNone/>
            </a:pPr>
            <a:endParaRPr lang="en-US" dirty="0"/>
          </a:p>
        </p:txBody>
      </p:sp>
    </p:spTree>
    <p:extLst>
      <p:ext uri="{BB962C8B-B14F-4D97-AF65-F5344CB8AC3E}">
        <p14:creationId xmlns:p14="http://schemas.microsoft.com/office/powerpoint/2010/main" val="6577879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a:bodyPr>
          <a:lstStyle/>
          <a:p>
            <a:pPr marL="0" indent="0">
              <a:buNone/>
            </a:pPr>
            <a:r>
              <a:rPr lang="en-US" sz="1900" b="1" dirty="0">
                <a:solidFill>
                  <a:srgbClr val="011D5F"/>
                </a:solidFill>
              </a:rPr>
              <a:t>Reviewing Physician Orders for Scope of Treatment</a:t>
            </a:r>
            <a:r>
              <a:rPr lang="en-US" sz="1900" dirty="0">
                <a:solidFill>
                  <a:srgbClr val="011D5F"/>
                </a:solidFill>
              </a:rPr>
              <a:t> (</a:t>
            </a:r>
            <a:r>
              <a:rPr lang="en-US" sz="1900" b="1" dirty="0">
                <a:solidFill>
                  <a:srgbClr val="011D5F"/>
                </a:solidFill>
              </a:rPr>
              <a:t>POST )</a:t>
            </a:r>
          </a:p>
          <a:p>
            <a:pPr marL="0" indent="0">
              <a:buNone/>
            </a:pPr>
            <a:endParaRPr lang="en-US" sz="1900" b="1" dirty="0">
              <a:solidFill>
                <a:srgbClr val="011D5F"/>
              </a:solidFill>
            </a:endParaRPr>
          </a:p>
          <a:p>
            <a:pPr marL="0" indent="0">
              <a:buNone/>
            </a:pPr>
            <a:endParaRPr lang="en-US" sz="1900" b="1" dirty="0">
              <a:solidFill>
                <a:srgbClr val="011D5F"/>
              </a:solidFill>
            </a:endParaRPr>
          </a:p>
          <a:p>
            <a:pPr marL="0" indent="0">
              <a:buNone/>
            </a:pPr>
            <a:r>
              <a:rPr lang="en-US" sz="1900" dirty="0">
                <a:solidFill>
                  <a:srgbClr val="011D5F"/>
                </a:solidFill>
              </a:rPr>
              <a:t>The POST should be reviewed if:</a:t>
            </a:r>
          </a:p>
          <a:p>
            <a:endParaRPr lang="en-US" sz="1900" dirty="0">
              <a:solidFill>
                <a:srgbClr val="011D5F"/>
              </a:solidFill>
            </a:endParaRPr>
          </a:p>
          <a:p>
            <a:pPr>
              <a:buClrTx/>
            </a:pPr>
            <a:r>
              <a:rPr lang="en-US" sz="1900" dirty="0">
                <a:solidFill>
                  <a:srgbClr val="011D5F"/>
                </a:solidFill>
              </a:rPr>
              <a:t>The patient is transferred from one care setting or care level to another </a:t>
            </a:r>
          </a:p>
          <a:p>
            <a:pPr>
              <a:buClrTx/>
            </a:pPr>
            <a:endParaRPr lang="en-US" sz="1900" dirty="0">
              <a:solidFill>
                <a:srgbClr val="011D5F"/>
              </a:solidFill>
            </a:endParaRPr>
          </a:p>
          <a:p>
            <a:pPr>
              <a:buClrTx/>
            </a:pPr>
            <a:r>
              <a:rPr lang="en-US" sz="1900" dirty="0">
                <a:solidFill>
                  <a:srgbClr val="011D5F"/>
                </a:solidFill>
              </a:rPr>
              <a:t>There is a substantial change in the patient’s health status </a:t>
            </a:r>
          </a:p>
          <a:p>
            <a:pPr>
              <a:buClrTx/>
            </a:pPr>
            <a:endParaRPr lang="en-US" sz="1900" dirty="0">
              <a:solidFill>
                <a:srgbClr val="011D5F"/>
              </a:solidFill>
            </a:endParaRPr>
          </a:p>
          <a:p>
            <a:pPr>
              <a:buClrTx/>
            </a:pPr>
            <a:r>
              <a:rPr lang="en-US" sz="1900" dirty="0">
                <a:solidFill>
                  <a:srgbClr val="011D5F"/>
                </a:solidFill>
              </a:rPr>
              <a:t>The patient’s goals of care and/or treatment preferences change </a:t>
            </a:r>
          </a:p>
          <a:p>
            <a:pPr marL="0" indent="0">
              <a:buNone/>
            </a:pPr>
            <a:endParaRPr lang="en-US" dirty="0"/>
          </a:p>
        </p:txBody>
      </p:sp>
    </p:spTree>
    <p:extLst>
      <p:ext uri="{BB962C8B-B14F-4D97-AF65-F5344CB8AC3E}">
        <p14:creationId xmlns:p14="http://schemas.microsoft.com/office/powerpoint/2010/main" val="1114811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Tennessee’s Physician Orders for Scope of Treatment</a:t>
            </a:r>
          </a:p>
        </p:txBody>
      </p:sp>
      <p:sp>
        <p:nvSpPr>
          <p:cNvPr id="5" name="Content Placeholder 4"/>
          <p:cNvSpPr>
            <a:spLocks noGrp="1"/>
          </p:cNvSpPr>
          <p:nvPr>
            <p:ph idx="1"/>
          </p:nvPr>
        </p:nvSpPr>
        <p:spPr/>
        <p:txBody>
          <a:bodyPr>
            <a:normAutofit fontScale="62500" lnSpcReduction="20000"/>
          </a:bodyPr>
          <a:lstStyle/>
          <a:p>
            <a:pPr marL="0" indent="0">
              <a:buNone/>
            </a:pPr>
            <a:r>
              <a:rPr lang="en-US" sz="2600" b="1" dirty="0">
                <a:solidFill>
                  <a:srgbClr val="011D5F"/>
                </a:solidFill>
              </a:rPr>
              <a:t>Using Physician Orders for Scope of Treatment (POST)</a:t>
            </a:r>
          </a:p>
          <a:p>
            <a:pPr marL="0" indent="0">
              <a:buNone/>
            </a:pPr>
            <a:endParaRPr lang="en-US" sz="2600" b="1" dirty="0">
              <a:solidFill>
                <a:srgbClr val="011D5F"/>
              </a:solidFill>
            </a:endParaRPr>
          </a:p>
          <a:p>
            <a:pPr>
              <a:buClrTx/>
            </a:pPr>
            <a:r>
              <a:rPr lang="en-US" sz="2600" dirty="0">
                <a:solidFill>
                  <a:srgbClr val="011D5F"/>
                </a:solidFill>
              </a:rPr>
              <a:t>Any incomplete section of POST </a:t>
            </a:r>
            <a:r>
              <a:rPr lang="en-US" sz="2600" i="1" dirty="0">
                <a:solidFill>
                  <a:srgbClr val="011D5F"/>
                </a:solidFill>
              </a:rPr>
              <a:t>implies full treatment for that section</a:t>
            </a:r>
          </a:p>
          <a:p>
            <a:pPr>
              <a:buClrTx/>
            </a:pPr>
            <a:endParaRPr lang="en-US" sz="2600" i="1" dirty="0">
              <a:solidFill>
                <a:srgbClr val="011D5F"/>
              </a:solidFill>
            </a:endParaRPr>
          </a:p>
          <a:p>
            <a:pPr>
              <a:buClrTx/>
            </a:pPr>
            <a:r>
              <a:rPr lang="en-US" sz="2600" dirty="0">
                <a:solidFill>
                  <a:srgbClr val="011D5F"/>
                </a:solidFill>
              </a:rPr>
              <a:t>No defibrillator ( including AEDs) should be used on a person who has chosen “ Do Not Attempt Resuscitation</a:t>
            </a:r>
            <a:r>
              <a:rPr lang="en-US" sz="2600" i="1" dirty="0">
                <a:solidFill>
                  <a:srgbClr val="011D5F"/>
                </a:solidFill>
              </a:rPr>
              <a:t>”</a:t>
            </a:r>
          </a:p>
          <a:p>
            <a:pPr>
              <a:buClrTx/>
            </a:pPr>
            <a:endParaRPr lang="en-US" sz="2600" i="1" dirty="0">
              <a:solidFill>
                <a:srgbClr val="011D5F"/>
              </a:solidFill>
            </a:endParaRPr>
          </a:p>
          <a:p>
            <a:pPr>
              <a:buClrTx/>
            </a:pPr>
            <a:r>
              <a:rPr lang="en-US" sz="2600" dirty="0">
                <a:solidFill>
                  <a:srgbClr val="011D5F"/>
                </a:solidFill>
              </a:rPr>
              <a:t>Oral fluids and nutrition </a:t>
            </a:r>
            <a:r>
              <a:rPr lang="en-US" sz="2600" b="1" dirty="0">
                <a:solidFill>
                  <a:srgbClr val="011D5F"/>
                </a:solidFill>
              </a:rPr>
              <a:t>must</a:t>
            </a:r>
            <a:r>
              <a:rPr lang="en-US" sz="2600" dirty="0">
                <a:solidFill>
                  <a:srgbClr val="011D5F"/>
                </a:solidFill>
              </a:rPr>
              <a:t> always be </a:t>
            </a:r>
            <a:r>
              <a:rPr lang="en-US" sz="2600" b="1" dirty="0">
                <a:solidFill>
                  <a:srgbClr val="011D5F"/>
                </a:solidFill>
              </a:rPr>
              <a:t>offered</a:t>
            </a:r>
            <a:r>
              <a:rPr lang="en-US" sz="2600" dirty="0">
                <a:solidFill>
                  <a:srgbClr val="011D5F"/>
                </a:solidFill>
              </a:rPr>
              <a:t> if medically feasible</a:t>
            </a:r>
          </a:p>
          <a:p>
            <a:pPr>
              <a:buClrTx/>
            </a:pPr>
            <a:endParaRPr lang="en-US" sz="2600" dirty="0">
              <a:solidFill>
                <a:srgbClr val="011D5F"/>
              </a:solidFill>
            </a:endParaRPr>
          </a:p>
          <a:p>
            <a:pPr>
              <a:buClrTx/>
            </a:pPr>
            <a:r>
              <a:rPr lang="en-US" sz="2600" dirty="0">
                <a:solidFill>
                  <a:srgbClr val="011D5F"/>
                </a:solidFill>
              </a:rPr>
              <a:t>When comfort cannot be achieved in the current setting, the person, including someone with “ Comfort Measures Only”, should be transferred to a setting able to provide comfort( e.g. treatment of a hip fracture)</a:t>
            </a:r>
          </a:p>
          <a:p>
            <a:pPr>
              <a:buClrTx/>
            </a:pPr>
            <a:endParaRPr lang="en-US" sz="2600" dirty="0">
              <a:solidFill>
                <a:srgbClr val="011D5F"/>
              </a:solidFill>
            </a:endParaRPr>
          </a:p>
          <a:p>
            <a:pPr>
              <a:buClrTx/>
            </a:pPr>
            <a:r>
              <a:rPr lang="en-US" sz="2600" dirty="0">
                <a:solidFill>
                  <a:srgbClr val="011D5F"/>
                </a:solidFill>
              </a:rPr>
              <a:t>IV medicine to enhance comfort mat be appropriate for a person who has chosen “ Comfort Measures Only”</a:t>
            </a:r>
          </a:p>
          <a:p>
            <a:pPr>
              <a:buClrTx/>
            </a:pPr>
            <a:endParaRPr lang="en-US" sz="2600" dirty="0">
              <a:solidFill>
                <a:srgbClr val="011D5F"/>
              </a:solidFill>
            </a:endParaRPr>
          </a:p>
          <a:p>
            <a:pPr>
              <a:buClrTx/>
            </a:pPr>
            <a:r>
              <a:rPr lang="en-US" sz="2600" dirty="0">
                <a:solidFill>
                  <a:srgbClr val="011D5F"/>
                </a:solidFill>
              </a:rPr>
              <a:t>Treatment of dehydration is a measure which prolongs life. A person who desires IV fluids should indicate “ Limited Interventions” or “Full Treatment”.</a:t>
            </a:r>
          </a:p>
          <a:p>
            <a:pPr>
              <a:buClrTx/>
            </a:pPr>
            <a:endParaRPr lang="en-US" sz="2600" dirty="0">
              <a:solidFill>
                <a:srgbClr val="011D5F"/>
              </a:solidFill>
            </a:endParaRPr>
          </a:p>
          <a:p>
            <a:pPr>
              <a:buClrTx/>
            </a:pPr>
            <a:r>
              <a:rPr lang="en-US" sz="2600" b="1" dirty="0">
                <a:solidFill>
                  <a:srgbClr val="011D5F"/>
                </a:solidFill>
              </a:rPr>
              <a:t>A person with capacity, or the Health Care Agent or Surrogate of a person without capacity, can request alternative treatment</a:t>
            </a:r>
          </a:p>
          <a:p>
            <a:pPr marL="0" indent="0">
              <a:buNone/>
            </a:pPr>
            <a:endParaRPr lang="en-US" dirty="0"/>
          </a:p>
        </p:txBody>
      </p:sp>
    </p:spTree>
    <p:extLst>
      <p:ext uri="{BB962C8B-B14F-4D97-AF65-F5344CB8AC3E}">
        <p14:creationId xmlns:p14="http://schemas.microsoft.com/office/powerpoint/2010/main" val="667119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400" dirty="0"/>
              <a:t>Tennessee Department of Health </a:t>
            </a:r>
            <a:r>
              <a:rPr lang="en-US" sz="2400" dirty="0" smtClean="0"/>
              <a:t>Resources</a:t>
            </a:r>
            <a:endParaRPr lang="en-US" sz="2400" dirty="0"/>
          </a:p>
        </p:txBody>
      </p:sp>
      <p:sp>
        <p:nvSpPr>
          <p:cNvPr id="5" name="Content Placeholder 4"/>
          <p:cNvSpPr>
            <a:spLocks noGrp="1"/>
          </p:cNvSpPr>
          <p:nvPr>
            <p:ph idx="1"/>
          </p:nvPr>
        </p:nvSpPr>
        <p:spPr/>
        <p:txBody>
          <a:bodyPr/>
          <a:lstStyle/>
          <a:p>
            <a:pPr marL="0" indent="0">
              <a:buClrTx/>
              <a:buNone/>
            </a:pPr>
            <a:r>
              <a:rPr lang="en-US" dirty="0">
                <a:solidFill>
                  <a:srgbClr val="011D5F"/>
                </a:solidFill>
              </a:rPr>
              <a:t>Tennessee Department of Health Resources</a:t>
            </a:r>
          </a:p>
          <a:p>
            <a:pPr>
              <a:buClrTx/>
            </a:pPr>
            <a:r>
              <a:rPr lang="en-US" dirty="0">
                <a:hlinkClick r:id="rId2"/>
              </a:rPr>
              <a:t>http://tn.gov/health/article/advance-directives</a:t>
            </a:r>
            <a:endParaRPr lang="en-US" dirty="0"/>
          </a:p>
          <a:p>
            <a:pPr marL="0" indent="0">
              <a:buNone/>
            </a:pPr>
            <a:endParaRPr lang="en-US" dirty="0"/>
          </a:p>
        </p:txBody>
      </p:sp>
      <p:pic>
        <p:nvPicPr>
          <p:cNvPr id="6" name="Picture 5"/>
          <p:cNvPicPr/>
          <p:nvPr/>
        </p:nvPicPr>
        <p:blipFill>
          <a:blip r:embed="rId3"/>
          <a:stretch>
            <a:fillRect/>
          </a:stretch>
        </p:blipFill>
        <p:spPr>
          <a:xfrm>
            <a:off x="1219200" y="2224863"/>
            <a:ext cx="5679558" cy="3733800"/>
          </a:xfrm>
          <a:prstGeom prst="rect">
            <a:avLst/>
          </a:prstGeom>
        </p:spPr>
      </p:pic>
    </p:spTree>
    <p:extLst>
      <p:ext uri="{BB962C8B-B14F-4D97-AF65-F5344CB8AC3E}">
        <p14:creationId xmlns:p14="http://schemas.microsoft.com/office/powerpoint/2010/main" val="1673026678"/>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 B">
  <a:themeElements>
    <a:clrScheme name="Brand Colors">
      <a:dk1>
        <a:sysClr val="windowText" lastClr="000000"/>
      </a:dk1>
      <a:lt1>
        <a:sysClr val="window" lastClr="FFFFFF"/>
      </a:lt1>
      <a:dk2>
        <a:srgbClr val="1B365D"/>
      </a:dk2>
      <a:lt2>
        <a:srgbClr val="FF0F00"/>
      </a:lt2>
      <a:accent1>
        <a:srgbClr val="2DCCD3"/>
      </a:accent1>
      <a:accent2>
        <a:srgbClr val="D2D755"/>
      </a:accent2>
      <a:accent3>
        <a:srgbClr val="E87722"/>
      </a:accent3>
      <a:accent4>
        <a:srgbClr val="7C2529"/>
      </a:accent4>
      <a:accent5>
        <a:srgbClr val="666666"/>
      </a:accent5>
      <a:accent6>
        <a:srgbClr val="E6D395"/>
      </a:accent6>
      <a:hlink>
        <a:srgbClr val="131E29"/>
      </a:hlink>
      <a:folHlink>
        <a:srgbClr val="CBC4B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emplate/>
  <TotalTime>42</TotalTime>
  <Words>1036</Words>
  <Application>Microsoft Office PowerPoint</Application>
  <PresentationFormat>On-screen Show (4:3)</PresentationFormat>
  <Paragraphs>107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PowerPoint B</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Tennessee’s Physician Orders for Scope of Treatment</vt:lpstr>
      <vt:lpstr>Tennessee Department of Health Resources</vt:lpstr>
    </vt:vector>
  </TitlesOfParts>
  <Company>State of Tennessee: Finance &amp; Administration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Molly Wehlage</dc:creator>
  <cp:lastModifiedBy>Sally Pitt</cp:lastModifiedBy>
  <cp:revision>8</cp:revision>
  <dcterms:created xsi:type="dcterms:W3CDTF">2015-04-23T14:38:43Z</dcterms:created>
  <dcterms:modified xsi:type="dcterms:W3CDTF">2016-12-09T17:35:21Z</dcterms:modified>
</cp:coreProperties>
</file>