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25" r:id="rId3"/>
    <p:sldId id="256" r:id="rId4"/>
    <p:sldId id="260" r:id="rId5"/>
    <p:sldId id="261" r:id="rId6"/>
    <p:sldId id="262" r:id="rId7"/>
    <p:sldId id="263" r:id="rId8"/>
    <p:sldId id="266" r:id="rId9"/>
    <p:sldId id="267" r:id="rId10"/>
    <p:sldId id="265" r:id="rId11"/>
    <p:sldId id="270" r:id="rId12"/>
    <p:sldId id="268" r:id="rId13"/>
    <p:sldId id="274" r:id="rId14"/>
    <p:sldId id="272" r:id="rId15"/>
    <p:sldId id="257" r:id="rId16"/>
    <p:sldId id="322" r:id="rId17"/>
    <p:sldId id="304" r:id="rId18"/>
    <p:sldId id="306" r:id="rId19"/>
    <p:sldId id="308" r:id="rId20"/>
    <p:sldId id="310" r:id="rId21"/>
    <p:sldId id="313" r:id="rId22"/>
    <p:sldId id="309" r:id="rId23"/>
    <p:sldId id="281" r:id="rId24"/>
    <p:sldId id="314" r:id="rId25"/>
    <p:sldId id="282" r:id="rId26"/>
    <p:sldId id="283" r:id="rId27"/>
    <p:sldId id="284" r:id="rId28"/>
    <p:sldId id="303" r:id="rId29"/>
    <p:sldId id="285" r:id="rId30"/>
    <p:sldId id="286" r:id="rId31"/>
    <p:sldId id="287" r:id="rId32"/>
    <p:sldId id="288" r:id="rId33"/>
    <p:sldId id="291" r:id="rId34"/>
    <p:sldId id="292" r:id="rId35"/>
    <p:sldId id="289" r:id="rId36"/>
    <p:sldId id="290" r:id="rId37"/>
    <p:sldId id="293" r:id="rId38"/>
    <p:sldId id="294" r:id="rId39"/>
    <p:sldId id="295" r:id="rId40"/>
    <p:sldId id="296" r:id="rId41"/>
    <p:sldId id="302" r:id="rId42"/>
    <p:sldId id="298" r:id="rId43"/>
    <p:sldId id="323" r:id="rId44"/>
    <p:sldId id="259" r:id="rId45"/>
    <p:sldId id="32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2"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8.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ata9.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60.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8.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rawing9.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6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2DC85D-3A00-4916-A527-8E6F3216FBBC}"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7D25ACB3-3F58-4671-9FE3-DE8DA8B34C83}">
      <dgm:prSet/>
      <dgm:spPr/>
      <dgm:t>
        <a:bodyPr/>
        <a:lstStyle/>
        <a:p>
          <a:r>
            <a:rPr lang="en-US"/>
            <a:t>Purpose of the Manual </a:t>
          </a:r>
        </a:p>
      </dgm:t>
    </dgm:pt>
    <dgm:pt modelId="{CBF4556D-5617-4B3A-8398-89AAC7D87417}" type="parTrans" cxnId="{C26E44D4-20FC-4243-A6DB-C1783C8BAB24}">
      <dgm:prSet/>
      <dgm:spPr/>
      <dgm:t>
        <a:bodyPr/>
        <a:lstStyle/>
        <a:p>
          <a:endParaRPr lang="en-US"/>
        </a:p>
      </dgm:t>
    </dgm:pt>
    <dgm:pt modelId="{7FAD58FA-9444-492A-83A9-0F92457B0B2D}" type="sibTrans" cxnId="{C26E44D4-20FC-4243-A6DB-C1783C8BAB24}">
      <dgm:prSet/>
      <dgm:spPr/>
      <dgm:t>
        <a:bodyPr/>
        <a:lstStyle/>
        <a:p>
          <a:endParaRPr lang="en-US"/>
        </a:p>
      </dgm:t>
    </dgm:pt>
    <dgm:pt modelId="{90FD9A51-C8FD-4263-AEF4-AAA67C805262}">
      <dgm:prSet/>
      <dgm:spPr/>
      <dgm:t>
        <a:bodyPr/>
        <a:lstStyle/>
        <a:p>
          <a:r>
            <a:rPr lang="en-US" dirty="0"/>
            <a:t>Provide guidance for home health agencies (HHAs) on how to ensure the collection of high quality (accurate) OASIS data. </a:t>
          </a:r>
        </a:p>
      </dgm:t>
    </dgm:pt>
    <dgm:pt modelId="{4BC6153B-E740-4CB4-937B-1B024D36E734}" type="parTrans" cxnId="{36AE70A4-27E3-40F0-98D6-2BF42232DE68}">
      <dgm:prSet/>
      <dgm:spPr/>
      <dgm:t>
        <a:bodyPr/>
        <a:lstStyle/>
        <a:p>
          <a:endParaRPr lang="en-US"/>
        </a:p>
      </dgm:t>
    </dgm:pt>
    <dgm:pt modelId="{88BD42BC-6A26-40DE-A9FF-C6A044E8A136}" type="sibTrans" cxnId="{36AE70A4-27E3-40F0-98D6-2BF42232DE68}">
      <dgm:prSet/>
      <dgm:spPr/>
      <dgm:t>
        <a:bodyPr/>
        <a:lstStyle/>
        <a:p>
          <a:endParaRPr lang="en-US"/>
        </a:p>
      </dgm:t>
    </dgm:pt>
    <dgm:pt modelId="{57D5D422-55A4-4112-8BC6-121556A1739A}">
      <dgm:prSet/>
      <dgm:spPr/>
      <dgm:t>
        <a:bodyPr/>
        <a:lstStyle/>
        <a:p>
          <a:r>
            <a:rPr lang="en-US" dirty="0"/>
            <a:t>Includes:</a:t>
          </a:r>
        </a:p>
      </dgm:t>
    </dgm:pt>
    <dgm:pt modelId="{B0C8054D-DC03-4755-A81F-B1195579A73E}" type="parTrans" cxnId="{05C8CEAC-8ACD-4614-B75F-AA04B4046522}">
      <dgm:prSet/>
      <dgm:spPr/>
      <dgm:t>
        <a:bodyPr/>
        <a:lstStyle/>
        <a:p>
          <a:endParaRPr lang="en-US"/>
        </a:p>
      </dgm:t>
    </dgm:pt>
    <dgm:pt modelId="{DCD88F4F-F487-4351-A0C0-D70D502FBF2D}" type="sibTrans" cxnId="{05C8CEAC-8ACD-4614-B75F-AA04B4046522}">
      <dgm:prSet/>
      <dgm:spPr/>
      <dgm:t>
        <a:bodyPr/>
        <a:lstStyle/>
        <a:p>
          <a:endParaRPr lang="en-US"/>
        </a:p>
      </dgm:t>
    </dgm:pt>
    <dgm:pt modelId="{AEBD38E8-1AA3-47CF-9DF9-C07C8C4B484F}">
      <dgm:prSet/>
      <dgm:spPr/>
      <dgm:t>
        <a:bodyPr/>
        <a:lstStyle/>
        <a:p>
          <a:r>
            <a:rPr lang="en-US"/>
            <a:t>General data collection conventions </a:t>
          </a:r>
        </a:p>
      </dgm:t>
    </dgm:pt>
    <dgm:pt modelId="{7504CA6E-D332-4CB6-885D-56064BF08E70}" type="parTrans" cxnId="{9645200C-2333-453F-945B-69BA3FC7BCF0}">
      <dgm:prSet/>
      <dgm:spPr/>
      <dgm:t>
        <a:bodyPr/>
        <a:lstStyle/>
        <a:p>
          <a:endParaRPr lang="en-US"/>
        </a:p>
      </dgm:t>
    </dgm:pt>
    <dgm:pt modelId="{FF4E62CC-03E4-4C6F-A903-3AED6B20AF7E}" type="sibTrans" cxnId="{9645200C-2333-453F-945B-69BA3FC7BCF0}">
      <dgm:prSet/>
      <dgm:spPr/>
      <dgm:t>
        <a:bodyPr/>
        <a:lstStyle/>
        <a:p>
          <a:endParaRPr lang="en-US"/>
        </a:p>
      </dgm:t>
    </dgm:pt>
    <dgm:pt modelId="{3E9A786A-7A5E-49D6-B03B-233BBB540358}">
      <dgm:prSet/>
      <dgm:spPr/>
      <dgm:t>
        <a:bodyPr/>
        <a:lstStyle/>
        <a:p>
          <a:r>
            <a:rPr lang="en-US"/>
            <a:t>Item-specific guidance</a:t>
          </a:r>
        </a:p>
      </dgm:t>
    </dgm:pt>
    <dgm:pt modelId="{E950005D-351C-409A-A5B3-574D86215B74}" type="parTrans" cxnId="{1DD0A44F-7E27-4D1F-B50B-08913E0A71F2}">
      <dgm:prSet/>
      <dgm:spPr/>
      <dgm:t>
        <a:bodyPr/>
        <a:lstStyle/>
        <a:p>
          <a:endParaRPr lang="en-US"/>
        </a:p>
      </dgm:t>
    </dgm:pt>
    <dgm:pt modelId="{086A9542-FF87-4EF9-9342-DADBF7F96001}" type="sibTrans" cxnId="{1DD0A44F-7E27-4D1F-B50B-08913E0A71F2}">
      <dgm:prSet/>
      <dgm:spPr/>
      <dgm:t>
        <a:bodyPr/>
        <a:lstStyle/>
        <a:p>
          <a:endParaRPr lang="en-US"/>
        </a:p>
      </dgm:t>
    </dgm:pt>
    <dgm:pt modelId="{A36FB92F-42E8-4F3C-A88F-DE142FA99ABE}">
      <dgm:prSet/>
      <dgm:spPr/>
      <dgm:t>
        <a:bodyPr/>
        <a:lstStyle/>
        <a:p>
          <a:r>
            <a:rPr lang="en-US"/>
            <a:t>Links to resources for agencies</a:t>
          </a:r>
        </a:p>
      </dgm:t>
    </dgm:pt>
    <dgm:pt modelId="{EC1FFCC8-F43F-493D-9BDB-78F4DF3848F2}" type="parTrans" cxnId="{4259FE90-FA95-46D5-AA0D-829C5E97089F}">
      <dgm:prSet/>
      <dgm:spPr/>
      <dgm:t>
        <a:bodyPr/>
        <a:lstStyle/>
        <a:p>
          <a:endParaRPr lang="en-US"/>
        </a:p>
      </dgm:t>
    </dgm:pt>
    <dgm:pt modelId="{22BE3965-9146-45E4-BCA2-E5851F172CE6}" type="sibTrans" cxnId="{4259FE90-FA95-46D5-AA0D-829C5E97089F}">
      <dgm:prSet/>
      <dgm:spPr/>
      <dgm:t>
        <a:bodyPr/>
        <a:lstStyle/>
        <a:p>
          <a:endParaRPr lang="en-US"/>
        </a:p>
      </dgm:t>
    </dgm:pt>
    <dgm:pt modelId="{B9420029-E6E9-40B3-9A98-730D49C78065}" type="pres">
      <dgm:prSet presAssocID="{582DC85D-3A00-4916-A527-8E6F3216FBBC}" presName="Name0" presStyleCnt="0">
        <dgm:presLayoutVars>
          <dgm:dir/>
          <dgm:resizeHandles val="exact"/>
        </dgm:presLayoutVars>
      </dgm:prSet>
      <dgm:spPr/>
    </dgm:pt>
    <dgm:pt modelId="{BD60F26F-C132-46E8-99C8-EB60DB1144C5}" type="pres">
      <dgm:prSet presAssocID="{7D25ACB3-3F58-4671-9FE3-DE8DA8B34C83}" presName="node" presStyleLbl="node1" presStyleIdx="0" presStyleCnt="3" custScaleX="144796">
        <dgm:presLayoutVars>
          <dgm:bulletEnabled val="1"/>
        </dgm:presLayoutVars>
      </dgm:prSet>
      <dgm:spPr/>
    </dgm:pt>
    <dgm:pt modelId="{8E2840D5-45B4-426D-91EF-D3FA55B1C603}" type="pres">
      <dgm:prSet presAssocID="{7FAD58FA-9444-492A-83A9-0F92457B0B2D}" presName="sibTrans" presStyleLbl="sibTrans1D1" presStyleIdx="0" presStyleCnt="2"/>
      <dgm:spPr/>
    </dgm:pt>
    <dgm:pt modelId="{10BF69CD-DC16-411E-9790-1C8962A449DA}" type="pres">
      <dgm:prSet presAssocID="{7FAD58FA-9444-492A-83A9-0F92457B0B2D}" presName="connectorText" presStyleLbl="sibTrans1D1" presStyleIdx="0" presStyleCnt="2"/>
      <dgm:spPr/>
    </dgm:pt>
    <dgm:pt modelId="{1FD056EC-C206-4776-83AE-D218F14B3EAF}" type="pres">
      <dgm:prSet presAssocID="{90FD9A51-C8FD-4263-AEF4-AAA67C805262}" presName="node" presStyleLbl="node1" presStyleIdx="1" presStyleCnt="3" custScaleX="140585">
        <dgm:presLayoutVars>
          <dgm:bulletEnabled val="1"/>
        </dgm:presLayoutVars>
      </dgm:prSet>
      <dgm:spPr/>
    </dgm:pt>
    <dgm:pt modelId="{9A43D5A2-03AE-4921-A2A0-ECAD02993E90}" type="pres">
      <dgm:prSet presAssocID="{88BD42BC-6A26-40DE-A9FF-C6A044E8A136}" presName="sibTrans" presStyleLbl="sibTrans1D1" presStyleIdx="1" presStyleCnt="2"/>
      <dgm:spPr/>
    </dgm:pt>
    <dgm:pt modelId="{55C6D215-9AFA-4694-B1C5-50AF89DA4B81}" type="pres">
      <dgm:prSet presAssocID="{88BD42BC-6A26-40DE-A9FF-C6A044E8A136}" presName="connectorText" presStyleLbl="sibTrans1D1" presStyleIdx="1" presStyleCnt="2"/>
      <dgm:spPr/>
    </dgm:pt>
    <dgm:pt modelId="{0BE258A1-25DD-4FD3-8A29-D51DC9CD45D2}" type="pres">
      <dgm:prSet presAssocID="{57D5D422-55A4-4112-8BC6-121556A1739A}" presName="node" presStyleLbl="node1" presStyleIdx="2" presStyleCnt="3" custScaleX="204043">
        <dgm:presLayoutVars>
          <dgm:bulletEnabled val="1"/>
        </dgm:presLayoutVars>
      </dgm:prSet>
      <dgm:spPr/>
    </dgm:pt>
  </dgm:ptLst>
  <dgm:cxnLst>
    <dgm:cxn modelId="{9645200C-2333-453F-945B-69BA3FC7BCF0}" srcId="{57D5D422-55A4-4112-8BC6-121556A1739A}" destId="{AEBD38E8-1AA3-47CF-9DF9-C07C8C4B484F}" srcOrd="0" destOrd="0" parTransId="{7504CA6E-D332-4CB6-885D-56064BF08E70}" sibTransId="{FF4E62CC-03E4-4C6F-A903-3AED6B20AF7E}"/>
    <dgm:cxn modelId="{C3DBF619-001B-4B41-BD0F-7FC597FAB0C9}" type="presOf" srcId="{3E9A786A-7A5E-49D6-B03B-233BBB540358}" destId="{0BE258A1-25DD-4FD3-8A29-D51DC9CD45D2}" srcOrd="0" destOrd="2" presId="urn:microsoft.com/office/officeart/2016/7/layout/RepeatingBendingProcessNew"/>
    <dgm:cxn modelId="{DA9E511C-B18A-4A08-81CB-97D3C54897AE}" type="presOf" srcId="{57D5D422-55A4-4112-8BC6-121556A1739A}" destId="{0BE258A1-25DD-4FD3-8A29-D51DC9CD45D2}" srcOrd="0" destOrd="0" presId="urn:microsoft.com/office/officeart/2016/7/layout/RepeatingBendingProcessNew"/>
    <dgm:cxn modelId="{64E49B1F-F688-4BF7-BF12-8D691323BD89}" type="presOf" srcId="{A36FB92F-42E8-4F3C-A88F-DE142FA99ABE}" destId="{0BE258A1-25DD-4FD3-8A29-D51DC9CD45D2}" srcOrd="0" destOrd="3" presId="urn:microsoft.com/office/officeart/2016/7/layout/RepeatingBendingProcessNew"/>
    <dgm:cxn modelId="{2614FD1F-65BE-4E11-9D2D-B6FC169B85C3}" type="presOf" srcId="{88BD42BC-6A26-40DE-A9FF-C6A044E8A136}" destId="{9A43D5A2-03AE-4921-A2A0-ECAD02993E90}" srcOrd="0" destOrd="0" presId="urn:microsoft.com/office/officeart/2016/7/layout/RepeatingBendingProcessNew"/>
    <dgm:cxn modelId="{BB4DE538-2391-4670-97C3-A917F53D0835}" type="presOf" srcId="{88BD42BC-6A26-40DE-A9FF-C6A044E8A136}" destId="{55C6D215-9AFA-4694-B1C5-50AF89DA4B81}" srcOrd="1" destOrd="0" presId="urn:microsoft.com/office/officeart/2016/7/layout/RepeatingBendingProcessNew"/>
    <dgm:cxn modelId="{6676485D-4064-4964-800E-7D9421AC673A}" type="presOf" srcId="{7FAD58FA-9444-492A-83A9-0F92457B0B2D}" destId="{10BF69CD-DC16-411E-9790-1C8962A449DA}" srcOrd="1" destOrd="0" presId="urn:microsoft.com/office/officeart/2016/7/layout/RepeatingBendingProcessNew"/>
    <dgm:cxn modelId="{1DD0A44F-7E27-4D1F-B50B-08913E0A71F2}" srcId="{57D5D422-55A4-4112-8BC6-121556A1739A}" destId="{3E9A786A-7A5E-49D6-B03B-233BBB540358}" srcOrd="1" destOrd="0" parTransId="{E950005D-351C-409A-A5B3-574D86215B74}" sibTransId="{086A9542-FF87-4EF9-9342-DADBF7F96001}"/>
    <dgm:cxn modelId="{4259FE90-FA95-46D5-AA0D-829C5E97089F}" srcId="{57D5D422-55A4-4112-8BC6-121556A1739A}" destId="{A36FB92F-42E8-4F3C-A88F-DE142FA99ABE}" srcOrd="2" destOrd="0" parTransId="{EC1FFCC8-F43F-493D-9BDB-78F4DF3848F2}" sibTransId="{22BE3965-9146-45E4-BCA2-E5851F172CE6}"/>
    <dgm:cxn modelId="{4D2A6993-5EA1-4441-9E68-6CF1BDBC8D80}" type="presOf" srcId="{AEBD38E8-1AA3-47CF-9DF9-C07C8C4B484F}" destId="{0BE258A1-25DD-4FD3-8A29-D51DC9CD45D2}" srcOrd="0" destOrd="1" presId="urn:microsoft.com/office/officeart/2016/7/layout/RepeatingBendingProcessNew"/>
    <dgm:cxn modelId="{CB0EC29F-1131-4593-AC98-8184B3CC38BB}" type="presOf" srcId="{7FAD58FA-9444-492A-83A9-0F92457B0B2D}" destId="{8E2840D5-45B4-426D-91EF-D3FA55B1C603}" srcOrd="0" destOrd="0" presId="urn:microsoft.com/office/officeart/2016/7/layout/RepeatingBendingProcessNew"/>
    <dgm:cxn modelId="{36AE70A4-27E3-40F0-98D6-2BF42232DE68}" srcId="{582DC85D-3A00-4916-A527-8E6F3216FBBC}" destId="{90FD9A51-C8FD-4263-AEF4-AAA67C805262}" srcOrd="1" destOrd="0" parTransId="{4BC6153B-E740-4CB4-937B-1B024D36E734}" sibTransId="{88BD42BC-6A26-40DE-A9FF-C6A044E8A136}"/>
    <dgm:cxn modelId="{05C8CEAC-8ACD-4614-B75F-AA04B4046522}" srcId="{582DC85D-3A00-4916-A527-8E6F3216FBBC}" destId="{57D5D422-55A4-4112-8BC6-121556A1739A}" srcOrd="2" destOrd="0" parTransId="{B0C8054D-DC03-4755-A81F-B1195579A73E}" sibTransId="{DCD88F4F-F487-4351-A0C0-D70D502FBF2D}"/>
    <dgm:cxn modelId="{E48C02B0-3F6A-47EC-A348-C997E8C7E876}" type="presOf" srcId="{582DC85D-3A00-4916-A527-8E6F3216FBBC}" destId="{B9420029-E6E9-40B3-9A98-730D49C78065}" srcOrd="0" destOrd="0" presId="urn:microsoft.com/office/officeart/2016/7/layout/RepeatingBendingProcessNew"/>
    <dgm:cxn modelId="{98C2FBCC-D23D-4376-8939-933B294176C5}" type="presOf" srcId="{90FD9A51-C8FD-4263-AEF4-AAA67C805262}" destId="{1FD056EC-C206-4776-83AE-D218F14B3EAF}" srcOrd="0" destOrd="0" presId="urn:microsoft.com/office/officeart/2016/7/layout/RepeatingBendingProcessNew"/>
    <dgm:cxn modelId="{C26E44D4-20FC-4243-A6DB-C1783C8BAB24}" srcId="{582DC85D-3A00-4916-A527-8E6F3216FBBC}" destId="{7D25ACB3-3F58-4671-9FE3-DE8DA8B34C83}" srcOrd="0" destOrd="0" parTransId="{CBF4556D-5617-4B3A-8398-89AAC7D87417}" sibTransId="{7FAD58FA-9444-492A-83A9-0F92457B0B2D}"/>
    <dgm:cxn modelId="{F43FF2D5-7F7F-467E-BE6D-7236599523AD}" type="presOf" srcId="{7D25ACB3-3F58-4671-9FE3-DE8DA8B34C83}" destId="{BD60F26F-C132-46E8-99C8-EB60DB1144C5}" srcOrd="0" destOrd="0" presId="urn:microsoft.com/office/officeart/2016/7/layout/RepeatingBendingProcessNew"/>
    <dgm:cxn modelId="{918D2626-6DF6-43C2-A80F-472A5DB20136}" type="presParOf" srcId="{B9420029-E6E9-40B3-9A98-730D49C78065}" destId="{BD60F26F-C132-46E8-99C8-EB60DB1144C5}" srcOrd="0" destOrd="0" presId="urn:microsoft.com/office/officeart/2016/7/layout/RepeatingBendingProcessNew"/>
    <dgm:cxn modelId="{513C47A6-3C10-41F8-8C6D-9D074623BEF8}" type="presParOf" srcId="{B9420029-E6E9-40B3-9A98-730D49C78065}" destId="{8E2840D5-45B4-426D-91EF-D3FA55B1C603}" srcOrd="1" destOrd="0" presId="urn:microsoft.com/office/officeart/2016/7/layout/RepeatingBendingProcessNew"/>
    <dgm:cxn modelId="{77AB18F7-366C-4CC3-9E14-C5607E15A480}" type="presParOf" srcId="{8E2840D5-45B4-426D-91EF-D3FA55B1C603}" destId="{10BF69CD-DC16-411E-9790-1C8962A449DA}" srcOrd="0" destOrd="0" presId="urn:microsoft.com/office/officeart/2016/7/layout/RepeatingBendingProcessNew"/>
    <dgm:cxn modelId="{F8FDFEFE-12A7-4A58-B75B-8B3F1789E7AC}" type="presParOf" srcId="{B9420029-E6E9-40B3-9A98-730D49C78065}" destId="{1FD056EC-C206-4776-83AE-D218F14B3EAF}" srcOrd="2" destOrd="0" presId="urn:microsoft.com/office/officeart/2016/7/layout/RepeatingBendingProcessNew"/>
    <dgm:cxn modelId="{8A6A3285-D7F4-400F-9A44-711D403B0487}" type="presParOf" srcId="{B9420029-E6E9-40B3-9A98-730D49C78065}" destId="{9A43D5A2-03AE-4921-A2A0-ECAD02993E90}" srcOrd="3" destOrd="0" presId="urn:microsoft.com/office/officeart/2016/7/layout/RepeatingBendingProcessNew"/>
    <dgm:cxn modelId="{AC729F31-310E-4AAA-B9B1-928C87F41627}" type="presParOf" srcId="{9A43D5A2-03AE-4921-A2A0-ECAD02993E90}" destId="{55C6D215-9AFA-4694-B1C5-50AF89DA4B81}" srcOrd="0" destOrd="0" presId="urn:microsoft.com/office/officeart/2016/7/layout/RepeatingBendingProcessNew"/>
    <dgm:cxn modelId="{ACA019EB-5772-4C3F-8BC6-340A6AE6DC78}" type="presParOf" srcId="{B9420029-E6E9-40B3-9A98-730D49C78065}" destId="{0BE258A1-25DD-4FD3-8A29-D51DC9CD45D2}" srcOrd="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F26DA6-E72C-4906-BF0B-3588C63B9D16}" type="doc">
      <dgm:prSet loTypeId="urn:microsoft.com/office/officeart/2005/8/layout/hierarchy1" loCatId="hierarchy" qsTypeId="urn:microsoft.com/office/officeart/2005/8/quickstyle/simple4" qsCatId="simple" csTypeId="urn:microsoft.com/office/officeart/2005/8/colors/colorful2" csCatId="colorful" phldr="1"/>
      <dgm:spPr/>
      <dgm:t>
        <a:bodyPr/>
        <a:lstStyle/>
        <a:p>
          <a:endParaRPr lang="en-US"/>
        </a:p>
      </dgm:t>
    </dgm:pt>
    <dgm:pt modelId="{AF6F9A66-CBBE-4BD7-A4D7-89CEC82F7795}">
      <dgm:prSet/>
      <dgm:spPr/>
      <dgm:t>
        <a:bodyPr/>
        <a:lstStyle/>
        <a:p>
          <a:r>
            <a:rPr lang="en-US"/>
            <a:t>Chapter 1</a:t>
          </a:r>
        </a:p>
      </dgm:t>
    </dgm:pt>
    <dgm:pt modelId="{8E1A15F1-F039-4711-8EEB-4C46E7B1A35B}" type="parTrans" cxnId="{903EC084-5E38-42F0-B8A0-95308C7B0B47}">
      <dgm:prSet/>
      <dgm:spPr/>
      <dgm:t>
        <a:bodyPr/>
        <a:lstStyle/>
        <a:p>
          <a:endParaRPr lang="en-US"/>
        </a:p>
      </dgm:t>
    </dgm:pt>
    <dgm:pt modelId="{810488CD-5B96-439D-A088-04808832BD11}" type="sibTrans" cxnId="{903EC084-5E38-42F0-B8A0-95308C7B0B47}">
      <dgm:prSet/>
      <dgm:spPr/>
      <dgm:t>
        <a:bodyPr/>
        <a:lstStyle/>
        <a:p>
          <a:endParaRPr lang="en-US"/>
        </a:p>
      </dgm:t>
    </dgm:pt>
    <dgm:pt modelId="{B843726F-2469-4EAE-BF1A-19104705F8D9}">
      <dgm:prSet/>
      <dgm:spPr/>
      <dgm:t>
        <a:bodyPr/>
        <a:lstStyle/>
        <a:p>
          <a:r>
            <a:rPr lang="en-US" dirty="0"/>
            <a:t>Introduction to the OASIS Manual, including the manual purpose, structure and content, and description of the OASIS requirements and conventions.</a:t>
          </a:r>
        </a:p>
      </dgm:t>
    </dgm:pt>
    <dgm:pt modelId="{948A7288-68DB-4352-8CC9-4C6FD686580C}" type="parTrans" cxnId="{85B837A8-D33E-49AD-9A9A-227AF312FE48}">
      <dgm:prSet/>
      <dgm:spPr/>
      <dgm:t>
        <a:bodyPr/>
        <a:lstStyle/>
        <a:p>
          <a:endParaRPr lang="en-US"/>
        </a:p>
      </dgm:t>
    </dgm:pt>
    <dgm:pt modelId="{D54FA4B2-CB5C-4EFF-9BC9-4EB09015610A}" type="sibTrans" cxnId="{85B837A8-D33E-49AD-9A9A-227AF312FE48}">
      <dgm:prSet/>
      <dgm:spPr/>
      <dgm:t>
        <a:bodyPr/>
        <a:lstStyle/>
        <a:p>
          <a:endParaRPr lang="en-US"/>
        </a:p>
      </dgm:t>
    </dgm:pt>
    <dgm:pt modelId="{5452DD25-A823-4708-B0A2-D7A2C4F227FF}">
      <dgm:prSet/>
      <dgm:spPr/>
      <dgm:t>
        <a:bodyPr/>
        <a:lstStyle/>
        <a:p>
          <a:r>
            <a:rPr lang="en-US"/>
            <a:t>The manual summarizes the statutory authority for OASIS data collection, and describes the background on the development of OASIS, and its version history. </a:t>
          </a:r>
        </a:p>
      </dgm:t>
    </dgm:pt>
    <dgm:pt modelId="{29DCC226-FF08-46CC-ADB0-7654D68F1E12}" type="parTrans" cxnId="{BC4E1E38-CE5C-428E-B0F0-0892969B26F3}">
      <dgm:prSet/>
      <dgm:spPr/>
      <dgm:t>
        <a:bodyPr/>
        <a:lstStyle/>
        <a:p>
          <a:endParaRPr lang="en-US"/>
        </a:p>
      </dgm:t>
    </dgm:pt>
    <dgm:pt modelId="{7CDF8C6C-1F6B-4416-BB3D-7578C84114BB}" type="sibTrans" cxnId="{BC4E1E38-CE5C-428E-B0F0-0892969B26F3}">
      <dgm:prSet/>
      <dgm:spPr/>
      <dgm:t>
        <a:bodyPr/>
        <a:lstStyle/>
        <a:p>
          <a:endParaRPr lang="en-US"/>
        </a:p>
      </dgm:t>
    </dgm:pt>
    <dgm:pt modelId="{A0275F5E-8966-4CB7-944A-23B26F7CB06E}" type="pres">
      <dgm:prSet presAssocID="{BAF26DA6-E72C-4906-BF0B-3588C63B9D16}" presName="hierChild1" presStyleCnt="0">
        <dgm:presLayoutVars>
          <dgm:chPref val="1"/>
          <dgm:dir/>
          <dgm:animOne val="branch"/>
          <dgm:animLvl val="lvl"/>
          <dgm:resizeHandles/>
        </dgm:presLayoutVars>
      </dgm:prSet>
      <dgm:spPr/>
    </dgm:pt>
    <dgm:pt modelId="{05EA0597-5921-4C70-8A73-6B079D786CF6}" type="pres">
      <dgm:prSet presAssocID="{AF6F9A66-CBBE-4BD7-A4D7-89CEC82F7795}" presName="hierRoot1" presStyleCnt="0"/>
      <dgm:spPr/>
    </dgm:pt>
    <dgm:pt modelId="{E77D0B48-9993-4914-8F88-F9B3CE72D3B7}" type="pres">
      <dgm:prSet presAssocID="{AF6F9A66-CBBE-4BD7-A4D7-89CEC82F7795}" presName="composite" presStyleCnt="0"/>
      <dgm:spPr/>
    </dgm:pt>
    <dgm:pt modelId="{858DA070-F593-4FB5-B18F-2393D88AA435}" type="pres">
      <dgm:prSet presAssocID="{AF6F9A66-CBBE-4BD7-A4D7-89CEC82F7795}" presName="background" presStyleLbl="node0" presStyleIdx="0" presStyleCnt="3"/>
      <dgm:spPr/>
    </dgm:pt>
    <dgm:pt modelId="{93641854-A7B9-423A-B4DE-E07CC41DB1EC}" type="pres">
      <dgm:prSet presAssocID="{AF6F9A66-CBBE-4BD7-A4D7-89CEC82F7795}" presName="text" presStyleLbl="fgAcc0" presStyleIdx="0" presStyleCnt="3">
        <dgm:presLayoutVars>
          <dgm:chPref val="3"/>
        </dgm:presLayoutVars>
      </dgm:prSet>
      <dgm:spPr/>
    </dgm:pt>
    <dgm:pt modelId="{E771ECD5-82F7-4BAA-B545-B3DD245B56C6}" type="pres">
      <dgm:prSet presAssocID="{AF6F9A66-CBBE-4BD7-A4D7-89CEC82F7795}" presName="hierChild2" presStyleCnt="0"/>
      <dgm:spPr/>
    </dgm:pt>
    <dgm:pt modelId="{699B61CD-4B19-47C2-AAE0-D60840095ED8}" type="pres">
      <dgm:prSet presAssocID="{B843726F-2469-4EAE-BF1A-19104705F8D9}" presName="hierRoot1" presStyleCnt="0"/>
      <dgm:spPr/>
    </dgm:pt>
    <dgm:pt modelId="{205329E3-5D02-4428-B40F-5BA8358703C1}" type="pres">
      <dgm:prSet presAssocID="{B843726F-2469-4EAE-BF1A-19104705F8D9}" presName="composite" presStyleCnt="0"/>
      <dgm:spPr/>
    </dgm:pt>
    <dgm:pt modelId="{96D0C145-AD2F-4259-9316-4F2F3E00DC84}" type="pres">
      <dgm:prSet presAssocID="{B843726F-2469-4EAE-BF1A-19104705F8D9}" presName="background" presStyleLbl="node0" presStyleIdx="1" presStyleCnt="3"/>
      <dgm:spPr/>
    </dgm:pt>
    <dgm:pt modelId="{1729D13C-2DBE-426A-AD9F-C60EE50C5FAF}" type="pres">
      <dgm:prSet presAssocID="{B843726F-2469-4EAE-BF1A-19104705F8D9}" presName="text" presStyleLbl="fgAcc0" presStyleIdx="1" presStyleCnt="3">
        <dgm:presLayoutVars>
          <dgm:chPref val="3"/>
        </dgm:presLayoutVars>
      </dgm:prSet>
      <dgm:spPr/>
    </dgm:pt>
    <dgm:pt modelId="{42250DBE-6FF2-4AEA-93B0-0BFD72012D2D}" type="pres">
      <dgm:prSet presAssocID="{B843726F-2469-4EAE-BF1A-19104705F8D9}" presName="hierChild2" presStyleCnt="0"/>
      <dgm:spPr/>
    </dgm:pt>
    <dgm:pt modelId="{EF07594C-764D-48FA-88EF-0516CDCFBAF9}" type="pres">
      <dgm:prSet presAssocID="{5452DD25-A823-4708-B0A2-D7A2C4F227FF}" presName="hierRoot1" presStyleCnt="0"/>
      <dgm:spPr/>
    </dgm:pt>
    <dgm:pt modelId="{284F059D-CC87-4F70-B537-40BDFF30A07B}" type="pres">
      <dgm:prSet presAssocID="{5452DD25-A823-4708-B0A2-D7A2C4F227FF}" presName="composite" presStyleCnt="0"/>
      <dgm:spPr/>
    </dgm:pt>
    <dgm:pt modelId="{6BDB3AC2-5B36-490E-940C-AD6C262C9B48}" type="pres">
      <dgm:prSet presAssocID="{5452DD25-A823-4708-B0A2-D7A2C4F227FF}" presName="background" presStyleLbl="node0" presStyleIdx="2" presStyleCnt="3"/>
      <dgm:spPr/>
    </dgm:pt>
    <dgm:pt modelId="{B8DD3A45-60F4-49F0-99E0-CB14F01FFABE}" type="pres">
      <dgm:prSet presAssocID="{5452DD25-A823-4708-B0A2-D7A2C4F227FF}" presName="text" presStyleLbl="fgAcc0" presStyleIdx="2" presStyleCnt="3">
        <dgm:presLayoutVars>
          <dgm:chPref val="3"/>
        </dgm:presLayoutVars>
      </dgm:prSet>
      <dgm:spPr/>
    </dgm:pt>
    <dgm:pt modelId="{A52D66CA-321A-4CB8-83CE-A5640D86A858}" type="pres">
      <dgm:prSet presAssocID="{5452DD25-A823-4708-B0A2-D7A2C4F227FF}" presName="hierChild2" presStyleCnt="0"/>
      <dgm:spPr/>
    </dgm:pt>
  </dgm:ptLst>
  <dgm:cxnLst>
    <dgm:cxn modelId="{BC4E1E38-CE5C-428E-B0F0-0892969B26F3}" srcId="{BAF26DA6-E72C-4906-BF0B-3588C63B9D16}" destId="{5452DD25-A823-4708-B0A2-D7A2C4F227FF}" srcOrd="2" destOrd="0" parTransId="{29DCC226-FF08-46CC-ADB0-7654D68F1E12}" sibTransId="{7CDF8C6C-1F6B-4416-BB3D-7578C84114BB}"/>
    <dgm:cxn modelId="{903EC084-5E38-42F0-B8A0-95308C7B0B47}" srcId="{BAF26DA6-E72C-4906-BF0B-3588C63B9D16}" destId="{AF6F9A66-CBBE-4BD7-A4D7-89CEC82F7795}" srcOrd="0" destOrd="0" parTransId="{8E1A15F1-F039-4711-8EEB-4C46E7B1A35B}" sibTransId="{810488CD-5B96-439D-A088-04808832BD11}"/>
    <dgm:cxn modelId="{6A99D38C-FA9E-48C8-9410-A9A69FB1FD96}" type="presOf" srcId="{AF6F9A66-CBBE-4BD7-A4D7-89CEC82F7795}" destId="{93641854-A7B9-423A-B4DE-E07CC41DB1EC}" srcOrd="0" destOrd="0" presId="urn:microsoft.com/office/officeart/2005/8/layout/hierarchy1"/>
    <dgm:cxn modelId="{85B837A8-D33E-49AD-9A9A-227AF312FE48}" srcId="{BAF26DA6-E72C-4906-BF0B-3588C63B9D16}" destId="{B843726F-2469-4EAE-BF1A-19104705F8D9}" srcOrd="1" destOrd="0" parTransId="{948A7288-68DB-4352-8CC9-4C6FD686580C}" sibTransId="{D54FA4B2-CB5C-4EFF-9BC9-4EB09015610A}"/>
    <dgm:cxn modelId="{B53D9EAD-C093-4547-9A7F-8A1F5A54F645}" type="presOf" srcId="{5452DD25-A823-4708-B0A2-D7A2C4F227FF}" destId="{B8DD3A45-60F4-49F0-99E0-CB14F01FFABE}" srcOrd="0" destOrd="0" presId="urn:microsoft.com/office/officeart/2005/8/layout/hierarchy1"/>
    <dgm:cxn modelId="{BFD36DB5-6F8F-4EA9-987A-24D46230F69D}" type="presOf" srcId="{B843726F-2469-4EAE-BF1A-19104705F8D9}" destId="{1729D13C-2DBE-426A-AD9F-C60EE50C5FAF}" srcOrd="0" destOrd="0" presId="urn:microsoft.com/office/officeart/2005/8/layout/hierarchy1"/>
    <dgm:cxn modelId="{50DD94FC-2AD8-4B93-9168-DD2D06C380F7}" type="presOf" srcId="{BAF26DA6-E72C-4906-BF0B-3588C63B9D16}" destId="{A0275F5E-8966-4CB7-944A-23B26F7CB06E}" srcOrd="0" destOrd="0" presId="urn:microsoft.com/office/officeart/2005/8/layout/hierarchy1"/>
    <dgm:cxn modelId="{7C3F44D2-7C82-4150-96C7-EBE05C04E857}" type="presParOf" srcId="{A0275F5E-8966-4CB7-944A-23B26F7CB06E}" destId="{05EA0597-5921-4C70-8A73-6B079D786CF6}" srcOrd="0" destOrd="0" presId="urn:microsoft.com/office/officeart/2005/8/layout/hierarchy1"/>
    <dgm:cxn modelId="{75385D77-4585-4B48-A9A0-01A66C727D5D}" type="presParOf" srcId="{05EA0597-5921-4C70-8A73-6B079D786CF6}" destId="{E77D0B48-9993-4914-8F88-F9B3CE72D3B7}" srcOrd="0" destOrd="0" presId="urn:microsoft.com/office/officeart/2005/8/layout/hierarchy1"/>
    <dgm:cxn modelId="{3970487F-EC90-40D9-8985-8F61EACEDA40}" type="presParOf" srcId="{E77D0B48-9993-4914-8F88-F9B3CE72D3B7}" destId="{858DA070-F593-4FB5-B18F-2393D88AA435}" srcOrd="0" destOrd="0" presId="urn:microsoft.com/office/officeart/2005/8/layout/hierarchy1"/>
    <dgm:cxn modelId="{6935FF3D-0C8A-447C-A802-19AA12BF580E}" type="presParOf" srcId="{E77D0B48-9993-4914-8F88-F9B3CE72D3B7}" destId="{93641854-A7B9-423A-B4DE-E07CC41DB1EC}" srcOrd="1" destOrd="0" presId="urn:microsoft.com/office/officeart/2005/8/layout/hierarchy1"/>
    <dgm:cxn modelId="{36C10A5E-25C1-4F02-926C-B6E6411C29D1}" type="presParOf" srcId="{05EA0597-5921-4C70-8A73-6B079D786CF6}" destId="{E771ECD5-82F7-4BAA-B545-B3DD245B56C6}" srcOrd="1" destOrd="0" presId="urn:microsoft.com/office/officeart/2005/8/layout/hierarchy1"/>
    <dgm:cxn modelId="{97E73792-74EE-4CC3-B2F5-FCE78EA0698C}" type="presParOf" srcId="{A0275F5E-8966-4CB7-944A-23B26F7CB06E}" destId="{699B61CD-4B19-47C2-AAE0-D60840095ED8}" srcOrd="1" destOrd="0" presId="urn:microsoft.com/office/officeart/2005/8/layout/hierarchy1"/>
    <dgm:cxn modelId="{4093937A-A78C-4170-9795-15F49901F97D}" type="presParOf" srcId="{699B61CD-4B19-47C2-AAE0-D60840095ED8}" destId="{205329E3-5D02-4428-B40F-5BA8358703C1}" srcOrd="0" destOrd="0" presId="urn:microsoft.com/office/officeart/2005/8/layout/hierarchy1"/>
    <dgm:cxn modelId="{066A305B-BF41-4602-8AA4-CFAA679B01C3}" type="presParOf" srcId="{205329E3-5D02-4428-B40F-5BA8358703C1}" destId="{96D0C145-AD2F-4259-9316-4F2F3E00DC84}" srcOrd="0" destOrd="0" presId="urn:microsoft.com/office/officeart/2005/8/layout/hierarchy1"/>
    <dgm:cxn modelId="{D29746E3-A1D5-4E9B-BEEC-A18BD99AFD07}" type="presParOf" srcId="{205329E3-5D02-4428-B40F-5BA8358703C1}" destId="{1729D13C-2DBE-426A-AD9F-C60EE50C5FAF}" srcOrd="1" destOrd="0" presId="urn:microsoft.com/office/officeart/2005/8/layout/hierarchy1"/>
    <dgm:cxn modelId="{6F4D387E-2E23-4BFD-94C6-0AC216568B75}" type="presParOf" srcId="{699B61CD-4B19-47C2-AAE0-D60840095ED8}" destId="{42250DBE-6FF2-4AEA-93B0-0BFD72012D2D}" srcOrd="1" destOrd="0" presId="urn:microsoft.com/office/officeart/2005/8/layout/hierarchy1"/>
    <dgm:cxn modelId="{6112FF23-0313-4C2A-8BC2-4D879833D917}" type="presParOf" srcId="{A0275F5E-8966-4CB7-944A-23B26F7CB06E}" destId="{EF07594C-764D-48FA-88EF-0516CDCFBAF9}" srcOrd="2" destOrd="0" presId="urn:microsoft.com/office/officeart/2005/8/layout/hierarchy1"/>
    <dgm:cxn modelId="{A2C9560D-DE56-4822-949D-DEA509BB841C}" type="presParOf" srcId="{EF07594C-764D-48FA-88EF-0516CDCFBAF9}" destId="{284F059D-CC87-4F70-B537-40BDFF30A07B}" srcOrd="0" destOrd="0" presId="urn:microsoft.com/office/officeart/2005/8/layout/hierarchy1"/>
    <dgm:cxn modelId="{8EF4FB69-4ADC-40EA-B579-C7CB22AF0DCE}" type="presParOf" srcId="{284F059D-CC87-4F70-B537-40BDFF30A07B}" destId="{6BDB3AC2-5B36-490E-940C-AD6C262C9B48}" srcOrd="0" destOrd="0" presId="urn:microsoft.com/office/officeart/2005/8/layout/hierarchy1"/>
    <dgm:cxn modelId="{86C58CC9-4AEC-45D3-8357-33232A9480E5}" type="presParOf" srcId="{284F059D-CC87-4F70-B537-40BDFF30A07B}" destId="{B8DD3A45-60F4-49F0-99E0-CB14F01FFABE}" srcOrd="1" destOrd="0" presId="urn:microsoft.com/office/officeart/2005/8/layout/hierarchy1"/>
    <dgm:cxn modelId="{FD614A46-28A2-42B4-AA5B-5C24A101C646}" type="presParOf" srcId="{EF07594C-764D-48FA-88EF-0516CDCFBAF9}" destId="{A52D66CA-321A-4CB8-83CE-A5640D86A85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638353-0B5A-4AF2-97EA-26A01296A9E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3989780-2322-464E-B01E-D7BD21E47D14}">
      <dgm:prSet/>
      <dgm:spPr/>
      <dgm:t>
        <a:bodyPr/>
        <a:lstStyle/>
        <a:p>
          <a:r>
            <a:rPr lang="en-US" dirty="0"/>
            <a:t>What’s new with the OASIS instrument?</a:t>
          </a:r>
        </a:p>
      </dgm:t>
    </dgm:pt>
    <dgm:pt modelId="{6BBAD64A-28EE-4EF3-A5D3-F79CF5702420}" type="parTrans" cxnId="{07AB9C5B-2331-4F4D-A46D-0C04F7CCE988}">
      <dgm:prSet/>
      <dgm:spPr/>
      <dgm:t>
        <a:bodyPr/>
        <a:lstStyle/>
        <a:p>
          <a:endParaRPr lang="en-US"/>
        </a:p>
      </dgm:t>
    </dgm:pt>
    <dgm:pt modelId="{CE383597-FB13-4ED7-A382-131EBA5C93FC}" type="sibTrans" cxnId="{07AB9C5B-2331-4F4D-A46D-0C04F7CCE988}">
      <dgm:prSet/>
      <dgm:spPr/>
      <dgm:t>
        <a:bodyPr/>
        <a:lstStyle/>
        <a:p>
          <a:endParaRPr lang="en-US"/>
        </a:p>
      </dgm:t>
    </dgm:pt>
    <dgm:pt modelId="{790AA066-C2EA-4D8B-9651-27F6827F6343}">
      <dgm:prSet/>
      <dgm:spPr/>
      <dgm:t>
        <a:bodyPr/>
        <a:lstStyle/>
        <a:p>
          <a:r>
            <a:rPr lang="en-US"/>
            <a:t>• New sections and items are added </a:t>
          </a:r>
        </a:p>
      </dgm:t>
    </dgm:pt>
    <dgm:pt modelId="{5F982DCA-3E5C-4E64-ACC6-16F14E77AB65}" type="parTrans" cxnId="{29EE554E-06E0-4841-86F9-8CBC8DA5A8B8}">
      <dgm:prSet/>
      <dgm:spPr/>
      <dgm:t>
        <a:bodyPr/>
        <a:lstStyle/>
        <a:p>
          <a:endParaRPr lang="en-US"/>
        </a:p>
      </dgm:t>
    </dgm:pt>
    <dgm:pt modelId="{10DA1693-AC94-4740-A607-C9E43069E018}" type="sibTrans" cxnId="{29EE554E-06E0-4841-86F9-8CBC8DA5A8B8}">
      <dgm:prSet/>
      <dgm:spPr/>
      <dgm:t>
        <a:bodyPr/>
        <a:lstStyle/>
        <a:p>
          <a:endParaRPr lang="en-US"/>
        </a:p>
      </dgm:t>
    </dgm:pt>
    <dgm:pt modelId="{44C1ED33-31FE-4365-AEBF-C9DDC007EFE5}">
      <dgm:prSet/>
      <dgm:spPr/>
      <dgm:t>
        <a:bodyPr/>
        <a:lstStyle/>
        <a:p>
          <a:r>
            <a:rPr lang="en-US"/>
            <a:t>• Different time point versions of some items</a:t>
          </a:r>
        </a:p>
      </dgm:t>
    </dgm:pt>
    <dgm:pt modelId="{8B25308D-4222-4F08-9434-7B60AA0C8745}" type="parTrans" cxnId="{200812B3-5AD2-42D3-BCCE-97D1BEA57EE4}">
      <dgm:prSet/>
      <dgm:spPr/>
      <dgm:t>
        <a:bodyPr/>
        <a:lstStyle/>
        <a:p>
          <a:endParaRPr lang="en-US"/>
        </a:p>
      </dgm:t>
    </dgm:pt>
    <dgm:pt modelId="{D86D9A6C-C102-4188-99CE-0A361B423B1F}" type="sibTrans" cxnId="{200812B3-5AD2-42D3-BCCE-97D1BEA57EE4}">
      <dgm:prSet/>
      <dgm:spPr/>
      <dgm:t>
        <a:bodyPr/>
        <a:lstStyle/>
        <a:p>
          <a:endParaRPr lang="en-US"/>
        </a:p>
      </dgm:t>
    </dgm:pt>
    <dgm:pt modelId="{A2449D08-264E-4AAE-BD0F-D59E2DC4A0E2}">
      <dgm:prSet/>
      <dgm:spPr/>
      <dgm:t>
        <a:bodyPr/>
        <a:lstStyle/>
        <a:p>
          <a:r>
            <a:rPr lang="en-US"/>
            <a:t>• Removal of some items</a:t>
          </a:r>
        </a:p>
      </dgm:t>
    </dgm:pt>
    <dgm:pt modelId="{45F51E6F-F978-414B-97A8-AA518A6012B7}" type="parTrans" cxnId="{42184BEC-14AD-42F3-85AA-36234E6CF96A}">
      <dgm:prSet/>
      <dgm:spPr/>
      <dgm:t>
        <a:bodyPr/>
        <a:lstStyle/>
        <a:p>
          <a:endParaRPr lang="en-US"/>
        </a:p>
      </dgm:t>
    </dgm:pt>
    <dgm:pt modelId="{085642A1-C744-482F-9722-3F6169A6EFFC}" type="sibTrans" cxnId="{42184BEC-14AD-42F3-85AA-36234E6CF96A}">
      <dgm:prSet/>
      <dgm:spPr/>
      <dgm:t>
        <a:bodyPr/>
        <a:lstStyle/>
        <a:p>
          <a:endParaRPr lang="en-US"/>
        </a:p>
      </dgm:t>
    </dgm:pt>
    <dgm:pt modelId="{C4D3307B-3861-494E-BB53-8D0A56768EEB}">
      <dgm:prSet/>
      <dgm:spPr/>
      <dgm:t>
        <a:bodyPr/>
        <a:lstStyle/>
        <a:p>
          <a:r>
            <a:rPr lang="en-US"/>
            <a:t>• Revision of some items</a:t>
          </a:r>
        </a:p>
      </dgm:t>
    </dgm:pt>
    <dgm:pt modelId="{D5388CE3-3862-4E8B-A25A-F316B6D40AE2}" type="parTrans" cxnId="{D98D726D-4F43-476E-B6A5-4B0CDE94FF1B}">
      <dgm:prSet/>
      <dgm:spPr/>
      <dgm:t>
        <a:bodyPr/>
        <a:lstStyle/>
        <a:p>
          <a:endParaRPr lang="en-US"/>
        </a:p>
      </dgm:t>
    </dgm:pt>
    <dgm:pt modelId="{1A1B27DB-03B2-47B6-8C77-20BA4281C735}" type="sibTrans" cxnId="{D98D726D-4F43-476E-B6A5-4B0CDE94FF1B}">
      <dgm:prSet/>
      <dgm:spPr/>
      <dgm:t>
        <a:bodyPr/>
        <a:lstStyle/>
        <a:p>
          <a:endParaRPr lang="en-US"/>
        </a:p>
      </dgm:t>
    </dgm:pt>
    <dgm:pt modelId="{38CC412C-B3F8-4007-A35F-790D7DCA40D2}">
      <dgm:prSet/>
      <dgm:spPr/>
      <dgm:t>
        <a:bodyPr/>
        <a:lstStyle/>
        <a:p>
          <a:r>
            <a:rPr lang="en-US"/>
            <a:t>• Updated skip patterns </a:t>
          </a:r>
        </a:p>
      </dgm:t>
    </dgm:pt>
    <dgm:pt modelId="{05ACABD2-1DB3-4895-9F92-E9230E56CB2B}" type="parTrans" cxnId="{37960973-1A7E-45E7-B1FF-9C4BE273E38D}">
      <dgm:prSet/>
      <dgm:spPr/>
      <dgm:t>
        <a:bodyPr/>
        <a:lstStyle/>
        <a:p>
          <a:endParaRPr lang="en-US"/>
        </a:p>
      </dgm:t>
    </dgm:pt>
    <dgm:pt modelId="{3CA56E9F-D33F-413C-9743-123F6177C963}" type="sibTrans" cxnId="{37960973-1A7E-45E7-B1FF-9C4BE273E38D}">
      <dgm:prSet/>
      <dgm:spPr/>
      <dgm:t>
        <a:bodyPr/>
        <a:lstStyle/>
        <a:p>
          <a:endParaRPr lang="en-US"/>
        </a:p>
      </dgm:t>
    </dgm:pt>
    <dgm:pt modelId="{F6DED87F-AC01-4F74-95AD-BD7F905EB1B9}" type="pres">
      <dgm:prSet presAssocID="{AD638353-0B5A-4AF2-97EA-26A01296A9E3}" presName="root" presStyleCnt="0">
        <dgm:presLayoutVars>
          <dgm:dir/>
          <dgm:resizeHandles val="exact"/>
        </dgm:presLayoutVars>
      </dgm:prSet>
      <dgm:spPr/>
    </dgm:pt>
    <dgm:pt modelId="{C7628511-D324-46C5-9BC2-8DE15942F1A7}" type="pres">
      <dgm:prSet presAssocID="{33989780-2322-464E-B01E-D7BD21E47D14}" presName="compNode" presStyleCnt="0"/>
      <dgm:spPr/>
    </dgm:pt>
    <dgm:pt modelId="{BEB21EA8-AB95-4021-B79E-720934F77ED9}" type="pres">
      <dgm:prSet presAssocID="{33989780-2322-464E-B01E-D7BD21E47D1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ainbow"/>
        </a:ext>
      </dgm:extLst>
    </dgm:pt>
    <dgm:pt modelId="{F595A4CF-8D27-47B9-A3C4-4DB279A23DE2}" type="pres">
      <dgm:prSet presAssocID="{33989780-2322-464E-B01E-D7BD21E47D14}" presName="spaceRect" presStyleCnt="0"/>
      <dgm:spPr/>
    </dgm:pt>
    <dgm:pt modelId="{7943C029-3B2C-41DF-B601-5AE366BE98F1}" type="pres">
      <dgm:prSet presAssocID="{33989780-2322-464E-B01E-D7BD21E47D14}" presName="textRect" presStyleLbl="revTx" presStyleIdx="0" presStyleCnt="6">
        <dgm:presLayoutVars>
          <dgm:chMax val="1"/>
          <dgm:chPref val="1"/>
        </dgm:presLayoutVars>
      </dgm:prSet>
      <dgm:spPr/>
    </dgm:pt>
    <dgm:pt modelId="{930CCEC4-DD1B-4C37-BD37-B0E112C79A9E}" type="pres">
      <dgm:prSet presAssocID="{CE383597-FB13-4ED7-A382-131EBA5C93FC}" presName="sibTrans" presStyleCnt="0"/>
      <dgm:spPr/>
    </dgm:pt>
    <dgm:pt modelId="{C4F999DF-C9AA-4DB9-8DAF-339D244EE094}" type="pres">
      <dgm:prSet presAssocID="{790AA066-C2EA-4D8B-9651-27F6827F6343}" presName="compNode" presStyleCnt="0"/>
      <dgm:spPr/>
    </dgm:pt>
    <dgm:pt modelId="{3413BE84-1F14-47BD-90CF-CCF0C54FECB6}" type="pres">
      <dgm:prSet presAssocID="{790AA066-C2EA-4D8B-9651-27F6827F634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clip"/>
        </a:ext>
      </dgm:extLst>
    </dgm:pt>
    <dgm:pt modelId="{E924B2F8-EFFD-4799-BD99-5B92C3D4CDF5}" type="pres">
      <dgm:prSet presAssocID="{790AA066-C2EA-4D8B-9651-27F6827F6343}" presName="spaceRect" presStyleCnt="0"/>
      <dgm:spPr/>
    </dgm:pt>
    <dgm:pt modelId="{82AFFBFD-0D8A-4269-834D-90233B7C330C}" type="pres">
      <dgm:prSet presAssocID="{790AA066-C2EA-4D8B-9651-27F6827F6343}" presName="textRect" presStyleLbl="revTx" presStyleIdx="1" presStyleCnt="6">
        <dgm:presLayoutVars>
          <dgm:chMax val="1"/>
          <dgm:chPref val="1"/>
        </dgm:presLayoutVars>
      </dgm:prSet>
      <dgm:spPr/>
    </dgm:pt>
    <dgm:pt modelId="{B6103114-A1E5-4AB2-AFA8-CA100BBE8D9E}" type="pres">
      <dgm:prSet presAssocID="{10DA1693-AC94-4740-A607-C9E43069E018}" presName="sibTrans" presStyleCnt="0"/>
      <dgm:spPr/>
    </dgm:pt>
    <dgm:pt modelId="{64053CE7-508A-463A-9C7B-2DBCD310749E}" type="pres">
      <dgm:prSet presAssocID="{44C1ED33-31FE-4365-AEBF-C9DDC007EFE5}" presName="compNode" presStyleCnt="0"/>
      <dgm:spPr/>
    </dgm:pt>
    <dgm:pt modelId="{DC1844A9-4E5E-45D8-9C76-D609FE284269}" type="pres">
      <dgm:prSet presAssocID="{44C1ED33-31FE-4365-AEBF-C9DDC007EFE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raser"/>
        </a:ext>
      </dgm:extLst>
    </dgm:pt>
    <dgm:pt modelId="{FCE8A833-1A2E-4C53-A031-4458820E4474}" type="pres">
      <dgm:prSet presAssocID="{44C1ED33-31FE-4365-AEBF-C9DDC007EFE5}" presName="spaceRect" presStyleCnt="0"/>
      <dgm:spPr/>
    </dgm:pt>
    <dgm:pt modelId="{1950BCED-A4DE-45B9-81D7-0892DC6E5CC7}" type="pres">
      <dgm:prSet presAssocID="{44C1ED33-31FE-4365-AEBF-C9DDC007EFE5}" presName="textRect" presStyleLbl="revTx" presStyleIdx="2" presStyleCnt="6">
        <dgm:presLayoutVars>
          <dgm:chMax val="1"/>
          <dgm:chPref val="1"/>
        </dgm:presLayoutVars>
      </dgm:prSet>
      <dgm:spPr/>
    </dgm:pt>
    <dgm:pt modelId="{D19984CA-2E4E-468A-9A70-3321A7D0E5CC}" type="pres">
      <dgm:prSet presAssocID="{D86D9A6C-C102-4188-99CE-0A361B423B1F}" presName="sibTrans" presStyleCnt="0"/>
      <dgm:spPr/>
    </dgm:pt>
    <dgm:pt modelId="{5039509D-9257-4F7D-98C0-8EBDBACED7A0}" type="pres">
      <dgm:prSet presAssocID="{A2449D08-264E-4AAE-BD0F-D59E2DC4A0E2}" presName="compNode" presStyleCnt="0"/>
      <dgm:spPr/>
    </dgm:pt>
    <dgm:pt modelId="{3F658AAC-3A6D-4041-8EC1-18FE7C0E6880}" type="pres">
      <dgm:prSet presAssocID="{A2449D08-264E-4AAE-BD0F-D59E2DC4A0E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owel"/>
        </a:ext>
      </dgm:extLst>
    </dgm:pt>
    <dgm:pt modelId="{0E27E5D5-591B-4036-B211-38501F537CD4}" type="pres">
      <dgm:prSet presAssocID="{A2449D08-264E-4AAE-BD0F-D59E2DC4A0E2}" presName="spaceRect" presStyleCnt="0"/>
      <dgm:spPr/>
    </dgm:pt>
    <dgm:pt modelId="{A5880699-1936-445E-AB08-0771F502B8F5}" type="pres">
      <dgm:prSet presAssocID="{A2449D08-264E-4AAE-BD0F-D59E2DC4A0E2}" presName="textRect" presStyleLbl="revTx" presStyleIdx="3" presStyleCnt="6">
        <dgm:presLayoutVars>
          <dgm:chMax val="1"/>
          <dgm:chPref val="1"/>
        </dgm:presLayoutVars>
      </dgm:prSet>
      <dgm:spPr/>
    </dgm:pt>
    <dgm:pt modelId="{745FF3C4-1A2A-4C28-A235-2A295812597F}" type="pres">
      <dgm:prSet presAssocID="{085642A1-C744-482F-9722-3F6169A6EFFC}" presName="sibTrans" presStyleCnt="0"/>
      <dgm:spPr/>
    </dgm:pt>
    <dgm:pt modelId="{E2D1816F-462D-4705-8FC7-6A4E52DE7BCB}" type="pres">
      <dgm:prSet presAssocID="{C4D3307B-3861-494E-BB53-8D0A56768EEB}" presName="compNode" presStyleCnt="0"/>
      <dgm:spPr/>
    </dgm:pt>
    <dgm:pt modelId="{FB7216B2-F060-401E-B299-CD8882FE7741}" type="pres">
      <dgm:prSet presAssocID="{C4D3307B-3861-494E-BB53-8D0A56768EEB}"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losed Book"/>
        </a:ext>
      </dgm:extLst>
    </dgm:pt>
    <dgm:pt modelId="{C8B01ED9-48AE-4549-ADBB-B732BFC35750}" type="pres">
      <dgm:prSet presAssocID="{C4D3307B-3861-494E-BB53-8D0A56768EEB}" presName="spaceRect" presStyleCnt="0"/>
      <dgm:spPr/>
    </dgm:pt>
    <dgm:pt modelId="{8BD12700-492B-40A3-A05D-F9D521F36B54}" type="pres">
      <dgm:prSet presAssocID="{C4D3307B-3861-494E-BB53-8D0A56768EEB}" presName="textRect" presStyleLbl="revTx" presStyleIdx="4" presStyleCnt="6">
        <dgm:presLayoutVars>
          <dgm:chMax val="1"/>
          <dgm:chPref val="1"/>
        </dgm:presLayoutVars>
      </dgm:prSet>
      <dgm:spPr/>
    </dgm:pt>
    <dgm:pt modelId="{2AD1729D-C271-45E0-BFED-EEBB6A127D36}" type="pres">
      <dgm:prSet presAssocID="{1A1B27DB-03B2-47B6-8C77-20BA4281C735}" presName="sibTrans" presStyleCnt="0"/>
      <dgm:spPr/>
    </dgm:pt>
    <dgm:pt modelId="{E984B51C-56AD-4847-BC44-9682AE9624A8}" type="pres">
      <dgm:prSet presAssocID="{38CC412C-B3F8-4007-A35F-790D7DCA40D2}" presName="compNode" presStyleCnt="0"/>
      <dgm:spPr/>
    </dgm:pt>
    <dgm:pt modelId="{750CFF01-6520-437B-A1DF-9D1CFF8BD2A2}" type="pres">
      <dgm:prSet presAssocID="{38CC412C-B3F8-4007-A35F-790D7DCA40D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ears"/>
        </a:ext>
      </dgm:extLst>
    </dgm:pt>
    <dgm:pt modelId="{AE84E60F-F9A8-452B-A07A-0511CCE0DAD9}" type="pres">
      <dgm:prSet presAssocID="{38CC412C-B3F8-4007-A35F-790D7DCA40D2}" presName="spaceRect" presStyleCnt="0"/>
      <dgm:spPr/>
    </dgm:pt>
    <dgm:pt modelId="{D319BCC8-FE9A-4DE1-B2FD-FF39BBA7573A}" type="pres">
      <dgm:prSet presAssocID="{38CC412C-B3F8-4007-A35F-790D7DCA40D2}" presName="textRect" presStyleLbl="revTx" presStyleIdx="5" presStyleCnt="6">
        <dgm:presLayoutVars>
          <dgm:chMax val="1"/>
          <dgm:chPref val="1"/>
        </dgm:presLayoutVars>
      </dgm:prSet>
      <dgm:spPr/>
    </dgm:pt>
  </dgm:ptLst>
  <dgm:cxnLst>
    <dgm:cxn modelId="{07AB9C5B-2331-4F4D-A46D-0C04F7CCE988}" srcId="{AD638353-0B5A-4AF2-97EA-26A01296A9E3}" destId="{33989780-2322-464E-B01E-D7BD21E47D14}" srcOrd="0" destOrd="0" parTransId="{6BBAD64A-28EE-4EF3-A5D3-F79CF5702420}" sibTransId="{CE383597-FB13-4ED7-A382-131EBA5C93FC}"/>
    <dgm:cxn modelId="{D98D726D-4F43-476E-B6A5-4B0CDE94FF1B}" srcId="{AD638353-0B5A-4AF2-97EA-26A01296A9E3}" destId="{C4D3307B-3861-494E-BB53-8D0A56768EEB}" srcOrd="4" destOrd="0" parTransId="{D5388CE3-3862-4E8B-A25A-F316B6D40AE2}" sibTransId="{1A1B27DB-03B2-47B6-8C77-20BA4281C735}"/>
    <dgm:cxn modelId="{29EE554E-06E0-4841-86F9-8CBC8DA5A8B8}" srcId="{AD638353-0B5A-4AF2-97EA-26A01296A9E3}" destId="{790AA066-C2EA-4D8B-9651-27F6827F6343}" srcOrd="1" destOrd="0" parTransId="{5F982DCA-3E5C-4E64-ACC6-16F14E77AB65}" sibTransId="{10DA1693-AC94-4740-A607-C9E43069E018}"/>
    <dgm:cxn modelId="{37960973-1A7E-45E7-B1FF-9C4BE273E38D}" srcId="{AD638353-0B5A-4AF2-97EA-26A01296A9E3}" destId="{38CC412C-B3F8-4007-A35F-790D7DCA40D2}" srcOrd="5" destOrd="0" parTransId="{05ACABD2-1DB3-4895-9F92-E9230E56CB2B}" sibTransId="{3CA56E9F-D33F-413C-9743-123F6177C963}"/>
    <dgm:cxn modelId="{4CF0B08C-B817-4B8E-B997-C36BCB2A2B5D}" type="presOf" srcId="{AD638353-0B5A-4AF2-97EA-26A01296A9E3}" destId="{F6DED87F-AC01-4F74-95AD-BD7F905EB1B9}" srcOrd="0" destOrd="0" presId="urn:microsoft.com/office/officeart/2018/2/layout/IconLabelList"/>
    <dgm:cxn modelId="{13268E8E-763C-48B2-AE30-1EC393F9A238}" type="presOf" srcId="{C4D3307B-3861-494E-BB53-8D0A56768EEB}" destId="{8BD12700-492B-40A3-A05D-F9D521F36B54}" srcOrd="0" destOrd="0" presId="urn:microsoft.com/office/officeart/2018/2/layout/IconLabelList"/>
    <dgm:cxn modelId="{200812B3-5AD2-42D3-BCCE-97D1BEA57EE4}" srcId="{AD638353-0B5A-4AF2-97EA-26A01296A9E3}" destId="{44C1ED33-31FE-4365-AEBF-C9DDC007EFE5}" srcOrd="2" destOrd="0" parTransId="{8B25308D-4222-4F08-9434-7B60AA0C8745}" sibTransId="{D86D9A6C-C102-4188-99CE-0A361B423B1F}"/>
    <dgm:cxn modelId="{8E843FBE-61CE-4757-9BDA-3899EA9F3199}" type="presOf" srcId="{38CC412C-B3F8-4007-A35F-790D7DCA40D2}" destId="{D319BCC8-FE9A-4DE1-B2FD-FF39BBA7573A}" srcOrd="0" destOrd="0" presId="urn:microsoft.com/office/officeart/2018/2/layout/IconLabelList"/>
    <dgm:cxn modelId="{9C585EC2-0E96-42A4-AFD4-207AFEFB5367}" type="presOf" srcId="{A2449D08-264E-4AAE-BD0F-D59E2DC4A0E2}" destId="{A5880699-1936-445E-AB08-0771F502B8F5}" srcOrd="0" destOrd="0" presId="urn:microsoft.com/office/officeart/2018/2/layout/IconLabelList"/>
    <dgm:cxn modelId="{50FAA6C2-E486-44BC-BD89-AF1732D113A5}" type="presOf" srcId="{44C1ED33-31FE-4365-AEBF-C9DDC007EFE5}" destId="{1950BCED-A4DE-45B9-81D7-0892DC6E5CC7}" srcOrd="0" destOrd="0" presId="urn:microsoft.com/office/officeart/2018/2/layout/IconLabelList"/>
    <dgm:cxn modelId="{4570DAEA-3122-4284-A792-B7223143B816}" type="presOf" srcId="{33989780-2322-464E-B01E-D7BD21E47D14}" destId="{7943C029-3B2C-41DF-B601-5AE366BE98F1}" srcOrd="0" destOrd="0" presId="urn:microsoft.com/office/officeart/2018/2/layout/IconLabelList"/>
    <dgm:cxn modelId="{42184BEC-14AD-42F3-85AA-36234E6CF96A}" srcId="{AD638353-0B5A-4AF2-97EA-26A01296A9E3}" destId="{A2449D08-264E-4AAE-BD0F-D59E2DC4A0E2}" srcOrd="3" destOrd="0" parTransId="{45F51E6F-F978-414B-97A8-AA518A6012B7}" sibTransId="{085642A1-C744-482F-9722-3F6169A6EFFC}"/>
    <dgm:cxn modelId="{DE8FB7FC-ABF2-493B-9D1F-13A5076165BB}" type="presOf" srcId="{790AA066-C2EA-4D8B-9651-27F6827F6343}" destId="{82AFFBFD-0D8A-4269-834D-90233B7C330C}" srcOrd="0" destOrd="0" presId="urn:microsoft.com/office/officeart/2018/2/layout/IconLabelList"/>
    <dgm:cxn modelId="{8339EA07-9DBE-44E5-94D3-6C56B64BE01A}" type="presParOf" srcId="{F6DED87F-AC01-4F74-95AD-BD7F905EB1B9}" destId="{C7628511-D324-46C5-9BC2-8DE15942F1A7}" srcOrd="0" destOrd="0" presId="urn:microsoft.com/office/officeart/2018/2/layout/IconLabelList"/>
    <dgm:cxn modelId="{5D52AD63-4472-4DDE-9DF7-407F0BA0A523}" type="presParOf" srcId="{C7628511-D324-46C5-9BC2-8DE15942F1A7}" destId="{BEB21EA8-AB95-4021-B79E-720934F77ED9}" srcOrd="0" destOrd="0" presId="urn:microsoft.com/office/officeart/2018/2/layout/IconLabelList"/>
    <dgm:cxn modelId="{98B00369-8755-4F67-A771-CE9D097F59E1}" type="presParOf" srcId="{C7628511-D324-46C5-9BC2-8DE15942F1A7}" destId="{F595A4CF-8D27-47B9-A3C4-4DB279A23DE2}" srcOrd="1" destOrd="0" presId="urn:microsoft.com/office/officeart/2018/2/layout/IconLabelList"/>
    <dgm:cxn modelId="{70A7FD82-3D3D-4320-994C-87781558B12D}" type="presParOf" srcId="{C7628511-D324-46C5-9BC2-8DE15942F1A7}" destId="{7943C029-3B2C-41DF-B601-5AE366BE98F1}" srcOrd="2" destOrd="0" presId="urn:microsoft.com/office/officeart/2018/2/layout/IconLabelList"/>
    <dgm:cxn modelId="{1C118521-6D4C-4E7E-B17E-8ABB4C51BEF3}" type="presParOf" srcId="{F6DED87F-AC01-4F74-95AD-BD7F905EB1B9}" destId="{930CCEC4-DD1B-4C37-BD37-B0E112C79A9E}" srcOrd="1" destOrd="0" presId="urn:microsoft.com/office/officeart/2018/2/layout/IconLabelList"/>
    <dgm:cxn modelId="{B0A68110-64F3-4798-8EDD-5F8E2EBECB1F}" type="presParOf" srcId="{F6DED87F-AC01-4F74-95AD-BD7F905EB1B9}" destId="{C4F999DF-C9AA-4DB9-8DAF-339D244EE094}" srcOrd="2" destOrd="0" presId="urn:microsoft.com/office/officeart/2018/2/layout/IconLabelList"/>
    <dgm:cxn modelId="{C27C591F-F768-4FCC-8BF3-1D1B2F103539}" type="presParOf" srcId="{C4F999DF-C9AA-4DB9-8DAF-339D244EE094}" destId="{3413BE84-1F14-47BD-90CF-CCF0C54FECB6}" srcOrd="0" destOrd="0" presId="urn:microsoft.com/office/officeart/2018/2/layout/IconLabelList"/>
    <dgm:cxn modelId="{6129E7B2-9A43-4CF7-9236-94825D115D93}" type="presParOf" srcId="{C4F999DF-C9AA-4DB9-8DAF-339D244EE094}" destId="{E924B2F8-EFFD-4799-BD99-5B92C3D4CDF5}" srcOrd="1" destOrd="0" presId="urn:microsoft.com/office/officeart/2018/2/layout/IconLabelList"/>
    <dgm:cxn modelId="{E3EB46CD-9E14-4E2D-B8EC-00B39836F8DF}" type="presParOf" srcId="{C4F999DF-C9AA-4DB9-8DAF-339D244EE094}" destId="{82AFFBFD-0D8A-4269-834D-90233B7C330C}" srcOrd="2" destOrd="0" presId="urn:microsoft.com/office/officeart/2018/2/layout/IconLabelList"/>
    <dgm:cxn modelId="{D8CB9910-F773-4092-BFA3-B324B95EC5C4}" type="presParOf" srcId="{F6DED87F-AC01-4F74-95AD-BD7F905EB1B9}" destId="{B6103114-A1E5-4AB2-AFA8-CA100BBE8D9E}" srcOrd="3" destOrd="0" presId="urn:microsoft.com/office/officeart/2018/2/layout/IconLabelList"/>
    <dgm:cxn modelId="{ED8A4B1B-8532-432C-824F-E78588C0AF3B}" type="presParOf" srcId="{F6DED87F-AC01-4F74-95AD-BD7F905EB1B9}" destId="{64053CE7-508A-463A-9C7B-2DBCD310749E}" srcOrd="4" destOrd="0" presId="urn:microsoft.com/office/officeart/2018/2/layout/IconLabelList"/>
    <dgm:cxn modelId="{4A266823-DE77-413C-9C2D-ABBBCEACDC22}" type="presParOf" srcId="{64053CE7-508A-463A-9C7B-2DBCD310749E}" destId="{DC1844A9-4E5E-45D8-9C76-D609FE284269}" srcOrd="0" destOrd="0" presId="urn:microsoft.com/office/officeart/2018/2/layout/IconLabelList"/>
    <dgm:cxn modelId="{54000222-4144-4C47-90CC-704E6F1A5005}" type="presParOf" srcId="{64053CE7-508A-463A-9C7B-2DBCD310749E}" destId="{FCE8A833-1A2E-4C53-A031-4458820E4474}" srcOrd="1" destOrd="0" presId="urn:microsoft.com/office/officeart/2018/2/layout/IconLabelList"/>
    <dgm:cxn modelId="{00750644-2D65-4C48-9862-B01156499C5D}" type="presParOf" srcId="{64053CE7-508A-463A-9C7B-2DBCD310749E}" destId="{1950BCED-A4DE-45B9-81D7-0892DC6E5CC7}" srcOrd="2" destOrd="0" presId="urn:microsoft.com/office/officeart/2018/2/layout/IconLabelList"/>
    <dgm:cxn modelId="{A0381E78-3C0A-44CA-A7C6-CC0C9490A65D}" type="presParOf" srcId="{F6DED87F-AC01-4F74-95AD-BD7F905EB1B9}" destId="{D19984CA-2E4E-468A-9A70-3321A7D0E5CC}" srcOrd="5" destOrd="0" presId="urn:microsoft.com/office/officeart/2018/2/layout/IconLabelList"/>
    <dgm:cxn modelId="{6C367F78-D08A-40FD-AD09-9D03B932FBB3}" type="presParOf" srcId="{F6DED87F-AC01-4F74-95AD-BD7F905EB1B9}" destId="{5039509D-9257-4F7D-98C0-8EBDBACED7A0}" srcOrd="6" destOrd="0" presId="urn:microsoft.com/office/officeart/2018/2/layout/IconLabelList"/>
    <dgm:cxn modelId="{4B2E90FB-F790-4C2C-9886-00ECD5046B68}" type="presParOf" srcId="{5039509D-9257-4F7D-98C0-8EBDBACED7A0}" destId="{3F658AAC-3A6D-4041-8EC1-18FE7C0E6880}" srcOrd="0" destOrd="0" presId="urn:microsoft.com/office/officeart/2018/2/layout/IconLabelList"/>
    <dgm:cxn modelId="{08F12FB4-0DE7-4988-8144-E593CE432DAF}" type="presParOf" srcId="{5039509D-9257-4F7D-98C0-8EBDBACED7A0}" destId="{0E27E5D5-591B-4036-B211-38501F537CD4}" srcOrd="1" destOrd="0" presId="urn:microsoft.com/office/officeart/2018/2/layout/IconLabelList"/>
    <dgm:cxn modelId="{55DDF08B-3E15-47F4-84B1-51211AC9C558}" type="presParOf" srcId="{5039509D-9257-4F7D-98C0-8EBDBACED7A0}" destId="{A5880699-1936-445E-AB08-0771F502B8F5}" srcOrd="2" destOrd="0" presId="urn:microsoft.com/office/officeart/2018/2/layout/IconLabelList"/>
    <dgm:cxn modelId="{0A29398E-4E56-4154-9536-1E02185200E6}" type="presParOf" srcId="{F6DED87F-AC01-4F74-95AD-BD7F905EB1B9}" destId="{745FF3C4-1A2A-4C28-A235-2A295812597F}" srcOrd="7" destOrd="0" presId="urn:microsoft.com/office/officeart/2018/2/layout/IconLabelList"/>
    <dgm:cxn modelId="{B79540AD-0DEA-4FDE-907D-1B28A194B63A}" type="presParOf" srcId="{F6DED87F-AC01-4F74-95AD-BD7F905EB1B9}" destId="{E2D1816F-462D-4705-8FC7-6A4E52DE7BCB}" srcOrd="8" destOrd="0" presId="urn:microsoft.com/office/officeart/2018/2/layout/IconLabelList"/>
    <dgm:cxn modelId="{41DCA07B-B883-4621-880E-39F5014BB9C3}" type="presParOf" srcId="{E2D1816F-462D-4705-8FC7-6A4E52DE7BCB}" destId="{FB7216B2-F060-401E-B299-CD8882FE7741}" srcOrd="0" destOrd="0" presId="urn:microsoft.com/office/officeart/2018/2/layout/IconLabelList"/>
    <dgm:cxn modelId="{A7B2CDEF-EA09-4A56-9C49-B3BC58930B77}" type="presParOf" srcId="{E2D1816F-462D-4705-8FC7-6A4E52DE7BCB}" destId="{C8B01ED9-48AE-4549-ADBB-B732BFC35750}" srcOrd="1" destOrd="0" presId="urn:microsoft.com/office/officeart/2018/2/layout/IconLabelList"/>
    <dgm:cxn modelId="{53B750A7-6E8A-4EED-8FDF-8528C91BD329}" type="presParOf" srcId="{E2D1816F-462D-4705-8FC7-6A4E52DE7BCB}" destId="{8BD12700-492B-40A3-A05D-F9D521F36B54}" srcOrd="2" destOrd="0" presId="urn:microsoft.com/office/officeart/2018/2/layout/IconLabelList"/>
    <dgm:cxn modelId="{15B4DAA3-9643-41D8-BAB7-5A00A431EA49}" type="presParOf" srcId="{F6DED87F-AC01-4F74-95AD-BD7F905EB1B9}" destId="{2AD1729D-C271-45E0-BFED-EEBB6A127D36}" srcOrd="9" destOrd="0" presId="urn:microsoft.com/office/officeart/2018/2/layout/IconLabelList"/>
    <dgm:cxn modelId="{9CDF129F-9FF2-4CF3-940D-253F321CBF5C}" type="presParOf" srcId="{F6DED87F-AC01-4F74-95AD-BD7F905EB1B9}" destId="{E984B51C-56AD-4847-BC44-9682AE9624A8}" srcOrd="10" destOrd="0" presId="urn:microsoft.com/office/officeart/2018/2/layout/IconLabelList"/>
    <dgm:cxn modelId="{A030A9D6-8E55-4E78-8335-9A8ABA04D958}" type="presParOf" srcId="{E984B51C-56AD-4847-BC44-9682AE9624A8}" destId="{750CFF01-6520-437B-A1DF-9D1CFF8BD2A2}" srcOrd="0" destOrd="0" presId="urn:microsoft.com/office/officeart/2018/2/layout/IconLabelList"/>
    <dgm:cxn modelId="{FF013B95-FCF3-479C-A3EB-F460E53D377D}" type="presParOf" srcId="{E984B51C-56AD-4847-BC44-9682AE9624A8}" destId="{AE84E60F-F9A8-452B-A07A-0511CCE0DAD9}" srcOrd="1" destOrd="0" presId="urn:microsoft.com/office/officeart/2018/2/layout/IconLabelList"/>
    <dgm:cxn modelId="{8648C827-00E0-4EAD-B00C-4F2742064FD3}" type="presParOf" srcId="{E984B51C-56AD-4847-BC44-9682AE9624A8}" destId="{D319BCC8-FE9A-4DE1-B2FD-FF39BBA7573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3DDA59-A5D7-4BCA-8729-A0C24AE6D5B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DFFF8EE-97A8-4500-81A7-76B9108ECD3F}">
      <dgm:prSet/>
      <dgm:spPr/>
      <dgm:t>
        <a:bodyPr/>
        <a:lstStyle/>
        <a:p>
          <a:r>
            <a:rPr lang="en-US"/>
            <a:t>The following are the significant areas of OASIS-E changes:</a:t>
          </a:r>
        </a:p>
      </dgm:t>
    </dgm:pt>
    <dgm:pt modelId="{C63F8057-465E-401B-B7D3-366E45B19BE9}" type="parTrans" cxnId="{B0EDCBD2-6418-4013-93B9-A65CD72BC8F1}">
      <dgm:prSet/>
      <dgm:spPr/>
      <dgm:t>
        <a:bodyPr/>
        <a:lstStyle/>
        <a:p>
          <a:endParaRPr lang="en-US"/>
        </a:p>
      </dgm:t>
    </dgm:pt>
    <dgm:pt modelId="{ED4ADA4F-D515-4A36-8EB6-ADCE2497267E}" type="sibTrans" cxnId="{B0EDCBD2-6418-4013-93B9-A65CD72BC8F1}">
      <dgm:prSet/>
      <dgm:spPr/>
      <dgm:t>
        <a:bodyPr/>
        <a:lstStyle/>
        <a:p>
          <a:endParaRPr lang="en-US"/>
        </a:p>
      </dgm:t>
    </dgm:pt>
    <dgm:pt modelId="{40372994-D440-43C7-8083-3F85FB69CFE4}">
      <dgm:prSet/>
      <dgm:spPr/>
      <dgm:t>
        <a:bodyPr/>
        <a:lstStyle/>
        <a:p>
          <a:r>
            <a:rPr lang="en-US"/>
            <a:t>Restructuring of OASIS assessment</a:t>
          </a:r>
        </a:p>
      </dgm:t>
    </dgm:pt>
    <dgm:pt modelId="{272E0CE3-5C5F-4062-BA3A-1E1E867A82D2}" type="parTrans" cxnId="{581D2E87-B5DD-41D6-B4F6-B33D790B9829}">
      <dgm:prSet/>
      <dgm:spPr/>
      <dgm:t>
        <a:bodyPr/>
        <a:lstStyle/>
        <a:p>
          <a:endParaRPr lang="en-US"/>
        </a:p>
      </dgm:t>
    </dgm:pt>
    <dgm:pt modelId="{015E390C-F78F-4964-BD97-B967C6C6DB18}" type="sibTrans" cxnId="{581D2E87-B5DD-41D6-B4F6-B33D790B9829}">
      <dgm:prSet/>
      <dgm:spPr/>
      <dgm:t>
        <a:bodyPr/>
        <a:lstStyle/>
        <a:p>
          <a:endParaRPr lang="en-US"/>
        </a:p>
      </dgm:t>
    </dgm:pt>
    <dgm:pt modelId="{40301586-9D0D-44BA-A2DF-DC693A6AA0F3}">
      <dgm:prSet/>
      <dgm:spPr/>
      <dgm:t>
        <a:bodyPr/>
        <a:lstStyle/>
        <a:p>
          <a:r>
            <a:rPr lang="en-US"/>
            <a:t>Introducing new elements to meet Standardized Patient Assessment Data Elements (SPADEs)</a:t>
          </a:r>
        </a:p>
      </dgm:t>
    </dgm:pt>
    <dgm:pt modelId="{6543BD11-4208-45DF-99F6-FD5CBD75F32C}" type="parTrans" cxnId="{424B9C7B-1C9F-4D11-BA89-634F1ECF08E9}">
      <dgm:prSet/>
      <dgm:spPr/>
      <dgm:t>
        <a:bodyPr/>
        <a:lstStyle/>
        <a:p>
          <a:endParaRPr lang="en-US"/>
        </a:p>
      </dgm:t>
    </dgm:pt>
    <dgm:pt modelId="{D7CBFFF0-3735-4BDD-AB60-4B5B16034510}" type="sibTrans" cxnId="{424B9C7B-1C9F-4D11-BA89-634F1ECF08E9}">
      <dgm:prSet/>
      <dgm:spPr/>
      <dgm:t>
        <a:bodyPr/>
        <a:lstStyle/>
        <a:p>
          <a:endParaRPr lang="en-US"/>
        </a:p>
      </dgm:t>
    </dgm:pt>
    <dgm:pt modelId="{BD5E52AC-2F83-44C0-9217-BDD62D7CB2F6}">
      <dgm:prSet/>
      <dgm:spPr/>
      <dgm:t>
        <a:bodyPr/>
        <a:lstStyle/>
        <a:p>
          <a:r>
            <a:rPr lang="en-US"/>
            <a:t>New assessments to assess Mental Status, Mood, Behavior, etc.</a:t>
          </a:r>
        </a:p>
      </dgm:t>
    </dgm:pt>
    <dgm:pt modelId="{AF02B7CE-585F-452F-B68B-625531AD0E6E}" type="parTrans" cxnId="{BEE84FB8-A371-493E-90B2-7B7D03DCC910}">
      <dgm:prSet/>
      <dgm:spPr/>
      <dgm:t>
        <a:bodyPr/>
        <a:lstStyle/>
        <a:p>
          <a:endParaRPr lang="en-US"/>
        </a:p>
      </dgm:t>
    </dgm:pt>
    <dgm:pt modelId="{CB272256-ED3D-43BF-95AC-025AD6C78D7D}" type="sibTrans" cxnId="{BEE84FB8-A371-493E-90B2-7B7D03DCC910}">
      <dgm:prSet/>
      <dgm:spPr/>
      <dgm:t>
        <a:bodyPr/>
        <a:lstStyle/>
        <a:p>
          <a:endParaRPr lang="en-US"/>
        </a:p>
      </dgm:t>
    </dgm:pt>
    <dgm:pt modelId="{6C765A23-8864-4D7C-A72C-07C213A3A0F2}" type="pres">
      <dgm:prSet presAssocID="{C43DDA59-A5D7-4BCA-8729-A0C24AE6D5B7}" presName="hierChild1" presStyleCnt="0">
        <dgm:presLayoutVars>
          <dgm:chPref val="1"/>
          <dgm:dir/>
          <dgm:animOne val="branch"/>
          <dgm:animLvl val="lvl"/>
          <dgm:resizeHandles/>
        </dgm:presLayoutVars>
      </dgm:prSet>
      <dgm:spPr/>
    </dgm:pt>
    <dgm:pt modelId="{41812B77-9C34-4F9A-BDB0-A941710E3491}" type="pres">
      <dgm:prSet presAssocID="{5DFFF8EE-97A8-4500-81A7-76B9108ECD3F}" presName="hierRoot1" presStyleCnt="0"/>
      <dgm:spPr/>
    </dgm:pt>
    <dgm:pt modelId="{54A286D9-CBA7-4D9D-9B2C-38FD751D9776}" type="pres">
      <dgm:prSet presAssocID="{5DFFF8EE-97A8-4500-81A7-76B9108ECD3F}" presName="composite" presStyleCnt="0"/>
      <dgm:spPr/>
    </dgm:pt>
    <dgm:pt modelId="{989AC4FF-ADB9-4EE4-B4C1-827BC20E77E8}" type="pres">
      <dgm:prSet presAssocID="{5DFFF8EE-97A8-4500-81A7-76B9108ECD3F}" presName="background" presStyleLbl="node0" presStyleIdx="0" presStyleCnt="1"/>
      <dgm:spPr/>
    </dgm:pt>
    <dgm:pt modelId="{2C73171D-2764-4455-B590-ADE1BB90EBF2}" type="pres">
      <dgm:prSet presAssocID="{5DFFF8EE-97A8-4500-81A7-76B9108ECD3F}" presName="text" presStyleLbl="fgAcc0" presStyleIdx="0" presStyleCnt="1">
        <dgm:presLayoutVars>
          <dgm:chPref val="3"/>
        </dgm:presLayoutVars>
      </dgm:prSet>
      <dgm:spPr/>
    </dgm:pt>
    <dgm:pt modelId="{9A0DB18E-489C-4133-8CD5-E7F70627F666}" type="pres">
      <dgm:prSet presAssocID="{5DFFF8EE-97A8-4500-81A7-76B9108ECD3F}" presName="hierChild2" presStyleCnt="0"/>
      <dgm:spPr/>
    </dgm:pt>
    <dgm:pt modelId="{034834DE-83BC-42AA-97A9-89476B0D7205}" type="pres">
      <dgm:prSet presAssocID="{272E0CE3-5C5F-4062-BA3A-1E1E867A82D2}" presName="Name10" presStyleLbl="parChTrans1D2" presStyleIdx="0" presStyleCnt="3"/>
      <dgm:spPr/>
    </dgm:pt>
    <dgm:pt modelId="{D434BC67-687D-4063-8BC5-2D4EEABAC0C8}" type="pres">
      <dgm:prSet presAssocID="{40372994-D440-43C7-8083-3F85FB69CFE4}" presName="hierRoot2" presStyleCnt="0"/>
      <dgm:spPr/>
    </dgm:pt>
    <dgm:pt modelId="{D09B3E15-F431-436D-BD90-0F6F64E8C662}" type="pres">
      <dgm:prSet presAssocID="{40372994-D440-43C7-8083-3F85FB69CFE4}" presName="composite2" presStyleCnt="0"/>
      <dgm:spPr/>
    </dgm:pt>
    <dgm:pt modelId="{B2832A5D-E281-405F-836C-9B7E5CC22401}" type="pres">
      <dgm:prSet presAssocID="{40372994-D440-43C7-8083-3F85FB69CFE4}" presName="background2" presStyleLbl="node2" presStyleIdx="0" presStyleCnt="3"/>
      <dgm:spPr/>
    </dgm:pt>
    <dgm:pt modelId="{06E6BC18-414E-4FB0-8904-F52DA84DF86B}" type="pres">
      <dgm:prSet presAssocID="{40372994-D440-43C7-8083-3F85FB69CFE4}" presName="text2" presStyleLbl="fgAcc2" presStyleIdx="0" presStyleCnt="3">
        <dgm:presLayoutVars>
          <dgm:chPref val="3"/>
        </dgm:presLayoutVars>
      </dgm:prSet>
      <dgm:spPr/>
    </dgm:pt>
    <dgm:pt modelId="{7E9A3C4B-ED4A-4023-92BA-6C5F8233EF87}" type="pres">
      <dgm:prSet presAssocID="{40372994-D440-43C7-8083-3F85FB69CFE4}" presName="hierChild3" presStyleCnt="0"/>
      <dgm:spPr/>
    </dgm:pt>
    <dgm:pt modelId="{4D416694-CA8B-4404-91E9-60F1DE9DCF81}" type="pres">
      <dgm:prSet presAssocID="{6543BD11-4208-45DF-99F6-FD5CBD75F32C}" presName="Name10" presStyleLbl="parChTrans1D2" presStyleIdx="1" presStyleCnt="3"/>
      <dgm:spPr/>
    </dgm:pt>
    <dgm:pt modelId="{C10F1BA4-9C34-436D-B38A-C137194A0BCC}" type="pres">
      <dgm:prSet presAssocID="{40301586-9D0D-44BA-A2DF-DC693A6AA0F3}" presName="hierRoot2" presStyleCnt="0"/>
      <dgm:spPr/>
    </dgm:pt>
    <dgm:pt modelId="{6C0A77FE-32CF-4ED9-8454-00F9D30E2EA9}" type="pres">
      <dgm:prSet presAssocID="{40301586-9D0D-44BA-A2DF-DC693A6AA0F3}" presName="composite2" presStyleCnt="0"/>
      <dgm:spPr/>
    </dgm:pt>
    <dgm:pt modelId="{8128A866-7AAE-4CE3-9E80-707999E86F2C}" type="pres">
      <dgm:prSet presAssocID="{40301586-9D0D-44BA-A2DF-DC693A6AA0F3}" presName="background2" presStyleLbl="node2" presStyleIdx="1" presStyleCnt="3"/>
      <dgm:spPr/>
    </dgm:pt>
    <dgm:pt modelId="{25E0A442-5775-4311-873A-5E62AEA0B214}" type="pres">
      <dgm:prSet presAssocID="{40301586-9D0D-44BA-A2DF-DC693A6AA0F3}" presName="text2" presStyleLbl="fgAcc2" presStyleIdx="1" presStyleCnt="3">
        <dgm:presLayoutVars>
          <dgm:chPref val="3"/>
        </dgm:presLayoutVars>
      </dgm:prSet>
      <dgm:spPr/>
    </dgm:pt>
    <dgm:pt modelId="{6A5D94A5-174A-4D74-8AE8-B69251AEE247}" type="pres">
      <dgm:prSet presAssocID="{40301586-9D0D-44BA-A2DF-DC693A6AA0F3}" presName="hierChild3" presStyleCnt="0"/>
      <dgm:spPr/>
    </dgm:pt>
    <dgm:pt modelId="{00E66708-73EC-499E-93BA-2722F6BD12C9}" type="pres">
      <dgm:prSet presAssocID="{AF02B7CE-585F-452F-B68B-625531AD0E6E}" presName="Name10" presStyleLbl="parChTrans1D2" presStyleIdx="2" presStyleCnt="3"/>
      <dgm:spPr/>
    </dgm:pt>
    <dgm:pt modelId="{AE1BAB7A-F065-4AED-B1AC-9B36B6D0AE09}" type="pres">
      <dgm:prSet presAssocID="{BD5E52AC-2F83-44C0-9217-BDD62D7CB2F6}" presName="hierRoot2" presStyleCnt="0"/>
      <dgm:spPr/>
    </dgm:pt>
    <dgm:pt modelId="{68EB8DF9-A349-4347-807E-7BFE4185E6C5}" type="pres">
      <dgm:prSet presAssocID="{BD5E52AC-2F83-44C0-9217-BDD62D7CB2F6}" presName="composite2" presStyleCnt="0"/>
      <dgm:spPr/>
    </dgm:pt>
    <dgm:pt modelId="{B25B39CF-895E-4A3F-84EA-B3C68F1EDF73}" type="pres">
      <dgm:prSet presAssocID="{BD5E52AC-2F83-44C0-9217-BDD62D7CB2F6}" presName="background2" presStyleLbl="node2" presStyleIdx="2" presStyleCnt="3"/>
      <dgm:spPr/>
    </dgm:pt>
    <dgm:pt modelId="{A50E314A-3DFE-4AA3-9317-DC912928E591}" type="pres">
      <dgm:prSet presAssocID="{BD5E52AC-2F83-44C0-9217-BDD62D7CB2F6}" presName="text2" presStyleLbl="fgAcc2" presStyleIdx="2" presStyleCnt="3">
        <dgm:presLayoutVars>
          <dgm:chPref val="3"/>
        </dgm:presLayoutVars>
      </dgm:prSet>
      <dgm:spPr/>
    </dgm:pt>
    <dgm:pt modelId="{41E57042-9BFA-4B3D-8513-399E4EA913D8}" type="pres">
      <dgm:prSet presAssocID="{BD5E52AC-2F83-44C0-9217-BDD62D7CB2F6}" presName="hierChild3" presStyleCnt="0"/>
      <dgm:spPr/>
    </dgm:pt>
  </dgm:ptLst>
  <dgm:cxnLst>
    <dgm:cxn modelId="{34D71B0B-6DB9-4E10-BCF3-689349248F60}" type="presOf" srcId="{BD5E52AC-2F83-44C0-9217-BDD62D7CB2F6}" destId="{A50E314A-3DFE-4AA3-9317-DC912928E591}" srcOrd="0" destOrd="0" presId="urn:microsoft.com/office/officeart/2005/8/layout/hierarchy1"/>
    <dgm:cxn modelId="{B931F81D-7255-4BDE-B6BA-27D42A0D2A2E}" type="presOf" srcId="{AF02B7CE-585F-452F-B68B-625531AD0E6E}" destId="{00E66708-73EC-499E-93BA-2722F6BD12C9}" srcOrd="0" destOrd="0" presId="urn:microsoft.com/office/officeart/2005/8/layout/hierarchy1"/>
    <dgm:cxn modelId="{725DB94A-CC40-4D50-963D-B844F6A48325}" type="presOf" srcId="{272E0CE3-5C5F-4062-BA3A-1E1E867A82D2}" destId="{034834DE-83BC-42AA-97A9-89476B0D7205}" srcOrd="0" destOrd="0" presId="urn:microsoft.com/office/officeart/2005/8/layout/hierarchy1"/>
    <dgm:cxn modelId="{E5B67E70-472A-4860-AD5C-52E1D6C07817}" type="presOf" srcId="{C43DDA59-A5D7-4BCA-8729-A0C24AE6D5B7}" destId="{6C765A23-8864-4D7C-A72C-07C213A3A0F2}" srcOrd="0" destOrd="0" presId="urn:microsoft.com/office/officeart/2005/8/layout/hierarchy1"/>
    <dgm:cxn modelId="{424B9C7B-1C9F-4D11-BA89-634F1ECF08E9}" srcId="{5DFFF8EE-97A8-4500-81A7-76B9108ECD3F}" destId="{40301586-9D0D-44BA-A2DF-DC693A6AA0F3}" srcOrd="1" destOrd="0" parTransId="{6543BD11-4208-45DF-99F6-FD5CBD75F32C}" sibTransId="{D7CBFFF0-3735-4BDD-AB60-4B5B16034510}"/>
    <dgm:cxn modelId="{98B2AB7F-2DD6-470E-99A3-3CC7BE3B408F}" type="presOf" srcId="{40372994-D440-43C7-8083-3F85FB69CFE4}" destId="{06E6BC18-414E-4FB0-8904-F52DA84DF86B}" srcOrd="0" destOrd="0" presId="urn:microsoft.com/office/officeart/2005/8/layout/hierarchy1"/>
    <dgm:cxn modelId="{581D2E87-B5DD-41D6-B4F6-B33D790B9829}" srcId="{5DFFF8EE-97A8-4500-81A7-76B9108ECD3F}" destId="{40372994-D440-43C7-8083-3F85FB69CFE4}" srcOrd="0" destOrd="0" parTransId="{272E0CE3-5C5F-4062-BA3A-1E1E867A82D2}" sibTransId="{015E390C-F78F-4964-BD97-B967C6C6DB18}"/>
    <dgm:cxn modelId="{BEE84FB8-A371-493E-90B2-7B7D03DCC910}" srcId="{5DFFF8EE-97A8-4500-81A7-76B9108ECD3F}" destId="{BD5E52AC-2F83-44C0-9217-BDD62D7CB2F6}" srcOrd="2" destOrd="0" parTransId="{AF02B7CE-585F-452F-B68B-625531AD0E6E}" sibTransId="{CB272256-ED3D-43BF-95AC-025AD6C78D7D}"/>
    <dgm:cxn modelId="{5B20E9C3-07F5-41B2-BB4F-678B051756EB}" type="presOf" srcId="{40301586-9D0D-44BA-A2DF-DC693A6AA0F3}" destId="{25E0A442-5775-4311-873A-5E62AEA0B214}" srcOrd="0" destOrd="0" presId="urn:microsoft.com/office/officeart/2005/8/layout/hierarchy1"/>
    <dgm:cxn modelId="{B0EDCBD2-6418-4013-93B9-A65CD72BC8F1}" srcId="{C43DDA59-A5D7-4BCA-8729-A0C24AE6D5B7}" destId="{5DFFF8EE-97A8-4500-81A7-76B9108ECD3F}" srcOrd="0" destOrd="0" parTransId="{C63F8057-465E-401B-B7D3-366E45B19BE9}" sibTransId="{ED4ADA4F-D515-4A36-8EB6-ADCE2497267E}"/>
    <dgm:cxn modelId="{E6A2BBEA-CE62-4130-9393-8B9F0AE2C8AD}" type="presOf" srcId="{5DFFF8EE-97A8-4500-81A7-76B9108ECD3F}" destId="{2C73171D-2764-4455-B590-ADE1BB90EBF2}" srcOrd="0" destOrd="0" presId="urn:microsoft.com/office/officeart/2005/8/layout/hierarchy1"/>
    <dgm:cxn modelId="{683B5EEF-BACC-45EC-95C8-AD4C3D6CBA8B}" type="presOf" srcId="{6543BD11-4208-45DF-99F6-FD5CBD75F32C}" destId="{4D416694-CA8B-4404-91E9-60F1DE9DCF81}" srcOrd="0" destOrd="0" presId="urn:microsoft.com/office/officeart/2005/8/layout/hierarchy1"/>
    <dgm:cxn modelId="{F98523A4-A35F-467D-B042-686C40DEA154}" type="presParOf" srcId="{6C765A23-8864-4D7C-A72C-07C213A3A0F2}" destId="{41812B77-9C34-4F9A-BDB0-A941710E3491}" srcOrd="0" destOrd="0" presId="urn:microsoft.com/office/officeart/2005/8/layout/hierarchy1"/>
    <dgm:cxn modelId="{85250291-4FD7-4F51-BFDD-1204404B2483}" type="presParOf" srcId="{41812B77-9C34-4F9A-BDB0-A941710E3491}" destId="{54A286D9-CBA7-4D9D-9B2C-38FD751D9776}" srcOrd="0" destOrd="0" presId="urn:microsoft.com/office/officeart/2005/8/layout/hierarchy1"/>
    <dgm:cxn modelId="{0723F991-385A-4548-9A84-E4FFCFF72454}" type="presParOf" srcId="{54A286D9-CBA7-4D9D-9B2C-38FD751D9776}" destId="{989AC4FF-ADB9-4EE4-B4C1-827BC20E77E8}" srcOrd="0" destOrd="0" presId="urn:microsoft.com/office/officeart/2005/8/layout/hierarchy1"/>
    <dgm:cxn modelId="{402B66B6-E7A2-4197-8539-D4507A06DB9C}" type="presParOf" srcId="{54A286D9-CBA7-4D9D-9B2C-38FD751D9776}" destId="{2C73171D-2764-4455-B590-ADE1BB90EBF2}" srcOrd="1" destOrd="0" presId="urn:microsoft.com/office/officeart/2005/8/layout/hierarchy1"/>
    <dgm:cxn modelId="{4D343468-ED98-43BB-B8F1-447FCB77D8E4}" type="presParOf" srcId="{41812B77-9C34-4F9A-BDB0-A941710E3491}" destId="{9A0DB18E-489C-4133-8CD5-E7F70627F666}" srcOrd="1" destOrd="0" presId="urn:microsoft.com/office/officeart/2005/8/layout/hierarchy1"/>
    <dgm:cxn modelId="{6BE69731-3550-47AA-8582-1DCC5E815BFD}" type="presParOf" srcId="{9A0DB18E-489C-4133-8CD5-E7F70627F666}" destId="{034834DE-83BC-42AA-97A9-89476B0D7205}" srcOrd="0" destOrd="0" presId="urn:microsoft.com/office/officeart/2005/8/layout/hierarchy1"/>
    <dgm:cxn modelId="{F25AD1A5-E255-44F7-9638-1739F65DF58D}" type="presParOf" srcId="{9A0DB18E-489C-4133-8CD5-E7F70627F666}" destId="{D434BC67-687D-4063-8BC5-2D4EEABAC0C8}" srcOrd="1" destOrd="0" presId="urn:microsoft.com/office/officeart/2005/8/layout/hierarchy1"/>
    <dgm:cxn modelId="{76D91B6F-5231-4B68-8EF8-612319105FF7}" type="presParOf" srcId="{D434BC67-687D-4063-8BC5-2D4EEABAC0C8}" destId="{D09B3E15-F431-436D-BD90-0F6F64E8C662}" srcOrd="0" destOrd="0" presId="urn:microsoft.com/office/officeart/2005/8/layout/hierarchy1"/>
    <dgm:cxn modelId="{60994C42-3C24-42E5-B4F4-0E3EF2C6296E}" type="presParOf" srcId="{D09B3E15-F431-436D-BD90-0F6F64E8C662}" destId="{B2832A5D-E281-405F-836C-9B7E5CC22401}" srcOrd="0" destOrd="0" presId="urn:microsoft.com/office/officeart/2005/8/layout/hierarchy1"/>
    <dgm:cxn modelId="{006CD8FE-EF12-4EB6-9E96-2D4B684D41C0}" type="presParOf" srcId="{D09B3E15-F431-436D-BD90-0F6F64E8C662}" destId="{06E6BC18-414E-4FB0-8904-F52DA84DF86B}" srcOrd="1" destOrd="0" presId="urn:microsoft.com/office/officeart/2005/8/layout/hierarchy1"/>
    <dgm:cxn modelId="{7B08CB0B-9615-4E8B-BEAD-BD18E6CC1CA9}" type="presParOf" srcId="{D434BC67-687D-4063-8BC5-2D4EEABAC0C8}" destId="{7E9A3C4B-ED4A-4023-92BA-6C5F8233EF87}" srcOrd="1" destOrd="0" presId="urn:microsoft.com/office/officeart/2005/8/layout/hierarchy1"/>
    <dgm:cxn modelId="{224FD779-5250-469B-8C61-02707ED89DA6}" type="presParOf" srcId="{9A0DB18E-489C-4133-8CD5-E7F70627F666}" destId="{4D416694-CA8B-4404-91E9-60F1DE9DCF81}" srcOrd="2" destOrd="0" presId="urn:microsoft.com/office/officeart/2005/8/layout/hierarchy1"/>
    <dgm:cxn modelId="{A980E5A5-5660-4041-A56C-555F7FEAB2ED}" type="presParOf" srcId="{9A0DB18E-489C-4133-8CD5-E7F70627F666}" destId="{C10F1BA4-9C34-436D-B38A-C137194A0BCC}" srcOrd="3" destOrd="0" presId="urn:microsoft.com/office/officeart/2005/8/layout/hierarchy1"/>
    <dgm:cxn modelId="{21AF607A-3D2A-430F-BCD1-778F82EBC0DE}" type="presParOf" srcId="{C10F1BA4-9C34-436D-B38A-C137194A0BCC}" destId="{6C0A77FE-32CF-4ED9-8454-00F9D30E2EA9}" srcOrd="0" destOrd="0" presId="urn:microsoft.com/office/officeart/2005/8/layout/hierarchy1"/>
    <dgm:cxn modelId="{4BCE046F-B210-4C29-ABCD-9305F9F2B18B}" type="presParOf" srcId="{6C0A77FE-32CF-4ED9-8454-00F9D30E2EA9}" destId="{8128A866-7AAE-4CE3-9E80-707999E86F2C}" srcOrd="0" destOrd="0" presId="urn:microsoft.com/office/officeart/2005/8/layout/hierarchy1"/>
    <dgm:cxn modelId="{A597818E-16D7-4E7E-81F0-0ED27F18CCFE}" type="presParOf" srcId="{6C0A77FE-32CF-4ED9-8454-00F9D30E2EA9}" destId="{25E0A442-5775-4311-873A-5E62AEA0B214}" srcOrd="1" destOrd="0" presId="urn:microsoft.com/office/officeart/2005/8/layout/hierarchy1"/>
    <dgm:cxn modelId="{C4DF70D0-1595-4187-940C-4F2EB62DD6C1}" type="presParOf" srcId="{C10F1BA4-9C34-436D-B38A-C137194A0BCC}" destId="{6A5D94A5-174A-4D74-8AE8-B69251AEE247}" srcOrd="1" destOrd="0" presId="urn:microsoft.com/office/officeart/2005/8/layout/hierarchy1"/>
    <dgm:cxn modelId="{CA632477-B73E-4899-8AF0-D7CDB356A0DE}" type="presParOf" srcId="{9A0DB18E-489C-4133-8CD5-E7F70627F666}" destId="{00E66708-73EC-499E-93BA-2722F6BD12C9}" srcOrd="4" destOrd="0" presId="urn:microsoft.com/office/officeart/2005/8/layout/hierarchy1"/>
    <dgm:cxn modelId="{DA638576-6BF6-412E-943B-637DB46162FE}" type="presParOf" srcId="{9A0DB18E-489C-4133-8CD5-E7F70627F666}" destId="{AE1BAB7A-F065-4AED-B1AC-9B36B6D0AE09}" srcOrd="5" destOrd="0" presId="urn:microsoft.com/office/officeart/2005/8/layout/hierarchy1"/>
    <dgm:cxn modelId="{AADFF86A-0FB2-4DCB-AEB6-59C3448198C5}" type="presParOf" srcId="{AE1BAB7A-F065-4AED-B1AC-9B36B6D0AE09}" destId="{68EB8DF9-A349-4347-807E-7BFE4185E6C5}" srcOrd="0" destOrd="0" presId="urn:microsoft.com/office/officeart/2005/8/layout/hierarchy1"/>
    <dgm:cxn modelId="{BC5F737B-ECE9-40B9-99BD-0A58B4D859DE}" type="presParOf" srcId="{68EB8DF9-A349-4347-807E-7BFE4185E6C5}" destId="{B25B39CF-895E-4A3F-84EA-B3C68F1EDF73}" srcOrd="0" destOrd="0" presId="urn:microsoft.com/office/officeart/2005/8/layout/hierarchy1"/>
    <dgm:cxn modelId="{028D2D45-3DDD-4A8A-A736-5E76771DEA21}" type="presParOf" srcId="{68EB8DF9-A349-4347-807E-7BFE4185E6C5}" destId="{A50E314A-3DFE-4AA3-9317-DC912928E591}" srcOrd="1" destOrd="0" presId="urn:microsoft.com/office/officeart/2005/8/layout/hierarchy1"/>
    <dgm:cxn modelId="{7D0A7D2B-6A00-4E3E-9397-E840E45AE7F1}" type="presParOf" srcId="{AE1BAB7A-F065-4AED-B1AC-9B36B6D0AE09}" destId="{41E57042-9BFA-4B3D-8513-399E4EA913D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6D9F717-A878-4506-9C82-6607514259A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347D742-C221-4A60-840A-1DE013061A9D}">
      <dgm:prSet/>
      <dgm:spPr/>
      <dgm:t>
        <a:bodyPr/>
        <a:lstStyle/>
        <a:p>
          <a:r>
            <a:rPr lang="en-US" b="1" i="0"/>
            <a:t>Restructured Sections</a:t>
          </a:r>
          <a:endParaRPr lang="en-US"/>
        </a:p>
      </dgm:t>
    </dgm:pt>
    <dgm:pt modelId="{9747F762-1F7F-4E2F-A5CF-0B4781AA3AF7}" type="parTrans" cxnId="{F420A01D-41F6-4916-91C3-26A8DAB4BBCD}">
      <dgm:prSet/>
      <dgm:spPr/>
      <dgm:t>
        <a:bodyPr/>
        <a:lstStyle/>
        <a:p>
          <a:endParaRPr lang="en-US"/>
        </a:p>
      </dgm:t>
    </dgm:pt>
    <dgm:pt modelId="{04398FD2-FF6C-4D14-8750-FCE444F45ED1}" type="sibTrans" cxnId="{F420A01D-41F6-4916-91C3-26A8DAB4BBCD}">
      <dgm:prSet/>
      <dgm:spPr/>
      <dgm:t>
        <a:bodyPr/>
        <a:lstStyle/>
        <a:p>
          <a:endParaRPr lang="en-US"/>
        </a:p>
      </dgm:t>
    </dgm:pt>
    <dgm:pt modelId="{6D449E21-83E8-4241-BF2A-408A6F9FECC7}">
      <dgm:prSet/>
      <dgm:spPr/>
      <dgm:t>
        <a:bodyPr/>
        <a:lstStyle/>
        <a:p>
          <a:r>
            <a:rPr lang="en-US"/>
            <a:t>S</a:t>
          </a:r>
          <a:r>
            <a:rPr lang="en-US" b="0" i="0"/>
            <a:t>ections in the data set representing letters A through Q wherein many new assessment items beginning with those letters can be found, as well as the current OASIS D1 items divided under these new sections. </a:t>
          </a:r>
          <a:endParaRPr lang="en-US"/>
        </a:p>
      </dgm:t>
    </dgm:pt>
    <dgm:pt modelId="{98CEB847-E334-412F-BCDE-0E89BDF60BC3}" type="parTrans" cxnId="{F440D7F1-799E-4E67-A136-2C50A696BE41}">
      <dgm:prSet/>
      <dgm:spPr/>
      <dgm:t>
        <a:bodyPr/>
        <a:lstStyle/>
        <a:p>
          <a:endParaRPr lang="en-US"/>
        </a:p>
      </dgm:t>
    </dgm:pt>
    <dgm:pt modelId="{24A7D690-6CCF-4666-B069-A2D13C17FE31}" type="sibTrans" cxnId="{F440D7F1-799E-4E67-A136-2C50A696BE41}">
      <dgm:prSet/>
      <dgm:spPr/>
      <dgm:t>
        <a:bodyPr/>
        <a:lstStyle/>
        <a:p>
          <a:endParaRPr lang="en-US"/>
        </a:p>
      </dgm:t>
    </dgm:pt>
    <dgm:pt modelId="{DDF339AC-9B43-44DB-909C-16F5E2B378AE}">
      <dgm:prSet/>
      <dgm:spPr/>
      <dgm:t>
        <a:bodyPr/>
        <a:lstStyle/>
        <a:p>
          <a:r>
            <a:rPr lang="en-US" b="0" i="0"/>
            <a:t>Some of the current assessment items will remain with the character designation of “M” but many will be placed in the corresponding lettered section with similar items. </a:t>
          </a:r>
          <a:endParaRPr lang="en-US"/>
        </a:p>
      </dgm:t>
    </dgm:pt>
    <dgm:pt modelId="{34F82771-4D45-40F8-9340-27E6370F049F}" type="parTrans" cxnId="{8A670A95-FEFD-4D7B-81EB-FA4128A9CC53}">
      <dgm:prSet/>
      <dgm:spPr/>
      <dgm:t>
        <a:bodyPr/>
        <a:lstStyle/>
        <a:p>
          <a:endParaRPr lang="en-US"/>
        </a:p>
      </dgm:t>
    </dgm:pt>
    <dgm:pt modelId="{60758ECB-AE78-4786-87DE-C1617D5E01EC}" type="sibTrans" cxnId="{8A670A95-FEFD-4D7B-81EB-FA4128A9CC53}">
      <dgm:prSet/>
      <dgm:spPr/>
      <dgm:t>
        <a:bodyPr/>
        <a:lstStyle/>
        <a:p>
          <a:endParaRPr lang="en-US"/>
        </a:p>
      </dgm:t>
    </dgm:pt>
    <dgm:pt modelId="{429F1998-0830-4939-963C-2B1B66402701}">
      <dgm:prSet/>
      <dgm:spPr/>
      <dgm:t>
        <a:bodyPr/>
        <a:lstStyle/>
        <a:p>
          <a:r>
            <a:rPr lang="en-US" b="0" i="0" dirty="0"/>
            <a:t>For </a:t>
          </a:r>
          <a:r>
            <a:rPr lang="en-US" dirty="0"/>
            <a:t>example</a:t>
          </a:r>
          <a:r>
            <a:rPr lang="en-US" b="0" i="0" dirty="0"/>
            <a:t>, Section M in OASIS-E represents the integumentary system, so only “M” items that pertain to wounds will be here. </a:t>
          </a:r>
        </a:p>
        <a:p>
          <a:r>
            <a:rPr lang="en-US" b="0" i="0" dirty="0"/>
            <a:t>Other current “M” items will be placed in the letter section they correspond with. </a:t>
          </a:r>
        </a:p>
        <a:p>
          <a:r>
            <a:rPr lang="en-US" b="0" i="0" dirty="0"/>
            <a:t>Another example is the M1720 “When Anxious,” is now located in Section C together with other new cognitive items, such as the “Brief Interview Mental Screening” (BIMS) and the “Confusion Assessment Method” (CAM).</a:t>
          </a:r>
          <a:endParaRPr lang="en-US" dirty="0"/>
        </a:p>
      </dgm:t>
    </dgm:pt>
    <dgm:pt modelId="{5973E575-E041-46D0-BF9C-7A62293B6C1B}" type="parTrans" cxnId="{CC498AD8-8AE6-4085-8241-5B4FEF18CFE6}">
      <dgm:prSet/>
      <dgm:spPr/>
      <dgm:t>
        <a:bodyPr/>
        <a:lstStyle/>
        <a:p>
          <a:endParaRPr lang="en-US"/>
        </a:p>
      </dgm:t>
    </dgm:pt>
    <dgm:pt modelId="{5204B4AD-6D24-421E-8437-A564BB11DA8C}" type="sibTrans" cxnId="{CC498AD8-8AE6-4085-8241-5B4FEF18CFE6}">
      <dgm:prSet/>
      <dgm:spPr/>
      <dgm:t>
        <a:bodyPr/>
        <a:lstStyle/>
        <a:p>
          <a:endParaRPr lang="en-US"/>
        </a:p>
      </dgm:t>
    </dgm:pt>
    <dgm:pt modelId="{5A20F11F-8400-4078-8A87-7BF2A85B0D67}" type="pres">
      <dgm:prSet presAssocID="{16D9F717-A878-4506-9C82-6607514259AD}" presName="root" presStyleCnt="0">
        <dgm:presLayoutVars>
          <dgm:dir/>
          <dgm:resizeHandles val="exact"/>
        </dgm:presLayoutVars>
      </dgm:prSet>
      <dgm:spPr/>
    </dgm:pt>
    <dgm:pt modelId="{F97901BB-0EFA-4517-87D7-2829A8709F67}" type="pres">
      <dgm:prSet presAssocID="{16D9F717-A878-4506-9C82-6607514259AD}" presName="container" presStyleCnt="0">
        <dgm:presLayoutVars>
          <dgm:dir/>
          <dgm:resizeHandles val="exact"/>
        </dgm:presLayoutVars>
      </dgm:prSet>
      <dgm:spPr/>
    </dgm:pt>
    <dgm:pt modelId="{6A3FFEC6-EA15-433B-8859-3C07978CA59A}" type="pres">
      <dgm:prSet presAssocID="{D347D742-C221-4A60-840A-1DE013061A9D}" presName="compNode" presStyleCnt="0"/>
      <dgm:spPr/>
    </dgm:pt>
    <dgm:pt modelId="{A2DB57AA-CD43-4CC5-A252-743ED1FE0868}" type="pres">
      <dgm:prSet presAssocID="{D347D742-C221-4A60-840A-1DE013061A9D}" presName="iconBgRect" presStyleLbl="bgShp" presStyleIdx="0" presStyleCnt="4"/>
      <dgm:spPr/>
    </dgm:pt>
    <dgm:pt modelId="{27AB4F8A-4F04-4C37-AE98-D25D2158A736}" type="pres">
      <dgm:prSet presAssocID="{D347D742-C221-4A60-840A-1DE013061A9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943BF3BA-4620-4377-8C53-7E8F13396E08}" type="pres">
      <dgm:prSet presAssocID="{D347D742-C221-4A60-840A-1DE013061A9D}" presName="spaceRect" presStyleCnt="0"/>
      <dgm:spPr/>
    </dgm:pt>
    <dgm:pt modelId="{86B4311E-CE1F-4F99-9EFC-DB7BC89C31C3}" type="pres">
      <dgm:prSet presAssocID="{D347D742-C221-4A60-840A-1DE013061A9D}" presName="textRect" presStyleLbl="revTx" presStyleIdx="0" presStyleCnt="4">
        <dgm:presLayoutVars>
          <dgm:chMax val="1"/>
          <dgm:chPref val="1"/>
        </dgm:presLayoutVars>
      </dgm:prSet>
      <dgm:spPr/>
    </dgm:pt>
    <dgm:pt modelId="{1FCBB5A5-3E79-4B93-8DED-9F42F744D222}" type="pres">
      <dgm:prSet presAssocID="{04398FD2-FF6C-4D14-8750-FCE444F45ED1}" presName="sibTrans" presStyleLbl="sibTrans2D1" presStyleIdx="0" presStyleCnt="0"/>
      <dgm:spPr/>
    </dgm:pt>
    <dgm:pt modelId="{15165CA4-F175-446A-8FFB-159CF8DCF16C}" type="pres">
      <dgm:prSet presAssocID="{6D449E21-83E8-4241-BF2A-408A6F9FECC7}" presName="compNode" presStyleCnt="0"/>
      <dgm:spPr/>
    </dgm:pt>
    <dgm:pt modelId="{80D289C5-38A5-4AB5-AB66-AE83FDD5EA1B}" type="pres">
      <dgm:prSet presAssocID="{6D449E21-83E8-4241-BF2A-408A6F9FECC7}" presName="iconBgRect" presStyleLbl="bgShp" presStyleIdx="1" presStyleCnt="4"/>
      <dgm:spPr/>
    </dgm:pt>
    <dgm:pt modelId="{06A1C679-9AD4-4D91-93D6-855D7AB81BB0}" type="pres">
      <dgm:prSet presAssocID="{6D449E21-83E8-4241-BF2A-408A6F9FECC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owchart"/>
        </a:ext>
      </dgm:extLst>
    </dgm:pt>
    <dgm:pt modelId="{84C0D1A2-9B23-4B56-BC51-FD24059AA704}" type="pres">
      <dgm:prSet presAssocID="{6D449E21-83E8-4241-BF2A-408A6F9FECC7}" presName="spaceRect" presStyleCnt="0"/>
      <dgm:spPr/>
    </dgm:pt>
    <dgm:pt modelId="{B92CD511-3DE6-4D68-AB79-44E2ADAEF971}" type="pres">
      <dgm:prSet presAssocID="{6D449E21-83E8-4241-BF2A-408A6F9FECC7}" presName="textRect" presStyleLbl="revTx" presStyleIdx="1" presStyleCnt="4">
        <dgm:presLayoutVars>
          <dgm:chMax val="1"/>
          <dgm:chPref val="1"/>
        </dgm:presLayoutVars>
      </dgm:prSet>
      <dgm:spPr/>
    </dgm:pt>
    <dgm:pt modelId="{28472064-1BF2-4E07-82F5-63AED5D05AAF}" type="pres">
      <dgm:prSet presAssocID="{24A7D690-6CCF-4666-B069-A2D13C17FE31}" presName="sibTrans" presStyleLbl="sibTrans2D1" presStyleIdx="0" presStyleCnt="0"/>
      <dgm:spPr/>
    </dgm:pt>
    <dgm:pt modelId="{DE0F8A49-2B2C-438C-A59D-C92555938630}" type="pres">
      <dgm:prSet presAssocID="{DDF339AC-9B43-44DB-909C-16F5E2B378AE}" presName="compNode" presStyleCnt="0"/>
      <dgm:spPr/>
    </dgm:pt>
    <dgm:pt modelId="{05E82F13-D759-4B9E-958A-AF61D937D252}" type="pres">
      <dgm:prSet presAssocID="{DDF339AC-9B43-44DB-909C-16F5E2B378AE}" presName="iconBgRect" presStyleLbl="bgShp" presStyleIdx="2" presStyleCnt="4"/>
      <dgm:spPr/>
    </dgm:pt>
    <dgm:pt modelId="{B3950E7D-83EE-4487-AD49-9F5A1D7C8180}" type="pres">
      <dgm:prSet presAssocID="{DDF339AC-9B43-44DB-909C-16F5E2B378A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F53DCD29-02FB-400D-8343-C0C14AD52FB0}" type="pres">
      <dgm:prSet presAssocID="{DDF339AC-9B43-44DB-909C-16F5E2B378AE}" presName="spaceRect" presStyleCnt="0"/>
      <dgm:spPr/>
    </dgm:pt>
    <dgm:pt modelId="{FB06316A-A08A-47E9-84C7-E51067F2F888}" type="pres">
      <dgm:prSet presAssocID="{DDF339AC-9B43-44DB-909C-16F5E2B378AE}" presName="textRect" presStyleLbl="revTx" presStyleIdx="2" presStyleCnt="4">
        <dgm:presLayoutVars>
          <dgm:chMax val="1"/>
          <dgm:chPref val="1"/>
        </dgm:presLayoutVars>
      </dgm:prSet>
      <dgm:spPr/>
    </dgm:pt>
    <dgm:pt modelId="{51FD6B2E-9A7B-413A-96D8-B1EE496403C7}" type="pres">
      <dgm:prSet presAssocID="{60758ECB-AE78-4786-87DE-C1617D5E01EC}" presName="sibTrans" presStyleLbl="sibTrans2D1" presStyleIdx="0" presStyleCnt="0"/>
      <dgm:spPr/>
    </dgm:pt>
    <dgm:pt modelId="{80D486DA-D3DA-488D-A7F4-63EF3C7D7CF9}" type="pres">
      <dgm:prSet presAssocID="{429F1998-0830-4939-963C-2B1B66402701}" presName="compNode" presStyleCnt="0"/>
      <dgm:spPr/>
    </dgm:pt>
    <dgm:pt modelId="{455A7951-9F52-4B55-AEBC-F081853083E5}" type="pres">
      <dgm:prSet presAssocID="{429F1998-0830-4939-963C-2B1B66402701}" presName="iconBgRect" presStyleLbl="bgShp" presStyleIdx="3" presStyleCnt="4"/>
      <dgm:spPr/>
    </dgm:pt>
    <dgm:pt modelId="{6DED09A4-991B-40D2-AEDF-AEFF9BE891C0}" type="pres">
      <dgm:prSet presAssocID="{429F1998-0830-4939-963C-2B1B6640270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aterfall scene"/>
        </a:ext>
      </dgm:extLst>
    </dgm:pt>
    <dgm:pt modelId="{B0266928-3550-4EA4-9038-D0E1CD9E435A}" type="pres">
      <dgm:prSet presAssocID="{429F1998-0830-4939-963C-2B1B66402701}" presName="spaceRect" presStyleCnt="0"/>
      <dgm:spPr/>
    </dgm:pt>
    <dgm:pt modelId="{C67D84AE-0BE2-4E54-AD18-09C37B96ADFB}" type="pres">
      <dgm:prSet presAssocID="{429F1998-0830-4939-963C-2B1B66402701}" presName="textRect" presStyleLbl="revTx" presStyleIdx="3" presStyleCnt="4" custScaleY="163076">
        <dgm:presLayoutVars>
          <dgm:chMax val="1"/>
          <dgm:chPref val="1"/>
        </dgm:presLayoutVars>
      </dgm:prSet>
      <dgm:spPr/>
    </dgm:pt>
  </dgm:ptLst>
  <dgm:cxnLst>
    <dgm:cxn modelId="{71527513-D33A-43DC-A8FC-897BF05E430B}" type="presOf" srcId="{429F1998-0830-4939-963C-2B1B66402701}" destId="{C67D84AE-0BE2-4E54-AD18-09C37B96ADFB}" srcOrd="0" destOrd="0" presId="urn:microsoft.com/office/officeart/2018/2/layout/IconCircleList"/>
    <dgm:cxn modelId="{F420A01D-41F6-4916-91C3-26A8DAB4BBCD}" srcId="{16D9F717-A878-4506-9C82-6607514259AD}" destId="{D347D742-C221-4A60-840A-1DE013061A9D}" srcOrd="0" destOrd="0" parTransId="{9747F762-1F7F-4E2F-A5CF-0B4781AA3AF7}" sibTransId="{04398FD2-FF6C-4D14-8750-FCE444F45ED1}"/>
    <dgm:cxn modelId="{4230271F-B8E6-4679-8244-43D6A63D2B07}" type="presOf" srcId="{16D9F717-A878-4506-9C82-6607514259AD}" destId="{5A20F11F-8400-4078-8A87-7BF2A85B0D67}" srcOrd="0" destOrd="0" presId="urn:microsoft.com/office/officeart/2018/2/layout/IconCircleList"/>
    <dgm:cxn modelId="{6ACAA35A-114F-428F-A415-481777C1ECC3}" type="presOf" srcId="{60758ECB-AE78-4786-87DE-C1617D5E01EC}" destId="{51FD6B2E-9A7B-413A-96D8-B1EE496403C7}" srcOrd="0" destOrd="0" presId="urn:microsoft.com/office/officeart/2018/2/layout/IconCircleList"/>
    <dgm:cxn modelId="{1C2E4092-712C-4FDD-8BBF-BD26BC7B8D88}" type="presOf" srcId="{04398FD2-FF6C-4D14-8750-FCE444F45ED1}" destId="{1FCBB5A5-3E79-4B93-8DED-9F42F744D222}" srcOrd="0" destOrd="0" presId="urn:microsoft.com/office/officeart/2018/2/layout/IconCircleList"/>
    <dgm:cxn modelId="{8A670A95-FEFD-4D7B-81EB-FA4128A9CC53}" srcId="{16D9F717-A878-4506-9C82-6607514259AD}" destId="{DDF339AC-9B43-44DB-909C-16F5E2B378AE}" srcOrd="2" destOrd="0" parTransId="{34F82771-4D45-40F8-9340-27E6370F049F}" sibTransId="{60758ECB-AE78-4786-87DE-C1617D5E01EC}"/>
    <dgm:cxn modelId="{3BB449B3-6648-43B9-B710-CE460777FFD0}" type="presOf" srcId="{6D449E21-83E8-4241-BF2A-408A6F9FECC7}" destId="{B92CD511-3DE6-4D68-AB79-44E2ADAEF971}" srcOrd="0" destOrd="0" presId="urn:microsoft.com/office/officeart/2018/2/layout/IconCircleList"/>
    <dgm:cxn modelId="{CC498AD8-8AE6-4085-8241-5B4FEF18CFE6}" srcId="{16D9F717-A878-4506-9C82-6607514259AD}" destId="{429F1998-0830-4939-963C-2B1B66402701}" srcOrd="3" destOrd="0" parTransId="{5973E575-E041-46D0-BF9C-7A62293B6C1B}" sibTransId="{5204B4AD-6D24-421E-8437-A564BB11DA8C}"/>
    <dgm:cxn modelId="{EFB43DDD-B87D-45D5-81C7-FB80CB87B0C0}" type="presOf" srcId="{24A7D690-6CCF-4666-B069-A2D13C17FE31}" destId="{28472064-1BF2-4E07-82F5-63AED5D05AAF}" srcOrd="0" destOrd="0" presId="urn:microsoft.com/office/officeart/2018/2/layout/IconCircleList"/>
    <dgm:cxn modelId="{F440D7F1-799E-4E67-A136-2C50A696BE41}" srcId="{16D9F717-A878-4506-9C82-6607514259AD}" destId="{6D449E21-83E8-4241-BF2A-408A6F9FECC7}" srcOrd="1" destOrd="0" parTransId="{98CEB847-E334-412F-BCDE-0E89BDF60BC3}" sibTransId="{24A7D690-6CCF-4666-B069-A2D13C17FE31}"/>
    <dgm:cxn modelId="{5F72DFF6-3F52-4620-8FF1-CFEE19CFDB51}" type="presOf" srcId="{DDF339AC-9B43-44DB-909C-16F5E2B378AE}" destId="{FB06316A-A08A-47E9-84C7-E51067F2F888}" srcOrd="0" destOrd="0" presId="urn:microsoft.com/office/officeart/2018/2/layout/IconCircleList"/>
    <dgm:cxn modelId="{67ECCAFC-EF54-482B-96CB-5EC74F598F53}" type="presOf" srcId="{D347D742-C221-4A60-840A-1DE013061A9D}" destId="{86B4311E-CE1F-4F99-9EFC-DB7BC89C31C3}" srcOrd="0" destOrd="0" presId="urn:microsoft.com/office/officeart/2018/2/layout/IconCircleList"/>
    <dgm:cxn modelId="{DEC6141C-AF8C-4109-9DBD-64D1D5EE8AFD}" type="presParOf" srcId="{5A20F11F-8400-4078-8A87-7BF2A85B0D67}" destId="{F97901BB-0EFA-4517-87D7-2829A8709F67}" srcOrd="0" destOrd="0" presId="urn:microsoft.com/office/officeart/2018/2/layout/IconCircleList"/>
    <dgm:cxn modelId="{EE9D59A0-06DC-4817-8F1A-0026D92EC31D}" type="presParOf" srcId="{F97901BB-0EFA-4517-87D7-2829A8709F67}" destId="{6A3FFEC6-EA15-433B-8859-3C07978CA59A}" srcOrd="0" destOrd="0" presId="urn:microsoft.com/office/officeart/2018/2/layout/IconCircleList"/>
    <dgm:cxn modelId="{A99ABE92-D499-46B9-B0E3-C51902EA791A}" type="presParOf" srcId="{6A3FFEC6-EA15-433B-8859-3C07978CA59A}" destId="{A2DB57AA-CD43-4CC5-A252-743ED1FE0868}" srcOrd="0" destOrd="0" presId="urn:microsoft.com/office/officeart/2018/2/layout/IconCircleList"/>
    <dgm:cxn modelId="{75B1E32A-E03F-4BF0-B341-737FB7D1071B}" type="presParOf" srcId="{6A3FFEC6-EA15-433B-8859-3C07978CA59A}" destId="{27AB4F8A-4F04-4C37-AE98-D25D2158A736}" srcOrd="1" destOrd="0" presId="urn:microsoft.com/office/officeart/2018/2/layout/IconCircleList"/>
    <dgm:cxn modelId="{CDD25FF5-A5C3-4E89-BD31-A88187EBD870}" type="presParOf" srcId="{6A3FFEC6-EA15-433B-8859-3C07978CA59A}" destId="{943BF3BA-4620-4377-8C53-7E8F13396E08}" srcOrd="2" destOrd="0" presId="urn:microsoft.com/office/officeart/2018/2/layout/IconCircleList"/>
    <dgm:cxn modelId="{554ADC74-3691-4D6A-AB2D-40B440F22208}" type="presParOf" srcId="{6A3FFEC6-EA15-433B-8859-3C07978CA59A}" destId="{86B4311E-CE1F-4F99-9EFC-DB7BC89C31C3}" srcOrd="3" destOrd="0" presId="urn:microsoft.com/office/officeart/2018/2/layout/IconCircleList"/>
    <dgm:cxn modelId="{8CFB4F7E-7120-4E44-A595-69F867A19903}" type="presParOf" srcId="{F97901BB-0EFA-4517-87D7-2829A8709F67}" destId="{1FCBB5A5-3E79-4B93-8DED-9F42F744D222}" srcOrd="1" destOrd="0" presId="urn:microsoft.com/office/officeart/2018/2/layout/IconCircleList"/>
    <dgm:cxn modelId="{6937754B-1DBE-43EC-9AC7-35BDC9A1C00D}" type="presParOf" srcId="{F97901BB-0EFA-4517-87D7-2829A8709F67}" destId="{15165CA4-F175-446A-8FFB-159CF8DCF16C}" srcOrd="2" destOrd="0" presId="urn:microsoft.com/office/officeart/2018/2/layout/IconCircleList"/>
    <dgm:cxn modelId="{09CF27F1-CE36-48A6-90FE-346B54A78125}" type="presParOf" srcId="{15165CA4-F175-446A-8FFB-159CF8DCF16C}" destId="{80D289C5-38A5-4AB5-AB66-AE83FDD5EA1B}" srcOrd="0" destOrd="0" presId="urn:microsoft.com/office/officeart/2018/2/layout/IconCircleList"/>
    <dgm:cxn modelId="{40FF9260-CB7A-464F-A98E-295F240B5B28}" type="presParOf" srcId="{15165CA4-F175-446A-8FFB-159CF8DCF16C}" destId="{06A1C679-9AD4-4D91-93D6-855D7AB81BB0}" srcOrd="1" destOrd="0" presId="urn:microsoft.com/office/officeart/2018/2/layout/IconCircleList"/>
    <dgm:cxn modelId="{8AC60754-9FEA-454E-9523-1398753D5461}" type="presParOf" srcId="{15165CA4-F175-446A-8FFB-159CF8DCF16C}" destId="{84C0D1A2-9B23-4B56-BC51-FD24059AA704}" srcOrd="2" destOrd="0" presId="urn:microsoft.com/office/officeart/2018/2/layout/IconCircleList"/>
    <dgm:cxn modelId="{CB9C3FE5-DBD7-42CE-AEC3-23003B2EBEB0}" type="presParOf" srcId="{15165CA4-F175-446A-8FFB-159CF8DCF16C}" destId="{B92CD511-3DE6-4D68-AB79-44E2ADAEF971}" srcOrd="3" destOrd="0" presId="urn:microsoft.com/office/officeart/2018/2/layout/IconCircleList"/>
    <dgm:cxn modelId="{A30F0AA3-D60C-4A62-A4E4-B22F95155DC0}" type="presParOf" srcId="{F97901BB-0EFA-4517-87D7-2829A8709F67}" destId="{28472064-1BF2-4E07-82F5-63AED5D05AAF}" srcOrd="3" destOrd="0" presId="urn:microsoft.com/office/officeart/2018/2/layout/IconCircleList"/>
    <dgm:cxn modelId="{F51965F5-A7D4-4338-AB54-F66D7BFD281B}" type="presParOf" srcId="{F97901BB-0EFA-4517-87D7-2829A8709F67}" destId="{DE0F8A49-2B2C-438C-A59D-C92555938630}" srcOrd="4" destOrd="0" presId="urn:microsoft.com/office/officeart/2018/2/layout/IconCircleList"/>
    <dgm:cxn modelId="{20AECD89-85B2-4A9D-A45E-3CE7681144AD}" type="presParOf" srcId="{DE0F8A49-2B2C-438C-A59D-C92555938630}" destId="{05E82F13-D759-4B9E-958A-AF61D937D252}" srcOrd="0" destOrd="0" presId="urn:microsoft.com/office/officeart/2018/2/layout/IconCircleList"/>
    <dgm:cxn modelId="{6FB3E604-B235-40AF-B4A3-82B3B5E7EF9B}" type="presParOf" srcId="{DE0F8A49-2B2C-438C-A59D-C92555938630}" destId="{B3950E7D-83EE-4487-AD49-9F5A1D7C8180}" srcOrd="1" destOrd="0" presId="urn:microsoft.com/office/officeart/2018/2/layout/IconCircleList"/>
    <dgm:cxn modelId="{8054723B-F575-47FD-82ED-89042AD99BA1}" type="presParOf" srcId="{DE0F8A49-2B2C-438C-A59D-C92555938630}" destId="{F53DCD29-02FB-400D-8343-C0C14AD52FB0}" srcOrd="2" destOrd="0" presId="urn:microsoft.com/office/officeart/2018/2/layout/IconCircleList"/>
    <dgm:cxn modelId="{9D098FBF-F550-439B-9405-A4FA11CB8A27}" type="presParOf" srcId="{DE0F8A49-2B2C-438C-A59D-C92555938630}" destId="{FB06316A-A08A-47E9-84C7-E51067F2F888}" srcOrd="3" destOrd="0" presId="urn:microsoft.com/office/officeart/2018/2/layout/IconCircleList"/>
    <dgm:cxn modelId="{200C9A87-CE99-4FAC-B8D5-610E390465DA}" type="presParOf" srcId="{F97901BB-0EFA-4517-87D7-2829A8709F67}" destId="{51FD6B2E-9A7B-413A-96D8-B1EE496403C7}" srcOrd="5" destOrd="0" presId="urn:microsoft.com/office/officeart/2018/2/layout/IconCircleList"/>
    <dgm:cxn modelId="{3951F408-D255-4A7A-A4C1-80E66C744152}" type="presParOf" srcId="{F97901BB-0EFA-4517-87D7-2829A8709F67}" destId="{80D486DA-D3DA-488D-A7F4-63EF3C7D7CF9}" srcOrd="6" destOrd="0" presId="urn:microsoft.com/office/officeart/2018/2/layout/IconCircleList"/>
    <dgm:cxn modelId="{53AD436E-C4F4-464D-917F-71AE3391768A}" type="presParOf" srcId="{80D486DA-D3DA-488D-A7F4-63EF3C7D7CF9}" destId="{455A7951-9F52-4B55-AEBC-F081853083E5}" srcOrd="0" destOrd="0" presId="urn:microsoft.com/office/officeart/2018/2/layout/IconCircleList"/>
    <dgm:cxn modelId="{B6942784-1DA5-49CF-A90B-930CEB6F86DF}" type="presParOf" srcId="{80D486DA-D3DA-488D-A7F4-63EF3C7D7CF9}" destId="{6DED09A4-991B-40D2-AEDF-AEFF9BE891C0}" srcOrd="1" destOrd="0" presId="urn:microsoft.com/office/officeart/2018/2/layout/IconCircleList"/>
    <dgm:cxn modelId="{2DE1469B-C5F9-4BA9-8AB8-7130A5B6A6AB}" type="presParOf" srcId="{80D486DA-D3DA-488D-A7F4-63EF3C7D7CF9}" destId="{B0266928-3550-4EA4-9038-D0E1CD9E435A}" srcOrd="2" destOrd="0" presId="urn:microsoft.com/office/officeart/2018/2/layout/IconCircleList"/>
    <dgm:cxn modelId="{0F97F865-815C-4511-B752-4E020BBD6948}" type="presParOf" srcId="{80D486DA-D3DA-488D-A7F4-63EF3C7D7CF9}" destId="{C67D84AE-0BE2-4E54-AD18-09C37B96ADF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6927B4-2C93-4F22-B0A7-EA27D984DAF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B493CD3-5818-4061-A0D4-80E8542EE4AA}">
      <dgm:prSet/>
      <dgm:spPr/>
      <dgm:t>
        <a:bodyPr/>
        <a:lstStyle/>
        <a:p>
          <a:r>
            <a:rPr lang="en-US" b="1" i="0"/>
            <a:t>A2120-A2124 Med Profile Provision to Provider/Patient</a:t>
          </a:r>
          <a:endParaRPr lang="en-US"/>
        </a:p>
      </dgm:t>
    </dgm:pt>
    <dgm:pt modelId="{1FC10FEB-60AC-4155-88B7-95A61EA78619}" type="parTrans" cxnId="{590BA50B-7767-490D-8960-F411BD16C1C0}">
      <dgm:prSet/>
      <dgm:spPr/>
      <dgm:t>
        <a:bodyPr/>
        <a:lstStyle/>
        <a:p>
          <a:endParaRPr lang="en-US"/>
        </a:p>
      </dgm:t>
    </dgm:pt>
    <dgm:pt modelId="{F494623B-DE96-4030-97D4-DA3218C9C9EB}" type="sibTrans" cxnId="{590BA50B-7767-490D-8960-F411BD16C1C0}">
      <dgm:prSet/>
      <dgm:spPr/>
      <dgm:t>
        <a:bodyPr/>
        <a:lstStyle/>
        <a:p>
          <a:endParaRPr lang="en-US"/>
        </a:p>
      </dgm:t>
    </dgm:pt>
    <dgm:pt modelId="{6EF566D0-2EB3-497D-8834-BB7F03416471}">
      <dgm:prSet/>
      <dgm:spPr/>
      <dgm:t>
        <a:bodyPr/>
        <a:lstStyle/>
        <a:p>
          <a:r>
            <a:rPr lang="en-US" b="0" i="0" dirty="0"/>
            <a:t>To ensure the continuity of care, the reconciled medication lists are provided to the subsequent provider (because of discharge or transfer) and the patient (or family).  </a:t>
          </a:r>
          <a:endParaRPr lang="en-US" dirty="0"/>
        </a:p>
      </dgm:t>
    </dgm:pt>
    <dgm:pt modelId="{E60179F5-5A36-419E-A21E-A04ADA0D5A67}" type="parTrans" cxnId="{81F691BD-1F11-4D6D-85D6-90A980125F17}">
      <dgm:prSet/>
      <dgm:spPr/>
      <dgm:t>
        <a:bodyPr/>
        <a:lstStyle/>
        <a:p>
          <a:endParaRPr lang="en-US"/>
        </a:p>
      </dgm:t>
    </dgm:pt>
    <dgm:pt modelId="{532682C8-FEF0-4DB9-A5AE-9CA493AD2B37}" type="sibTrans" cxnId="{81F691BD-1F11-4D6D-85D6-90A980125F17}">
      <dgm:prSet/>
      <dgm:spPr/>
      <dgm:t>
        <a:bodyPr/>
        <a:lstStyle/>
        <a:p>
          <a:endParaRPr lang="en-US"/>
        </a:p>
      </dgm:t>
    </dgm:pt>
    <dgm:pt modelId="{81CAA4F3-5CF4-4D4F-8D2F-A6C4DA575ED6}">
      <dgm:prSet/>
      <dgm:spPr/>
      <dgm:t>
        <a:bodyPr/>
        <a:lstStyle/>
        <a:p>
          <a:r>
            <a:rPr lang="en-US" b="0" i="0" dirty="0"/>
            <a:t> If a patient is not taking medication, this must be documented, but coded as 1.  </a:t>
          </a:r>
          <a:endParaRPr lang="en-US" dirty="0"/>
        </a:p>
      </dgm:t>
    </dgm:pt>
    <dgm:pt modelId="{D2B5C217-85A7-416E-B453-96B52872C013}" type="parTrans" cxnId="{422B0CF2-85F6-4BF8-A222-1E6488A8BBEB}">
      <dgm:prSet/>
      <dgm:spPr/>
      <dgm:t>
        <a:bodyPr/>
        <a:lstStyle/>
        <a:p>
          <a:endParaRPr lang="en-US"/>
        </a:p>
      </dgm:t>
    </dgm:pt>
    <dgm:pt modelId="{DE2A4346-EB8F-4E72-8086-5CB8E28E2059}" type="sibTrans" cxnId="{422B0CF2-85F6-4BF8-A222-1E6488A8BBEB}">
      <dgm:prSet/>
      <dgm:spPr/>
      <dgm:t>
        <a:bodyPr/>
        <a:lstStyle/>
        <a:p>
          <a:endParaRPr lang="en-US"/>
        </a:p>
      </dgm:t>
    </dgm:pt>
    <dgm:pt modelId="{905262C6-68DF-426C-9509-410644AFF576}" type="pres">
      <dgm:prSet presAssocID="{F36927B4-2C93-4F22-B0A7-EA27D984DAF2}" presName="hierChild1" presStyleCnt="0">
        <dgm:presLayoutVars>
          <dgm:chPref val="1"/>
          <dgm:dir/>
          <dgm:animOne val="branch"/>
          <dgm:animLvl val="lvl"/>
          <dgm:resizeHandles/>
        </dgm:presLayoutVars>
      </dgm:prSet>
      <dgm:spPr/>
    </dgm:pt>
    <dgm:pt modelId="{F73DFB07-7B37-49EE-90B0-B65F4773EB9B}" type="pres">
      <dgm:prSet presAssocID="{2B493CD3-5818-4061-A0D4-80E8542EE4AA}" presName="hierRoot1" presStyleCnt="0"/>
      <dgm:spPr/>
    </dgm:pt>
    <dgm:pt modelId="{DC1B7DC4-B4F0-4D96-B545-D1DE976DAC31}" type="pres">
      <dgm:prSet presAssocID="{2B493CD3-5818-4061-A0D4-80E8542EE4AA}" presName="composite" presStyleCnt="0"/>
      <dgm:spPr/>
    </dgm:pt>
    <dgm:pt modelId="{85D469B2-E957-467C-80A6-BC25AF4F934E}" type="pres">
      <dgm:prSet presAssocID="{2B493CD3-5818-4061-A0D4-80E8542EE4AA}" presName="background" presStyleLbl="node0" presStyleIdx="0" presStyleCnt="3"/>
      <dgm:spPr/>
    </dgm:pt>
    <dgm:pt modelId="{BE114E0C-D59B-4AAD-BCA6-0CD311555E0B}" type="pres">
      <dgm:prSet presAssocID="{2B493CD3-5818-4061-A0D4-80E8542EE4AA}" presName="text" presStyleLbl="fgAcc0" presStyleIdx="0" presStyleCnt="3">
        <dgm:presLayoutVars>
          <dgm:chPref val="3"/>
        </dgm:presLayoutVars>
      </dgm:prSet>
      <dgm:spPr/>
    </dgm:pt>
    <dgm:pt modelId="{6D30DA35-0665-4AE8-928D-D23CED308370}" type="pres">
      <dgm:prSet presAssocID="{2B493CD3-5818-4061-A0D4-80E8542EE4AA}" presName="hierChild2" presStyleCnt="0"/>
      <dgm:spPr/>
    </dgm:pt>
    <dgm:pt modelId="{09DE968E-14A4-4D8D-9C31-DA18DB4D98CF}" type="pres">
      <dgm:prSet presAssocID="{6EF566D0-2EB3-497D-8834-BB7F03416471}" presName="hierRoot1" presStyleCnt="0"/>
      <dgm:spPr/>
    </dgm:pt>
    <dgm:pt modelId="{BF81623B-0690-43D0-831B-986192D90FAC}" type="pres">
      <dgm:prSet presAssocID="{6EF566D0-2EB3-497D-8834-BB7F03416471}" presName="composite" presStyleCnt="0"/>
      <dgm:spPr/>
    </dgm:pt>
    <dgm:pt modelId="{11672F0A-D611-45C1-B538-85F38FC0C2A0}" type="pres">
      <dgm:prSet presAssocID="{6EF566D0-2EB3-497D-8834-BB7F03416471}" presName="background" presStyleLbl="node0" presStyleIdx="1" presStyleCnt="3"/>
      <dgm:spPr/>
    </dgm:pt>
    <dgm:pt modelId="{96D2DDF4-3F5D-428A-802C-6E0E2F70331D}" type="pres">
      <dgm:prSet presAssocID="{6EF566D0-2EB3-497D-8834-BB7F03416471}" presName="text" presStyleLbl="fgAcc0" presStyleIdx="1" presStyleCnt="3">
        <dgm:presLayoutVars>
          <dgm:chPref val="3"/>
        </dgm:presLayoutVars>
      </dgm:prSet>
      <dgm:spPr/>
    </dgm:pt>
    <dgm:pt modelId="{E210031D-8398-401A-982C-952F150CF7B9}" type="pres">
      <dgm:prSet presAssocID="{6EF566D0-2EB3-497D-8834-BB7F03416471}" presName="hierChild2" presStyleCnt="0"/>
      <dgm:spPr/>
    </dgm:pt>
    <dgm:pt modelId="{F8C235DB-E00B-4AA2-B56B-16085DDA4BBD}" type="pres">
      <dgm:prSet presAssocID="{81CAA4F3-5CF4-4D4F-8D2F-A6C4DA575ED6}" presName="hierRoot1" presStyleCnt="0"/>
      <dgm:spPr/>
    </dgm:pt>
    <dgm:pt modelId="{DC00DDB6-1595-487D-B1A7-84AC2568547C}" type="pres">
      <dgm:prSet presAssocID="{81CAA4F3-5CF4-4D4F-8D2F-A6C4DA575ED6}" presName="composite" presStyleCnt="0"/>
      <dgm:spPr/>
    </dgm:pt>
    <dgm:pt modelId="{73B92D84-F4E5-413B-9D63-2450A4AAF136}" type="pres">
      <dgm:prSet presAssocID="{81CAA4F3-5CF4-4D4F-8D2F-A6C4DA575ED6}" presName="background" presStyleLbl="node0" presStyleIdx="2" presStyleCnt="3"/>
      <dgm:spPr/>
    </dgm:pt>
    <dgm:pt modelId="{750EA859-9924-42A5-8B6E-DFCF0BE10E39}" type="pres">
      <dgm:prSet presAssocID="{81CAA4F3-5CF4-4D4F-8D2F-A6C4DA575ED6}" presName="text" presStyleLbl="fgAcc0" presStyleIdx="2" presStyleCnt="3">
        <dgm:presLayoutVars>
          <dgm:chPref val="3"/>
        </dgm:presLayoutVars>
      </dgm:prSet>
      <dgm:spPr/>
    </dgm:pt>
    <dgm:pt modelId="{FE792C6B-C610-4E43-9B3A-FD108165D5D7}" type="pres">
      <dgm:prSet presAssocID="{81CAA4F3-5CF4-4D4F-8D2F-A6C4DA575ED6}" presName="hierChild2" presStyleCnt="0"/>
      <dgm:spPr/>
    </dgm:pt>
  </dgm:ptLst>
  <dgm:cxnLst>
    <dgm:cxn modelId="{590BA50B-7767-490D-8960-F411BD16C1C0}" srcId="{F36927B4-2C93-4F22-B0A7-EA27D984DAF2}" destId="{2B493CD3-5818-4061-A0D4-80E8542EE4AA}" srcOrd="0" destOrd="0" parTransId="{1FC10FEB-60AC-4155-88B7-95A61EA78619}" sibTransId="{F494623B-DE96-4030-97D4-DA3218C9C9EB}"/>
    <dgm:cxn modelId="{B173232B-4C57-4306-82AD-0630E8D74BF2}" type="presOf" srcId="{2B493CD3-5818-4061-A0D4-80E8542EE4AA}" destId="{BE114E0C-D59B-4AAD-BCA6-0CD311555E0B}" srcOrd="0" destOrd="0" presId="urn:microsoft.com/office/officeart/2005/8/layout/hierarchy1"/>
    <dgm:cxn modelId="{69FDCA81-D117-4F5E-8019-5BE748B8C590}" type="presOf" srcId="{81CAA4F3-5CF4-4D4F-8D2F-A6C4DA575ED6}" destId="{750EA859-9924-42A5-8B6E-DFCF0BE10E39}" srcOrd="0" destOrd="0" presId="urn:microsoft.com/office/officeart/2005/8/layout/hierarchy1"/>
    <dgm:cxn modelId="{30A5CD8F-B6F4-46B5-AC40-94D860EB70B0}" type="presOf" srcId="{6EF566D0-2EB3-497D-8834-BB7F03416471}" destId="{96D2DDF4-3F5D-428A-802C-6E0E2F70331D}" srcOrd="0" destOrd="0" presId="urn:microsoft.com/office/officeart/2005/8/layout/hierarchy1"/>
    <dgm:cxn modelId="{593BF2AC-D2CA-4A51-8F7A-FB72F7773769}" type="presOf" srcId="{F36927B4-2C93-4F22-B0A7-EA27D984DAF2}" destId="{905262C6-68DF-426C-9509-410644AFF576}" srcOrd="0" destOrd="0" presId="urn:microsoft.com/office/officeart/2005/8/layout/hierarchy1"/>
    <dgm:cxn modelId="{81F691BD-1F11-4D6D-85D6-90A980125F17}" srcId="{F36927B4-2C93-4F22-B0A7-EA27D984DAF2}" destId="{6EF566D0-2EB3-497D-8834-BB7F03416471}" srcOrd="1" destOrd="0" parTransId="{E60179F5-5A36-419E-A21E-A04ADA0D5A67}" sibTransId="{532682C8-FEF0-4DB9-A5AE-9CA493AD2B37}"/>
    <dgm:cxn modelId="{422B0CF2-85F6-4BF8-A222-1E6488A8BBEB}" srcId="{F36927B4-2C93-4F22-B0A7-EA27D984DAF2}" destId="{81CAA4F3-5CF4-4D4F-8D2F-A6C4DA575ED6}" srcOrd="2" destOrd="0" parTransId="{D2B5C217-85A7-416E-B453-96B52872C013}" sibTransId="{DE2A4346-EB8F-4E72-8086-5CB8E28E2059}"/>
    <dgm:cxn modelId="{E1EC50BF-34D2-4E4A-9E7E-5804FDB543DC}" type="presParOf" srcId="{905262C6-68DF-426C-9509-410644AFF576}" destId="{F73DFB07-7B37-49EE-90B0-B65F4773EB9B}" srcOrd="0" destOrd="0" presId="urn:microsoft.com/office/officeart/2005/8/layout/hierarchy1"/>
    <dgm:cxn modelId="{7F11780E-B8E7-4FC4-B9F6-5669224CBFD9}" type="presParOf" srcId="{F73DFB07-7B37-49EE-90B0-B65F4773EB9B}" destId="{DC1B7DC4-B4F0-4D96-B545-D1DE976DAC31}" srcOrd="0" destOrd="0" presId="urn:microsoft.com/office/officeart/2005/8/layout/hierarchy1"/>
    <dgm:cxn modelId="{96FA0449-AA15-4501-B524-6B82FCDB5BF4}" type="presParOf" srcId="{DC1B7DC4-B4F0-4D96-B545-D1DE976DAC31}" destId="{85D469B2-E957-467C-80A6-BC25AF4F934E}" srcOrd="0" destOrd="0" presId="urn:microsoft.com/office/officeart/2005/8/layout/hierarchy1"/>
    <dgm:cxn modelId="{3986F432-099D-4127-B6CE-CB7FDEB4E816}" type="presParOf" srcId="{DC1B7DC4-B4F0-4D96-B545-D1DE976DAC31}" destId="{BE114E0C-D59B-4AAD-BCA6-0CD311555E0B}" srcOrd="1" destOrd="0" presId="urn:microsoft.com/office/officeart/2005/8/layout/hierarchy1"/>
    <dgm:cxn modelId="{83EDB1BB-9F5B-499F-BC28-1FEE1DEF795F}" type="presParOf" srcId="{F73DFB07-7B37-49EE-90B0-B65F4773EB9B}" destId="{6D30DA35-0665-4AE8-928D-D23CED308370}" srcOrd="1" destOrd="0" presId="urn:microsoft.com/office/officeart/2005/8/layout/hierarchy1"/>
    <dgm:cxn modelId="{3D15482E-6EDB-42CD-852A-D0A72459A487}" type="presParOf" srcId="{905262C6-68DF-426C-9509-410644AFF576}" destId="{09DE968E-14A4-4D8D-9C31-DA18DB4D98CF}" srcOrd="1" destOrd="0" presId="urn:microsoft.com/office/officeart/2005/8/layout/hierarchy1"/>
    <dgm:cxn modelId="{5DD15623-7975-4CE5-BBA7-BB59B686424D}" type="presParOf" srcId="{09DE968E-14A4-4D8D-9C31-DA18DB4D98CF}" destId="{BF81623B-0690-43D0-831B-986192D90FAC}" srcOrd="0" destOrd="0" presId="urn:microsoft.com/office/officeart/2005/8/layout/hierarchy1"/>
    <dgm:cxn modelId="{4888A3D1-737F-4F45-863F-25033CF4C26F}" type="presParOf" srcId="{BF81623B-0690-43D0-831B-986192D90FAC}" destId="{11672F0A-D611-45C1-B538-85F38FC0C2A0}" srcOrd="0" destOrd="0" presId="urn:microsoft.com/office/officeart/2005/8/layout/hierarchy1"/>
    <dgm:cxn modelId="{38FC6235-FE15-458B-84BE-77DE0B4ADF14}" type="presParOf" srcId="{BF81623B-0690-43D0-831B-986192D90FAC}" destId="{96D2DDF4-3F5D-428A-802C-6E0E2F70331D}" srcOrd="1" destOrd="0" presId="urn:microsoft.com/office/officeart/2005/8/layout/hierarchy1"/>
    <dgm:cxn modelId="{671A42E2-DAE5-47B8-8CAC-AC9253D8A1B7}" type="presParOf" srcId="{09DE968E-14A4-4D8D-9C31-DA18DB4D98CF}" destId="{E210031D-8398-401A-982C-952F150CF7B9}" srcOrd="1" destOrd="0" presId="urn:microsoft.com/office/officeart/2005/8/layout/hierarchy1"/>
    <dgm:cxn modelId="{061F1DDE-C212-47E6-BDFC-E0DA0FD0ADB9}" type="presParOf" srcId="{905262C6-68DF-426C-9509-410644AFF576}" destId="{F8C235DB-E00B-4AA2-B56B-16085DDA4BBD}" srcOrd="2" destOrd="0" presId="urn:microsoft.com/office/officeart/2005/8/layout/hierarchy1"/>
    <dgm:cxn modelId="{87351369-4432-43D4-B1D1-5C87EFC70A5D}" type="presParOf" srcId="{F8C235DB-E00B-4AA2-B56B-16085DDA4BBD}" destId="{DC00DDB6-1595-487D-B1A7-84AC2568547C}" srcOrd="0" destOrd="0" presId="urn:microsoft.com/office/officeart/2005/8/layout/hierarchy1"/>
    <dgm:cxn modelId="{B0DEC10A-B00A-437F-8C18-0F4DBA08BC6A}" type="presParOf" srcId="{DC00DDB6-1595-487D-B1A7-84AC2568547C}" destId="{73B92D84-F4E5-413B-9D63-2450A4AAF136}" srcOrd="0" destOrd="0" presId="urn:microsoft.com/office/officeart/2005/8/layout/hierarchy1"/>
    <dgm:cxn modelId="{086DB20C-5130-4BDC-B471-76A78028D8EA}" type="presParOf" srcId="{DC00DDB6-1595-487D-B1A7-84AC2568547C}" destId="{750EA859-9924-42A5-8B6E-DFCF0BE10E39}" srcOrd="1" destOrd="0" presId="urn:microsoft.com/office/officeart/2005/8/layout/hierarchy1"/>
    <dgm:cxn modelId="{71087A78-54A7-46AE-BF31-92A8C43F2E20}" type="presParOf" srcId="{F8C235DB-E00B-4AA2-B56B-16085DDA4BBD}" destId="{FE792C6B-C610-4E43-9B3A-FD108165D5D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881E10F-2F9A-4A19-AC52-F7FBB3B805F2}"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12359DC-F64E-4F04-9368-52903734B7EF}">
      <dgm:prSet/>
      <dgm:spPr/>
      <dgm:t>
        <a:bodyPr/>
        <a:lstStyle/>
        <a:p>
          <a:r>
            <a:rPr lang="en-US" b="1" i="0"/>
            <a:t>C0200- Repetition of Three Words</a:t>
          </a:r>
          <a:endParaRPr lang="en-US"/>
        </a:p>
      </dgm:t>
    </dgm:pt>
    <dgm:pt modelId="{0F93820E-9079-4B6D-A796-631D278713B8}" type="parTrans" cxnId="{CF450E64-72D3-4D25-A342-2BCAA01F994E}">
      <dgm:prSet/>
      <dgm:spPr/>
      <dgm:t>
        <a:bodyPr/>
        <a:lstStyle/>
        <a:p>
          <a:endParaRPr lang="en-US"/>
        </a:p>
      </dgm:t>
    </dgm:pt>
    <dgm:pt modelId="{ADC3FADD-407A-4AFE-A832-D6C8F2B86489}" type="sibTrans" cxnId="{CF450E64-72D3-4D25-A342-2BCAA01F994E}">
      <dgm:prSet/>
      <dgm:spPr/>
      <dgm:t>
        <a:bodyPr/>
        <a:lstStyle/>
        <a:p>
          <a:endParaRPr lang="en-US"/>
        </a:p>
      </dgm:t>
    </dgm:pt>
    <dgm:pt modelId="{BF8A08F0-5B1A-4096-A371-18EC01453FFE}">
      <dgm:prSet/>
      <dgm:spPr/>
      <dgm:t>
        <a:bodyPr/>
        <a:lstStyle/>
        <a:p>
          <a:r>
            <a:rPr lang="en-US" b="0" i="0"/>
            <a:t>This section details how the interview should be </a:t>
          </a:r>
          <a:r>
            <a:rPr lang="en-US"/>
            <a:t>conducted.</a:t>
          </a:r>
          <a:r>
            <a:rPr lang="en-US" b="0" i="0"/>
            <a:t>  By using the same approach as outline </a:t>
          </a:r>
          <a:r>
            <a:rPr lang="en-US"/>
            <a:t>with each time, allows for a m</a:t>
          </a:r>
          <a:r>
            <a:rPr lang="en-US" b="0" i="0"/>
            <a:t>ore consistent score and assessment.  </a:t>
          </a:r>
          <a:endParaRPr lang="en-US"/>
        </a:p>
      </dgm:t>
    </dgm:pt>
    <dgm:pt modelId="{C4F1E90D-A834-45C2-839F-154DB773A592}" type="parTrans" cxnId="{EB2179D3-3471-4D7E-85ED-8D99BB64A270}">
      <dgm:prSet/>
      <dgm:spPr/>
      <dgm:t>
        <a:bodyPr/>
        <a:lstStyle/>
        <a:p>
          <a:endParaRPr lang="en-US"/>
        </a:p>
      </dgm:t>
    </dgm:pt>
    <dgm:pt modelId="{621FBD50-8261-4D99-B7CE-DB60B9ABCCAE}" type="sibTrans" cxnId="{EB2179D3-3471-4D7E-85ED-8D99BB64A270}">
      <dgm:prSet/>
      <dgm:spPr/>
      <dgm:t>
        <a:bodyPr/>
        <a:lstStyle/>
        <a:p>
          <a:endParaRPr lang="en-US"/>
        </a:p>
      </dgm:t>
    </dgm:pt>
    <dgm:pt modelId="{5430F9C8-FB6B-4430-BDD6-596E06216DDA}">
      <dgm:prSet/>
      <dgm:spPr/>
      <dgm:t>
        <a:bodyPr/>
        <a:lstStyle/>
        <a:p>
          <a:r>
            <a:rPr lang="en-US" b="0" i="0"/>
            <a:t>The interview is conducted by having the clinician say "I am going to say three words for you to remember.  Please repeat the words after I have said all three.  The words are: </a:t>
          </a:r>
          <a:r>
            <a:rPr lang="en-US" b="1" i="0"/>
            <a:t>Sock, blue, and bed. </a:t>
          </a:r>
          <a:r>
            <a:rPr lang="en-US" b="0" i="0"/>
            <a:t>Now tell me those three words."  The clinician then records the number of words repeated after the first attempt. (0,1,2,3) After the first attempt repeat the words using cues "sock, something to wear; blue, a color; bed, a piece of furniture.  The clinician may repeat the words up to two more times.  </a:t>
          </a:r>
          <a:endParaRPr lang="en-US"/>
        </a:p>
      </dgm:t>
    </dgm:pt>
    <dgm:pt modelId="{C2D025B4-1DEF-4D74-94FF-B51DEA52CD34}" type="parTrans" cxnId="{C928C5B6-2A90-45E0-B5E1-8CD51F317253}">
      <dgm:prSet/>
      <dgm:spPr/>
      <dgm:t>
        <a:bodyPr/>
        <a:lstStyle/>
        <a:p>
          <a:endParaRPr lang="en-US"/>
        </a:p>
      </dgm:t>
    </dgm:pt>
    <dgm:pt modelId="{E5396522-556A-42A7-BC6B-132345B0746F}" type="sibTrans" cxnId="{C928C5B6-2A90-45E0-B5E1-8CD51F317253}">
      <dgm:prSet/>
      <dgm:spPr/>
      <dgm:t>
        <a:bodyPr/>
        <a:lstStyle/>
        <a:p>
          <a:endParaRPr lang="en-US"/>
        </a:p>
      </dgm:t>
    </dgm:pt>
    <dgm:pt modelId="{8E0A5A9E-5911-4B08-8D04-EC3BE799A47B}" type="pres">
      <dgm:prSet presAssocID="{B881E10F-2F9A-4A19-AC52-F7FBB3B805F2}" presName="outerComposite" presStyleCnt="0">
        <dgm:presLayoutVars>
          <dgm:chMax val="5"/>
          <dgm:dir/>
          <dgm:resizeHandles val="exact"/>
        </dgm:presLayoutVars>
      </dgm:prSet>
      <dgm:spPr/>
    </dgm:pt>
    <dgm:pt modelId="{871A245B-1CBF-4728-893C-0F72487A8A4C}" type="pres">
      <dgm:prSet presAssocID="{B881E10F-2F9A-4A19-AC52-F7FBB3B805F2}" presName="dummyMaxCanvas" presStyleCnt="0">
        <dgm:presLayoutVars/>
      </dgm:prSet>
      <dgm:spPr/>
    </dgm:pt>
    <dgm:pt modelId="{D26DF63D-61F3-4100-BA08-58D895948E0B}" type="pres">
      <dgm:prSet presAssocID="{B881E10F-2F9A-4A19-AC52-F7FBB3B805F2}" presName="ThreeNodes_1" presStyleLbl="node1" presStyleIdx="0" presStyleCnt="3">
        <dgm:presLayoutVars>
          <dgm:bulletEnabled val="1"/>
        </dgm:presLayoutVars>
      </dgm:prSet>
      <dgm:spPr/>
    </dgm:pt>
    <dgm:pt modelId="{C4D8BA12-1772-4F95-AF7D-3C5C31B9E5E5}" type="pres">
      <dgm:prSet presAssocID="{B881E10F-2F9A-4A19-AC52-F7FBB3B805F2}" presName="ThreeNodes_2" presStyleLbl="node1" presStyleIdx="1" presStyleCnt="3">
        <dgm:presLayoutVars>
          <dgm:bulletEnabled val="1"/>
        </dgm:presLayoutVars>
      </dgm:prSet>
      <dgm:spPr/>
    </dgm:pt>
    <dgm:pt modelId="{37252852-19D9-486A-8655-62067AE18070}" type="pres">
      <dgm:prSet presAssocID="{B881E10F-2F9A-4A19-AC52-F7FBB3B805F2}" presName="ThreeNodes_3" presStyleLbl="node1" presStyleIdx="2" presStyleCnt="3">
        <dgm:presLayoutVars>
          <dgm:bulletEnabled val="1"/>
        </dgm:presLayoutVars>
      </dgm:prSet>
      <dgm:spPr/>
    </dgm:pt>
    <dgm:pt modelId="{CD1761F1-3A78-4522-A2AF-8A4DB0B56789}" type="pres">
      <dgm:prSet presAssocID="{B881E10F-2F9A-4A19-AC52-F7FBB3B805F2}" presName="ThreeConn_1-2" presStyleLbl="fgAccFollowNode1" presStyleIdx="0" presStyleCnt="2">
        <dgm:presLayoutVars>
          <dgm:bulletEnabled val="1"/>
        </dgm:presLayoutVars>
      </dgm:prSet>
      <dgm:spPr/>
    </dgm:pt>
    <dgm:pt modelId="{0F723B01-05C1-4CE4-BB9A-AB12BA51F5C3}" type="pres">
      <dgm:prSet presAssocID="{B881E10F-2F9A-4A19-AC52-F7FBB3B805F2}" presName="ThreeConn_2-3" presStyleLbl="fgAccFollowNode1" presStyleIdx="1" presStyleCnt="2">
        <dgm:presLayoutVars>
          <dgm:bulletEnabled val="1"/>
        </dgm:presLayoutVars>
      </dgm:prSet>
      <dgm:spPr/>
    </dgm:pt>
    <dgm:pt modelId="{F1C6D10E-49E6-4BB6-911B-27601BE73896}" type="pres">
      <dgm:prSet presAssocID="{B881E10F-2F9A-4A19-AC52-F7FBB3B805F2}" presName="ThreeNodes_1_text" presStyleLbl="node1" presStyleIdx="2" presStyleCnt="3">
        <dgm:presLayoutVars>
          <dgm:bulletEnabled val="1"/>
        </dgm:presLayoutVars>
      </dgm:prSet>
      <dgm:spPr/>
    </dgm:pt>
    <dgm:pt modelId="{2D92FB82-A8E0-437A-A595-2A31A571F02C}" type="pres">
      <dgm:prSet presAssocID="{B881E10F-2F9A-4A19-AC52-F7FBB3B805F2}" presName="ThreeNodes_2_text" presStyleLbl="node1" presStyleIdx="2" presStyleCnt="3">
        <dgm:presLayoutVars>
          <dgm:bulletEnabled val="1"/>
        </dgm:presLayoutVars>
      </dgm:prSet>
      <dgm:spPr/>
    </dgm:pt>
    <dgm:pt modelId="{C33A3609-7E92-4527-9D21-7BABC11328A7}" type="pres">
      <dgm:prSet presAssocID="{B881E10F-2F9A-4A19-AC52-F7FBB3B805F2}" presName="ThreeNodes_3_text" presStyleLbl="node1" presStyleIdx="2" presStyleCnt="3">
        <dgm:presLayoutVars>
          <dgm:bulletEnabled val="1"/>
        </dgm:presLayoutVars>
      </dgm:prSet>
      <dgm:spPr/>
    </dgm:pt>
  </dgm:ptLst>
  <dgm:cxnLst>
    <dgm:cxn modelId="{9D320E00-9F14-4E82-B1DB-D91D5ADF6B6D}" type="presOf" srcId="{512359DC-F64E-4F04-9368-52903734B7EF}" destId="{D26DF63D-61F3-4100-BA08-58D895948E0B}" srcOrd="0" destOrd="0" presId="urn:microsoft.com/office/officeart/2005/8/layout/vProcess5"/>
    <dgm:cxn modelId="{35EF3D17-81B5-4E35-B9BF-978DC2E797D2}" type="presOf" srcId="{5430F9C8-FB6B-4430-BDD6-596E06216DDA}" destId="{37252852-19D9-486A-8655-62067AE18070}" srcOrd="0" destOrd="0" presId="urn:microsoft.com/office/officeart/2005/8/layout/vProcess5"/>
    <dgm:cxn modelId="{FDC78325-B557-4A67-A6D0-B36C0160A790}" type="presOf" srcId="{5430F9C8-FB6B-4430-BDD6-596E06216DDA}" destId="{C33A3609-7E92-4527-9D21-7BABC11328A7}" srcOrd="1" destOrd="0" presId="urn:microsoft.com/office/officeart/2005/8/layout/vProcess5"/>
    <dgm:cxn modelId="{81DB0E27-9579-4A03-9D08-6511EBFC8B73}" type="presOf" srcId="{ADC3FADD-407A-4AFE-A832-D6C8F2B86489}" destId="{CD1761F1-3A78-4522-A2AF-8A4DB0B56789}" srcOrd="0" destOrd="0" presId="urn:microsoft.com/office/officeart/2005/8/layout/vProcess5"/>
    <dgm:cxn modelId="{5E73242E-5990-41F6-BE3D-C3D1054ACCEF}" type="presOf" srcId="{BF8A08F0-5B1A-4096-A371-18EC01453FFE}" destId="{2D92FB82-A8E0-437A-A595-2A31A571F02C}" srcOrd="1" destOrd="0" presId="urn:microsoft.com/office/officeart/2005/8/layout/vProcess5"/>
    <dgm:cxn modelId="{CF450E64-72D3-4D25-A342-2BCAA01F994E}" srcId="{B881E10F-2F9A-4A19-AC52-F7FBB3B805F2}" destId="{512359DC-F64E-4F04-9368-52903734B7EF}" srcOrd="0" destOrd="0" parTransId="{0F93820E-9079-4B6D-A796-631D278713B8}" sibTransId="{ADC3FADD-407A-4AFE-A832-D6C8F2B86489}"/>
    <dgm:cxn modelId="{1A889B78-9B15-4CE6-8E6A-32339A1F1DA1}" type="presOf" srcId="{B881E10F-2F9A-4A19-AC52-F7FBB3B805F2}" destId="{8E0A5A9E-5911-4B08-8D04-EC3BE799A47B}" srcOrd="0" destOrd="0" presId="urn:microsoft.com/office/officeart/2005/8/layout/vProcess5"/>
    <dgm:cxn modelId="{42B3F28F-56DA-4C36-B281-39D9CDCB12FA}" type="presOf" srcId="{512359DC-F64E-4F04-9368-52903734B7EF}" destId="{F1C6D10E-49E6-4BB6-911B-27601BE73896}" srcOrd="1" destOrd="0" presId="urn:microsoft.com/office/officeart/2005/8/layout/vProcess5"/>
    <dgm:cxn modelId="{C928C5B6-2A90-45E0-B5E1-8CD51F317253}" srcId="{B881E10F-2F9A-4A19-AC52-F7FBB3B805F2}" destId="{5430F9C8-FB6B-4430-BDD6-596E06216DDA}" srcOrd="2" destOrd="0" parTransId="{C2D025B4-1DEF-4D74-94FF-B51DEA52CD34}" sibTransId="{E5396522-556A-42A7-BC6B-132345B0746F}"/>
    <dgm:cxn modelId="{1E85D9BC-E167-45D1-BB42-9BBCFF02CA0B}" type="presOf" srcId="{BF8A08F0-5B1A-4096-A371-18EC01453FFE}" destId="{C4D8BA12-1772-4F95-AF7D-3C5C31B9E5E5}" srcOrd="0" destOrd="0" presId="urn:microsoft.com/office/officeart/2005/8/layout/vProcess5"/>
    <dgm:cxn modelId="{EB2179D3-3471-4D7E-85ED-8D99BB64A270}" srcId="{B881E10F-2F9A-4A19-AC52-F7FBB3B805F2}" destId="{BF8A08F0-5B1A-4096-A371-18EC01453FFE}" srcOrd="1" destOrd="0" parTransId="{C4F1E90D-A834-45C2-839F-154DB773A592}" sibTransId="{621FBD50-8261-4D99-B7CE-DB60B9ABCCAE}"/>
    <dgm:cxn modelId="{4DC022DD-9A3F-4ABB-95DE-88376AAAFA00}" type="presOf" srcId="{621FBD50-8261-4D99-B7CE-DB60B9ABCCAE}" destId="{0F723B01-05C1-4CE4-BB9A-AB12BA51F5C3}" srcOrd="0" destOrd="0" presId="urn:microsoft.com/office/officeart/2005/8/layout/vProcess5"/>
    <dgm:cxn modelId="{F4F69BA8-CCDD-451D-8F08-EB691754A0CF}" type="presParOf" srcId="{8E0A5A9E-5911-4B08-8D04-EC3BE799A47B}" destId="{871A245B-1CBF-4728-893C-0F72487A8A4C}" srcOrd="0" destOrd="0" presId="urn:microsoft.com/office/officeart/2005/8/layout/vProcess5"/>
    <dgm:cxn modelId="{FBF8DEDD-8B2B-4C2F-B45E-4121A88961E4}" type="presParOf" srcId="{8E0A5A9E-5911-4B08-8D04-EC3BE799A47B}" destId="{D26DF63D-61F3-4100-BA08-58D895948E0B}" srcOrd="1" destOrd="0" presId="urn:microsoft.com/office/officeart/2005/8/layout/vProcess5"/>
    <dgm:cxn modelId="{8CF0C5B8-AEE8-4856-8EF3-51D20BD65D5F}" type="presParOf" srcId="{8E0A5A9E-5911-4B08-8D04-EC3BE799A47B}" destId="{C4D8BA12-1772-4F95-AF7D-3C5C31B9E5E5}" srcOrd="2" destOrd="0" presId="urn:microsoft.com/office/officeart/2005/8/layout/vProcess5"/>
    <dgm:cxn modelId="{8AC8A3D1-C151-40E0-9784-538BA280A8E1}" type="presParOf" srcId="{8E0A5A9E-5911-4B08-8D04-EC3BE799A47B}" destId="{37252852-19D9-486A-8655-62067AE18070}" srcOrd="3" destOrd="0" presId="urn:microsoft.com/office/officeart/2005/8/layout/vProcess5"/>
    <dgm:cxn modelId="{F15B7962-8716-4656-B6AB-A65BFB8EFA7B}" type="presParOf" srcId="{8E0A5A9E-5911-4B08-8D04-EC3BE799A47B}" destId="{CD1761F1-3A78-4522-A2AF-8A4DB0B56789}" srcOrd="4" destOrd="0" presId="urn:microsoft.com/office/officeart/2005/8/layout/vProcess5"/>
    <dgm:cxn modelId="{77BC2100-6CBD-4E6D-AEA8-BB0D92E8AAAB}" type="presParOf" srcId="{8E0A5A9E-5911-4B08-8D04-EC3BE799A47B}" destId="{0F723B01-05C1-4CE4-BB9A-AB12BA51F5C3}" srcOrd="5" destOrd="0" presId="urn:microsoft.com/office/officeart/2005/8/layout/vProcess5"/>
    <dgm:cxn modelId="{A86BC389-EE1B-4439-A39B-056BAC7FB7E3}" type="presParOf" srcId="{8E0A5A9E-5911-4B08-8D04-EC3BE799A47B}" destId="{F1C6D10E-49E6-4BB6-911B-27601BE73896}" srcOrd="6" destOrd="0" presId="urn:microsoft.com/office/officeart/2005/8/layout/vProcess5"/>
    <dgm:cxn modelId="{CD88AD3A-6D39-40A0-9752-A65F12CE5120}" type="presParOf" srcId="{8E0A5A9E-5911-4B08-8D04-EC3BE799A47B}" destId="{2D92FB82-A8E0-437A-A595-2A31A571F02C}" srcOrd="7" destOrd="0" presId="urn:microsoft.com/office/officeart/2005/8/layout/vProcess5"/>
    <dgm:cxn modelId="{0E9BF796-3634-4B1B-9C48-36BB8E5FC526}" type="presParOf" srcId="{8E0A5A9E-5911-4B08-8D04-EC3BE799A47B}" destId="{C33A3609-7E92-4527-9D21-7BABC11328A7}"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ECD7CD8-31C9-4D5F-BDAC-D8DE90A26BDF}"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AB4DEAD-529C-45F6-99E3-758140A2B46A}">
      <dgm:prSet/>
      <dgm:spPr/>
      <dgm:t>
        <a:bodyPr/>
        <a:lstStyle/>
        <a:p>
          <a:pPr>
            <a:defRPr cap="all"/>
          </a:pPr>
          <a:r>
            <a:rPr lang="en-US" b="1" i="0"/>
            <a:t>C0300 - Temporal Orientation </a:t>
          </a:r>
          <a:r>
            <a:rPr lang="en-US" b="0" i="0"/>
            <a:t>this is to determine orientation to year, month, and day.</a:t>
          </a:r>
          <a:endParaRPr lang="en-US"/>
        </a:p>
      </dgm:t>
    </dgm:pt>
    <dgm:pt modelId="{798CF83F-45F1-4B27-BF8C-6AEE9E837B8F}" type="parTrans" cxnId="{4257025A-90C4-4BAB-83C7-1A5DB8BCE53A}">
      <dgm:prSet/>
      <dgm:spPr/>
      <dgm:t>
        <a:bodyPr/>
        <a:lstStyle/>
        <a:p>
          <a:endParaRPr lang="en-US"/>
        </a:p>
      </dgm:t>
    </dgm:pt>
    <dgm:pt modelId="{C1FB4727-284B-4FAF-B2A8-F787637588F9}" type="sibTrans" cxnId="{4257025A-90C4-4BAB-83C7-1A5DB8BCE53A}">
      <dgm:prSet/>
      <dgm:spPr/>
      <dgm:t>
        <a:bodyPr/>
        <a:lstStyle/>
        <a:p>
          <a:endParaRPr lang="en-US"/>
        </a:p>
      </dgm:t>
    </dgm:pt>
    <dgm:pt modelId="{7AE8551D-CF69-42FD-A771-3496C564D7BC}">
      <dgm:prSet/>
      <dgm:spPr/>
      <dgm:t>
        <a:bodyPr/>
        <a:lstStyle/>
        <a:p>
          <a:pPr>
            <a:defRPr cap="all"/>
          </a:pPr>
          <a:r>
            <a:rPr lang="en-US" b="0" i="0"/>
            <a:t>The clinician will </a:t>
          </a:r>
          <a:r>
            <a:rPr lang="en-US"/>
            <a:t>state,</a:t>
          </a:r>
          <a:r>
            <a:rPr lang="en-US" b="0" i="0"/>
            <a:t> "Please tell me what year it is right now."  The answers are from 0-3.  0 is off by 5 or more years, 1 is missed by 2-5 years, 2 is missed by 1 year, and 3 is correct.  </a:t>
          </a:r>
          <a:endParaRPr lang="en-US"/>
        </a:p>
      </dgm:t>
    </dgm:pt>
    <dgm:pt modelId="{0574E796-5463-44E4-81D7-5C4C047FC096}" type="parTrans" cxnId="{A618D2E7-1BFD-4460-9C2B-5CDEF6488C2F}">
      <dgm:prSet/>
      <dgm:spPr/>
      <dgm:t>
        <a:bodyPr/>
        <a:lstStyle/>
        <a:p>
          <a:endParaRPr lang="en-US"/>
        </a:p>
      </dgm:t>
    </dgm:pt>
    <dgm:pt modelId="{A3CEB19A-B83F-47BE-B65C-A19E93645944}" type="sibTrans" cxnId="{A618D2E7-1BFD-4460-9C2B-5CDEF6488C2F}">
      <dgm:prSet/>
      <dgm:spPr/>
      <dgm:t>
        <a:bodyPr/>
        <a:lstStyle/>
        <a:p>
          <a:endParaRPr lang="en-US"/>
        </a:p>
      </dgm:t>
    </dgm:pt>
    <dgm:pt modelId="{CC55F547-11D6-457E-8F53-1C2C3A0492D2}">
      <dgm:prSet/>
      <dgm:spPr/>
      <dgm:t>
        <a:bodyPr/>
        <a:lstStyle/>
        <a:p>
          <a:pPr>
            <a:defRPr cap="all"/>
          </a:pPr>
          <a:r>
            <a:rPr lang="en-US" b="0" i="0"/>
            <a:t>The clinician will then ask, "What month are we in right now?"  the available responses are: 0-2.  0 means missed by greater than 1 month. 1 is Missed by 6 days to 1 month, 2 is Accurate within 5 days.  </a:t>
          </a:r>
          <a:endParaRPr lang="en-US"/>
        </a:p>
      </dgm:t>
    </dgm:pt>
    <dgm:pt modelId="{C4837C7E-170F-425F-997F-FE50560D913C}" type="parTrans" cxnId="{568945F3-217D-4EFD-A636-A272A6B7808B}">
      <dgm:prSet/>
      <dgm:spPr/>
      <dgm:t>
        <a:bodyPr/>
        <a:lstStyle/>
        <a:p>
          <a:endParaRPr lang="en-US"/>
        </a:p>
      </dgm:t>
    </dgm:pt>
    <dgm:pt modelId="{CA24F941-DE34-4C6A-BC81-6A06A68A69F8}" type="sibTrans" cxnId="{568945F3-217D-4EFD-A636-A272A6B7808B}">
      <dgm:prSet/>
      <dgm:spPr/>
      <dgm:t>
        <a:bodyPr/>
        <a:lstStyle/>
        <a:p>
          <a:endParaRPr lang="en-US"/>
        </a:p>
      </dgm:t>
    </dgm:pt>
    <dgm:pt modelId="{2C2A646E-6F62-435F-9ADA-9AE2548DF8D4}">
      <dgm:prSet/>
      <dgm:spPr/>
      <dgm:t>
        <a:bodyPr/>
        <a:lstStyle/>
        <a:p>
          <a:pPr>
            <a:defRPr cap="all"/>
          </a:pPr>
          <a:r>
            <a:rPr lang="en-US" b="0" i="0"/>
            <a:t>The clinician will then ask "What day of the week is today?"  0, is incorrect or no answer, and 1 is correct.</a:t>
          </a:r>
          <a:endParaRPr lang="en-US"/>
        </a:p>
      </dgm:t>
    </dgm:pt>
    <dgm:pt modelId="{E7402C0E-36E8-4B8B-BA7A-0EF3F6B79DA2}" type="parTrans" cxnId="{3260B4F7-FC04-4BC7-8D44-B1A1E11F5303}">
      <dgm:prSet/>
      <dgm:spPr/>
      <dgm:t>
        <a:bodyPr/>
        <a:lstStyle/>
        <a:p>
          <a:endParaRPr lang="en-US"/>
        </a:p>
      </dgm:t>
    </dgm:pt>
    <dgm:pt modelId="{84216599-9B5A-4E77-A757-544923AD2942}" type="sibTrans" cxnId="{3260B4F7-FC04-4BC7-8D44-B1A1E11F5303}">
      <dgm:prSet/>
      <dgm:spPr/>
      <dgm:t>
        <a:bodyPr/>
        <a:lstStyle/>
        <a:p>
          <a:endParaRPr lang="en-US"/>
        </a:p>
      </dgm:t>
    </dgm:pt>
    <dgm:pt modelId="{DCC8F890-1373-48D2-8253-2720F54B6399}" type="pres">
      <dgm:prSet presAssocID="{4ECD7CD8-31C9-4D5F-BDAC-D8DE90A26BDF}" presName="root" presStyleCnt="0">
        <dgm:presLayoutVars>
          <dgm:dir/>
          <dgm:resizeHandles val="exact"/>
        </dgm:presLayoutVars>
      </dgm:prSet>
      <dgm:spPr/>
    </dgm:pt>
    <dgm:pt modelId="{63E2D19A-21DA-421B-9209-8FA4AF5229C4}" type="pres">
      <dgm:prSet presAssocID="{9AB4DEAD-529C-45F6-99E3-758140A2B46A}" presName="compNode" presStyleCnt="0"/>
      <dgm:spPr/>
    </dgm:pt>
    <dgm:pt modelId="{EF7F8BEA-D529-4D9F-8ABD-930532AB5323}" type="pres">
      <dgm:prSet presAssocID="{9AB4DEAD-529C-45F6-99E3-758140A2B46A}" presName="iconBgRect" presStyleLbl="bgShp" presStyleIdx="0" presStyleCnt="4"/>
      <dgm:spPr>
        <a:prstGeom prst="round2DiagRect">
          <a:avLst>
            <a:gd name="adj1" fmla="val 29727"/>
            <a:gd name="adj2" fmla="val 0"/>
          </a:avLst>
        </a:prstGeom>
      </dgm:spPr>
    </dgm:pt>
    <dgm:pt modelId="{868ED32C-E2FA-41F0-A150-8385CE88C105}" type="pres">
      <dgm:prSet presAssocID="{9AB4DEAD-529C-45F6-99E3-758140A2B46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ghway scene"/>
        </a:ext>
      </dgm:extLst>
    </dgm:pt>
    <dgm:pt modelId="{D6BF7A73-15E0-4FCA-B229-70DC95D88B68}" type="pres">
      <dgm:prSet presAssocID="{9AB4DEAD-529C-45F6-99E3-758140A2B46A}" presName="spaceRect" presStyleCnt="0"/>
      <dgm:spPr/>
    </dgm:pt>
    <dgm:pt modelId="{BDCE85D9-B594-415C-959A-A128F5C0062C}" type="pres">
      <dgm:prSet presAssocID="{9AB4DEAD-529C-45F6-99E3-758140A2B46A}" presName="textRect" presStyleLbl="revTx" presStyleIdx="0" presStyleCnt="4">
        <dgm:presLayoutVars>
          <dgm:chMax val="1"/>
          <dgm:chPref val="1"/>
        </dgm:presLayoutVars>
      </dgm:prSet>
      <dgm:spPr/>
    </dgm:pt>
    <dgm:pt modelId="{EC7C075D-9C87-4B44-BF6D-E591A07E1CF3}" type="pres">
      <dgm:prSet presAssocID="{C1FB4727-284B-4FAF-B2A8-F787637588F9}" presName="sibTrans" presStyleCnt="0"/>
      <dgm:spPr/>
    </dgm:pt>
    <dgm:pt modelId="{38DD9F54-C1CC-49C4-8214-13B83BE06D8A}" type="pres">
      <dgm:prSet presAssocID="{7AE8551D-CF69-42FD-A771-3496C564D7BC}" presName="compNode" presStyleCnt="0"/>
      <dgm:spPr/>
    </dgm:pt>
    <dgm:pt modelId="{1725D5A5-5CA7-4265-A652-9DA910D065BD}" type="pres">
      <dgm:prSet presAssocID="{7AE8551D-CF69-42FD-A771-3496C564D7BC}" presName="iconBgRect" presStyleLbl="bgShp" presStyleIdx="1" presStyleCnt="4"/>
      <dgm:spPr>
        <a:prstGeom prst="round2DiagRect">
          <a:avLst>
            <a:gd name="adj1" fmla="val 29727"/>
            <a:gd name="adj2" fmla="val 0"/>
          </a:avLst>
        </a:prstGeom>
      </dgm:spPr>
    </dgm:pt>
    <dgm:pt modelId="{A5E4BEE4-91BB-4E9B-9AE3-1B5AE186F9B8}" type="pres">
      <dgm:prSet presAssocID="{7AE8551D-CF69-42FD-A771-3496C564D7B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ploma Roll"/>
        </a:ext>
      </dgm:extLst>
    </dgm:pt>
    <dgm:pt modelId="{F913B5B0-6837-41BE-958A-DCAF0E71235D}" type="pres">
      <dgm:prSet presAssocID="{7AE8551D-CF69-42FD-A771-3496C564D7BC}" presName="spaceRect" presStyleCnt="0"/>
      <dgm:spPr/>
    </dgm:pt>
    <dgm:pt modelId="{4862E28E-0572-41BC-B35F-9C6343907F9C}" type="pres">
      <dgm:prSet presAssocID="{7AE8551D-CF69-42FD-A771-3496C564D7BC}" presName="textRect" presStyleLbl="revTx" presStyleIdx="1" presStyleCnt="4">
        <dgm:presLayoutVars>
          <dgm:chMax val="1"/>
          <dgm:chPref val="1"/>
        </dgm:presLayoutVars>
      </dgm:prSet>
      <dgm:spPr/>
    </dgm:pt>
    <dgm:pt modelId="{8028B267-B631-4248-8398-41807F2F95DE}" type="pres">
      <dgm:prSet presAssocID="{A3CEB19A-B83F-47BE-B65C-A19E93645944}" presName="sibTrans" presStyleCnt="0"/>
      <dgm:spPr/>
    </dgm:pt>
    <dgm:pt modelId="{2BFCEB08-0DA8-4206-B9B3-7EE5078F0D84}" type="pres">
      <dgm:prSet presAssocID="{CC55F547-11D6-457E-8F53-1C2C3A0492D2}" presName="compNode" presStyleCnt="0"/>
      <dgm:spPr/>
    </dgm:pt>
    <dgm:pt modelId="{28947A05-9D6A-465A-B501-8B9E5B41B357}" type="pres">
      <dgm:prSet presAssocID="{CC55F547-11D6-457E-8F53-1C2C3A0492D2}" presName="iconBgRect" presStyleLbl="bgShp" presStyleIdx="2" presStyleCnt="4"/>
      <dgm:spPr>
        <a:prstGeom prst="round2DiagRect">
          <a:avLst>
            <a:gd name="adj1" fmla="val 29727"/>
            <a:gd name="adj2" fmla="val 0"/>
          </a:avLst>
        </a:prstGeom>
      </dgm:spPr>
    </dgm:pt>
    <dgm:pt modelId="{9D7F9269-0E13-4292-8AE0-4E4BB99B57F0}" type="pres">
      <dgm:prSet presAssocID="{CC55F547-11D6-457E-8F53-1C2C3A0492D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33492D3B-8F8A-4E9F-8239-A2929E9B30D3}" type="pres">
      <dgm:prSet presAssocID="{CC55F547-11D6-457E-8F53-1C2C3A0492D2}" presName="spaceRect" presStyleCnt="0"/>
      <dgm:spPr/>
    </dgm:pt>
    <dgm:pt modelId="{227056C8-BC9F-4D6D-8252-93AC5386CBBC}" type="pres">
      <dgm:prSet presAssocID="{CC55F547-11D6-457E-8F53-1C2C3A0492D2}" presName="textRect" presStyleLbl="revTx" presStyleIdx="2" presStyleCnt="4">
        <dgm:presLayoutVars>
          <dgm:chMax val="1"/>
          <dgm:chPref val="1"/>
        </dgm:presLayoutVars>
      </dgm:prSet>
      <dgm:spPr/>
    </dgm:pt>
    <dgm:pt modelId="{4F3A0107-266A-4F83-A65C-65B6D97D116C}" type="pres">
      <dgm:prSet presAssocID="{CA24F941-DE34-4C6A-BC81-6A06A68A69F8}" presName="sibTrans" presStyleCnt="0"/>
      <dgm:spPr/>
    </dgm:pt>
    <dgm:pt modelId="{1BFB3EB0-371D-41D8-ACEA-08072DB030D7}" type="pres">
      <dgm:prSet presAssocID="{2C2A646E-6F62-435F-9ADA-9AE2548DF8D4}" presName="compNode" presStyleCnt="0"/>
      <dgm:spPr/>
    </dgm:pt>
    <dgm:pt modelId="{496361B1-7A05-4D7B-829B-581FA49546D2}" type="pres">
      <dgm:prSet presAssocID="{2C2A646E-6F62-435F-9ADA-9AE2548DF8D4}" presName="iconBgRect" presStyleLbl="bgShp" presStyleIdx="3" presStyleCnt="4"/>
      <dgm:spPr>
        <a:prstGeom prst="round2DiagRect">
          <a:avLst>
            <a:gd name="adj1" fmla="val 29727"/>
            <a:gd name="adj2" fmla="val 0"/>
          </a:avLst>
        </a:prstGeom>
      </dgm:spPr>
    </dgm:pt>
    <dgm:pt modelId="{67B8F385-B151-44FC-BF9C-6C26A33A7A56}" type="pres">
      <dgm:prSet presAssocID="{2C2A646E-6F62-435F-9ADA-9AE2548DF8D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s"/>
        </a:ext>
      </dgm:extLst>
    </dgm:pt>
    <dgm:pt modelId="{C0D8856E-5F9F-46D1-94E5-018B9FEFD8A0}" type="pres">
      <dgm:prSet presAssocID="{2C2A646E-6F62-435F-9ADA-9AE2548DF8D4}" presName="spaceRect" presStyleCnt="0"/>
      <dgm:spPr/>
    </dgm:pt>
    <dgm:pt modelId="{FE4D4121-9EF9-4488-A1C6-5CF9A1351980}" type="pres">
      <dgm:prSet presAssocID="{2C2A646E-6F62-435F-9ADA-9AE2548DF8D4}" presName="textRect" presStyleLbl="revTx" presStyleIdx="3" presStyleCnt="4">
        <dgm:presLayoutVars>
          <dgm:chMax val="1"/>
          <dgm:chPref val="1"/>
        </dgm:presLayoutVars>
      </dgm:prSet>
      <dgm:spPr/>
    </dgm:pt>
  </dgm:ptLst>
  <dgm:cxnLst>
    <dgm:cxn modelId="{BA3A8326-5A87-4C1D-9AE1-01C4745328D1}" type="presOf" srcId="{2C2A646E-6F62-435F-9ADA-9AE2548DF8D4}" destId="{FE4D4121-9EF9-4488-A1C6-5CF9A1351980}" srcOrd="0" destOrd="0" presId="urn:microsoft.com/office/officeart/2018/5/layout/IconLeafLabelList"/>
    <dgm:cxn modelId="{4257025A-90C4-4BAB-83C7-1A5DB8BCE53A}" srcId="{4ECD7CD8-31C9-4D5F-BDAC-D8DE90A26BDF}" destId="{9AB4DEAD-529C-45F6-99E3-758140A2B46A}" srcOrd="0" destOrd="0" parTransId="{798CF83F-45F1-4B27-BF8C-6AEE9E837B8F}" sibTransId="{C1FB4727-284B-4FAF-B2A8-F787637588F9}"/>
    <dgm:cxn modelId="{6FED9B8C-6E13-4158-94C9-CD51ACC36901}" type="presOf" srcId="{CC55F547-11D6-457E-8F53-1C2C3A0492D2}" destId="{227056C8-BC9F-4D6D-8252-93AC5386CBBC}" srcOrd="0" destOrd="0" presId="urn:microsoft.com/office/officeart/2018/5/layout/IconLeafLabelList"/>
    <dgm:cxn modelId="{E482798F-4356-4430-BED2-91000758AD18}" type="presOf" srcId="{9AB4DEAD-529C-45F6-99E3-758140A2B46A}" destId="{BDCE85D9-B594-415C-959A-A128F5C0062C}" srcOrd="0" destOrd="0" presId="urn:microsoft.com/office/officeart/2018/5/layout/IconLeafLabelList"/>
    <dgm:cxn modelId="{5DDF9FA8-9B9C-4C20-958A-9C05710CA136}" type="presOf" srcId="{7AE8551D-CF69-42FD-A771-3496C564D7BC}" destId="{4862E28E-0572-41BC-B35F-9C6343907F9C}" srcOrd="0" destOrd="0" presId="urn:microsoft.com/office/officeart/2018/5/layout/IconLeafLabelList"/>
    <dgm:cxn modelId="{A618D2E7-1BFD-4460-9C2B-5CDEF6488C2F}" srcId="{4ECD7CD8-31C9-4D5F-BDAC-D8DE90A26BDF}" destId="{7AE8551D-CF69-42FD-A771-3496C564D7BC}" srcOrd="1" destOrd="0" parTransId="{0574E796-5463-44E4-81D7-5C4C047FC096}" sibTransId="{A3CEB19A-B83F-47BE-B65C-A19E93645944}"/>
    <dgm:cxn modelId="{838214EF-6231-4D1C-82CB-267F407EC9DD}" type="presOf" srcId="{4ECD7CD8-31C9-4D5F-BDAC-D8DE90A26BDF}" destId="{DCC8F890-1373-48D2-8253-2720F54B6399}" srcOrd="0" destOrd="0" presId="urn:microsoft.com/office/officeart/2018/5/layout/IconLeafLabelList"/>
    <dgm:cxn modelId="{568945F3-217D-4EFD-A636-A272A6B7808B}" srcId="{4ECD7CD8-31C9-4D5F-BDAC-D8DE90A26BDF}" destId="{CC55F547-11D6-457E-8F53-1C2C3A0492D2}" srcOrd="2" destOrd="0" parTransId="{C4837C7E-170F-425F-997F-FE50560D913C}" sibTransId="{CA24F941-DE34-4C6A-BC81-6A06A68A69F8}"/>
    <dgm:cxn modelId="{3260B4F7-FC04-4BC7-8D44-B1A1E11F5303}" srcId="{4ECD7CD8-31C9-4D5F-BDAC-D8DE90A26BDF}" destId="{2C2A646E-6F62-435F-9ADA-9AE2548DF8D4}" srcOrd="3" destOrd="0" parTransId="{E7402C0E-36E8-4B8B-BA7A-0EF3F6B79DA2}" sibTransId="{84216599-9B5A-4E77-A757-544923AD2942}"/>
    <dgm:cxn modelId="{C408AFB2-2CB2-4EB9-8255-5A51C3F19059}" type="presParOf" srcId="{DCC8F890-1373-48D2-8253-2720F54B6399}" destId="{63E2D19A-21DA-421B-9209-8FA4AF5229C4}" srcOrd="0" destOrd="0" presId="urn:microsoft.com/office/officeart/2018/5/layout/IconLeafLabelList"/>
    <dgm:cxn modelId="{64C827CA-5B40-4D0E-A042-E02D3B932783}" type="presParOf" srcId="{63E2D19A-21DA-421B-9209-8FA4AF5229C4}" destId="{EF7F8BEA-D529-4D9F-8ABD-930532AB5323}" srcOrd="0" destOrd="0" presId="urn:microsoft.com/office/officeart/2018/5/layout/IconLeafLabelList"/>
    <dgm:cxn modelId="{76EA215F-CCE6-4A10-ABF5-08DDBCACB19F}" type="presParOf" srcId="{63E2D19A-21DA-421B-9209-8FA4AF5229C4}" destId="{868ED32C-E2FA-41F0-A150-8385CE88C105}" srcOrd="1" destOrd="0" presId="urn:microsoft.com/office/officeart/2018/5/layout/IconLeafLabelList"/>
    <dgm:cxn modelId="{0CC02F52-583A-48E2-A053-3F46F6445263}" type="presParOf" srcId="{63E2D19A-21DA-421B-9209-8FA4AF5229C4}" destId="{D6BF7A73-15E0-4FCA-B229-70DC95D88B68}" srcOrd="2" destOrd="0" presId="urn:microsoft.com/office/officeart/2018/5/layout/IconLeafLabelList"/>
    <dgm:cxn modelId="{E0E49915-1359-4F4C-ACC0-27144988542F}" type="presParOf" srcId="{63E2D19A-21DA-421B-9209-8FA4AF5229C4}" destId="{BDCE85D9-B594-415C-959A-A128F5C0062C}" srcOrd="3" destOrd="0" presId="urn:microsoft.com/office/officeart/2018/5/layout/IconLeafLabelList"/>
    <dgm:cxn modelId="{0C53711D-530A-45DD-B285-DF9E1FBD6F1D}" type="presParOf" srcId="{DCC8F890-1373-48D2-8253-2720F54B6399}" destId="{EC7C075D-9C87-4B44-BF6D-E591A07E1CF3}" srcOrd="1" destOrd="0" presId="urn:microsoft.com/office/officeart/2018/5/layout/IconLeafLabelList"/>
    <dgm:cxn modelId="{9508A21F-C47B-4CC9-BE08-F29893336B4F}" type="presParOf" srcId="{DCC8F890-1373-48D2-8253-2720F54B6399}" destId="{38DD9F54-C1CC-49C4-8214-13B83BE06D8A}" srcOrd="2" destOrd="0" presId="urn:microsoft.com/office/officeart/2018/5/layout/IconLeafLabelList"/>
    <dgm:cxn modelId="{8A53DA18-9BBF-4C26-942D-21F4FD8A5F92}" type="presParOf" srcId="{38DD9F54-C1CC-49C4-8214-13B83BE06D8A}" destId="{1725D5A5-5CA7-4265-A652-9DA910D065BD}" srcOrd="0" destOrd="0" presId="urn:microsoft.com/office/officeart/2018/5/layout/IconLeafLabelList"/>
    <dgm:cxn modelId="{C416D337-CCD9-46B3-9259-E0A1CDE8D266}" type="presParOf" srcId="{38DD9F54-C1CC-49C4-8214-13B83BE06D8A}" destId="{A5E4BEE4-91BB-4E9B-9AE3-1B5AE186F9B8}" srcOrd="1" destOrd="0" presId="urn:microsoft.com/office/officeart/2018/5/layout/IconLeafLabelList"/>
    <dgm:cxn modelId="{A9BB9F5A-34F8-4400-9167-CD92B561842C}" type="presParOf" srcId="{38DD9F54-C1CC-49C4-8214-13B83BE06D8A}" destId="{F913B5B0-6837-41BE-958A-DCAF0E71235D}" srcOrd="2" destOrd="0" presId="urn:microsoft.com/office/officeart/2018/5/layout/IconLeafLabelList"/>
    <dgm:cxn modelId="{534DBDB6-B770-4934-992B-F31780951958}" type="presParOf" srcId="{38DD9F54-C1CC-49C4-8214-13B83BE06D8A}" destId="{4862E28E-0572-41BC-B35F-9C6343907F9C}" srcOrd="3" destOrd="0" presId="urn:microsoft.com/office/officeart/2018/5/layout/IconLeafLabelList"/>
    <dgm:cxn modelId="{9F50E336-B657-47FF-8563-8ADFEE4EED16}" type="presParOf" srcId="{DCC8F890-1373-48D2-8253-2720F54B6399}" destId="{8028B267-B631-4248-8398-41807F2F95DE}" srcOrd="3" destOrd="0" presId="urn:microsoft.com/office/officeart/2018/5/layout/IconLeafLabelList"/>
    <dgm:cxn modelId="{DD75B0D6-3F76-40F7-9364-2875791A466E}" type="presParOf" srcId="{DCC8F890-1373-48D2-8253-2720F54B6399}" destId="{2BFCEB08-0DA8-4206-B9B3-7EE5078F0D84}" srcOrd="4" destOrd="0" presId="urn:microsoft.com/office/officeart/2018/5/layout/IconLeafLabelList"/>
    <dgm:cxn modelId="{82D64F7A-184A-4AEA-9394-D04C20721C8A}" type="presParOf" srcId="{2BFCEB08-0DA8-4206-B9B3-7EE5078F0D84}" destId="{28947A05-9D6A-465A-B501-8B9E5B41B357}" srcOrd="0" destOrd="0" presId="urn:microsoft.com/office/officeart/2018/5/layout/IconLeafLabelList"/>
    <dgm:cxn modelId="{F24DDAB6-E625-4C39-8CF5-69C2E9D8F4FD}" type="presParOf" srcId="{2BFCEB08-0DA8-4206-B9B3-7EE5078F0D84}" destId="{9D7F9269-0E13-4292-8AE0-4E4BB99B57F0}" srcOrd="1" destOrd="0" presId="urn:microsoft.com/office/officeart/2018/5/layout/IconLeafLabelList"/>
    <dgm:cxn modelId="{DF94C6DF-7E9E-4A41-98D8-26C9C7B449FD}" type="presParOf" srcId="{2BFCEB08-0DA8-4206-B9B3-7EE5078F0D84}" destId="{33492D3B-8F8A-4E9F-8239-A2929E9B30D3}" srcOrd="2" destOrd="0" presId="urn:microsoft.com/office/officeart/2018/5/layout/IconLeafLabelList"/>
    <dgm:cxn modelId="{C15DCCE1-92AA-478D-B20B-346481C18EE2}" type="presParOf" srcId="{2BFCEB08-0DA8-4206-B9B3-7EE5078F0D84}" destId="{227056C8-BC9F-4D6D-8252-93AC5386CBBC}" srcOrd="3" destOrd="0" presId="urn:microsoft.com/office/officeart/2018/5/layout/IconLeafLabelList"/>
    <dgm:cxn modelId="{84EBF594-1395-4937-99AA-FCB2A457A714}" type="presParOf" srcId="{DCC8F890-1373-48D2-8253-2720F54B6399}" destId="{4F3A0107-266A-4F83-A65C-65B6D97D116C}" srcOrd="5" destOrd="0" presId="urn:microsoft.com/office/officeart/2018/5/layout/IconLeafLabelList"/>
    <dgm:cxn modelId="{3C36F139-73D6-47E0-872C-898C3D97C383}" type="presParOf" srcId="{DCC8F890-1373-48D2-8253-2720F54B6399}" destId="{1BFB3EB0-371D-41D8-ACEA-08072DB030D7}" srcOrd="6" destOrd="0" presId="urn:microsoft.com/office/officeart/2018/5/layout/IconLeafLabelList"/>
    <dgm:cxn modelId="{A21E6CF2-9A86-4766-A10B-351DF3FA756B}" type="presParOf" srcId="{1BFB3EB0-371D-41D8-ACEA-08072DB030D7}" destId="{496361B1-7A05-4D7B-829B-581FA49546D2}" srcOrd="0" destOrd="0" presId="urn:microsoft.com/office/officeart/2018/5/layout/IconLeafLabelList"/>
    <dgm:cxn modelId="{A7354434-9DDF-4DEB-98C4-C7269399D83E}" type="presParOf" srcId="{1BFB3EB0-371D-41D8-ACEA-08072DB030D7}" destId="{67B8F385-B151-44FC-BF9C-6C26A33A7A56}" srcOrd="1" destOrd="0" presId="urn:microsoft.com/office/officeart/2018/5/layout/IconLeafLabelList"/>
    <dgm:cxn modelId="{CFD4F46A-BEE0-4733-8893-F1B787C13B40}" type="presParOf" srcId="{1BFB3EB0-371D-41D8-ACEA-08072DB030D7}" destId="{C0D8856E-5F9F-46D1-94E5-018B9FEFD8A0}" srcOrd="2" destOrd="0" presId="urn:microsoft.com/office/officeart/2018/5/layout/IconLeafLabelList"/>
    <dgm:cxn modelId="{020A92CA-E0BB-4944-B83E-9F37E5733DBC}" type="presParOf" srcId="{1BFB3EB0-371D-41D8-ACEA-08072DB030D7}" destId="{FE4D4121-9EF9-4488-A1C6-5CF9A1351980}"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BEBEC1F-851F-453B-9DC4-732A0D34236F}"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6CCBF404-317F-420E-8A75-50FF12C00157}">
      <dgm:prSet/>
      <dgm:spPr/>
      <dgm:t>
        <a:bodyPr/>
        <a:lstStyle/>
        <a:p>
          <a:r>
            <a:rPr lang="en-US" b="1" i="0"/>
            <a:t>C0400- Recall</a:t>
          </a:r>
          <a:endParaRPr lang="en-US"/>
        </a:p>
      </dgm:t>
    </dgm:pt>
    <dgm:pt modelId="{80CAF97C-831E-42D3-A973-8F809024FAEE}" type="parTrans" cxnId="{52675BA4-F294-474E-BC23-B7A1E727329A}">
      <dgm:prSet/>
      <dgm:spPr/>
      <dgm:t>
        <a:bodyPr/>
        <a:lstStyle/>
        <a:p>
          <a:endParaRPr lang="en-US"/>
        </a:p>
      </dgm:t>
    </dgm:pt>
    <dgm:pt modelId="{41B57D01-0DBC-4EFC-9F1B-D5B25482F745}" type="sibTrans" cxnId="{52675BA4-F294-474E-BC23-B7A1E727329A}">
      <dgm:prSet/>
      <dgm:spPr/>
      <dgm:t>
        <a:bodyPr/>
        <a:lstStyle/>
        <a:p>
          <a:endParaRPr lang="en-US"/>
        </a:p>
      </dgm:t>
    </dgm:pt>
    <dgm:pt modelId="{A065F094-510F-4CFD-87E8-6AFF126D5FB1}">
      <dgm:prSet/>
      <dgm:spPr/>
      <dgm:t>
        <a:bodyPr/>
        <a:lstStyle/>
        <a:p>
          <a:r>
            <a:rPr lang="en-US" b="0" i="0"/>
            <a:t>The clinician will ask the patient "Let's go back to an earlier question.  What were those three words that I asked you to repeat?"  </a:t>
          </a:r>
          <a:endParaRPr lang="en-US"/>
        </a:p>
      </dgm:t>
    </dgm:pt>
    <dgm:pt modelId="{45663F29-3C37-4FF8-A9A9-8AB1AFD63081}" type="parTrans" cxnId="{2A3C3062-AE46-45DD-9978-E11E32A99296}">
      <dgm:prSet/>
      <dgm:spPr/>
      <dgm:t>
        <a:bodyPr/>
        <a:lstStyle/>
        <a:p>
          <a:endParaRPr lang="en-US"/>
        </a:p>
      </dgm:t>
    </dgm:pt>
    <dgm:pt modelId="{4B1A4743-9E18-4C54-B46C-147A6A41591D}" type="sibTrans" cxnId="{2A3C3062-AE46-45DD-9978-E11E32A99296}">
      <dgm:prSet/>
      <dgm:spPr/>
      <dgm:t>
        <a:bodyPr/>
        <a:lstStyle/>
        <a:p>
          <a:endParaRPr lang="en-US"/>
        </a:p>
      </dgm:t>
    </dgm:pt>
    <dgm:pt modelId="{6331A44D-DC6F-4133-B39B-09083F6901F1}">
      <dgm:prSet/>
      <dgm:spPr/>
      <dgm:t>
        <a:bodyPr/>
        <a:lstStyle/>
        <a:p>
          <a:r>
            <a:rPr lang="en-US" b="0" i="0"/>
            <a:t>If the patient is unable the patient will give a clue, something to wear, a color, a piece of furniture.  part A: is patient able to recall sock,  0-2.  0 unable to recall, 1- Yes, able to recall with cue, 2- Yes, no clue required. </a:t>
          </a:r>
          <a:endParaRPr lang="en-US"/>
        </a:p>
      </dgm:t>
    </dgm:pt>
    <dgm:pt modelId="{103B0A22-D15A-4C37-A4EC-7A67459E739B}" type="parTrans" cxnId="{A7A72E0C-9E3A-48D3-957C-C89C52332AAD}">
      <dgm:prSet/>
      <dgm:spPr/>
      <dgm:t>
        <a:bodyPr/>
        <a:lstStyle/>
        <a:p>
          <a:endParaRPr lang="en-US"/>
        </a:p>
      </dgm:t>
    </dgm:pt>
    <dgm:pt modelId="{BCD95095-67D4-4287-98F3-85F04E413399}" type="sibTrans" cxnId="{A7A72E0C-9E3A-48D3-957C-C89C52332AAD}">
      <dgm:prSet/>
      <dgm:spPr/>
      <dgm:t>
        <a:bodyPr/>
        <a:lstStyle/>
        <a:p>
          <a:endParaRPr lang="en-US"/>
        </a:p>
      </dgm:t>
    </dgm:pt>
    <dgm:pt modelId="{E8EF6938-44E3-4DB9-9515-09B3895544E5}">
      <dgm:prSet/>
      <dgm:spPr/>
      <dgm:t>
        <a:bodyPr/>
        <a:lstStyle/>
        <a:p>
          <a:r>
            <a:rPr lang="en-US" b="0" i="0"/>
            <a:t>This is repeated with the words blue and bed.  </a:t>
          </a:r>
          <a:endParaRPr lang="en-US"/>
        </a:p>
      </dgm:t>
    </dgm:pt>
    <dgm:pt modelId="{A3462C8D-0E14-4901-9DAD-FFB94956CB3B}" type="parTrans" cxnId="{34B53E6A-2588-45E9-AA9B-79FC9919005A}">
      <dgm:prSet/>
      <dgm:spPr/>
      <dgm:t>
        <a:bodyPr/>
        <a:lstStyle/>
        <a:p>
          <a:endParaRPr lang="en-US"/>
        </a:p>
      </dgm:t>
    </dgm:pt>
    <dgm:pt modelId="{1202FE93-37B7-4D0D-947E-4CF5861D89AE}" type="sibTrans" cxnId="{34B53E6A-2588-45E9-AA9B-79FC9919005A}">
      <dgm:prSet/>
      <dgm:spPr/>
      <dgm:t>
        <a:bodyPr/>
        <a:lstStyle/>
        <a:p>
          <a:endParaRPr lang="en-US"/>
        </a:p>
      </dgm:t>
    </dgm:pt>
    <dgm:pt modelId="{C7A43CC9-8547-4952-9DFF-8FA1180EB147}">
      <dgm:prSet/>
      <dgm:spPr/>
      <dgm:t>
        <a:bodyPr/>
        <a:lstStyle/>
        <a:p>
          <a:r>
            <a:rPr lang="en-US" b="0" i="0"/>
            <a:t>The clue or approach is the same with or without prompts.  </a:t>
          </a:r>
          <a:endParaRPr lang="en-US"/>
        </a:p>
      </dgm:t>
    </dgm:pt>
    <dgm:pt modelId="{5F0EE0C9-206B-4FC5-8E00-208ABC67685A}" type="parTrans" cxnId="{ED0F6BAF-0EF4-43DE-B3E4-32F2B79E379A}">
      <dgm:prSet/>
      <dgm:spPr/>
      <dgm:t>
        <a:bodyPr/>
        <a:lstStyle/>
        <a:p>
          <a:endParaRPr lang="en-US"/>
        </a:p>
      </dgm:t>
    </dgm:pt>
    <dgm:pt modelId="{929C4427-1841-4A91-A1C5-EDCB7EE5A061}" type="sibTrans" cxnId="{ED0F6BAF-0EF4-43DE-B3E4-32F2B79E379A}">
      <dgm:prSet/>
      <dgm:spPr/>
      <dgm:t>
        <a:bodyPr/>
        <a:lstStyle/>
        <a:p>
          <a:endParaRPr lang="en-US"/>
        </a:p>
      </dgm:t>
    </dgm:pt>
    <dgm:pt modelId="{AB1E46F1-999D-4C06-B8B3-67D5B823EA86}" type="pres">
      <dgm:prSet presAssocID="{7BEBEC1F-851F-453B-9DC4-732A0D34236F}" presName="root" presStyleCnt="0">
        <dgm:presLayoutVars>
          <dgm:dir/>
          <dgm:resizeHandles val="exact"/>
        </dgm:presLayoutVars>
      </dgm:prSet>
      <dgm:spPr/>
    </dgm:pt>
    <dgm:pt modelId="{E3290681-E8E9-4F6E-AEF7-CE47A3519080}" type="pres">
      <dgm:prSet presAssocID="{6CCBF404-317F-420E-8A75-50FF12C00157}" presName="compNode" presStyleCnt="0"/>
      <dgm:spPr/>
    </dgm:pt>
    <dgm:pt modelId="{F581AAB6-8F42-469D-9327-A8AE51046892}" type="pres">
      <dgm:prSet presAssocID="{6CCBF404-317F-420E-8A75-50FF12C0015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xclamation Mark"/>
        </a:ext>
      </dgm:extLst>
    </dgm:pt>
    <dgm:pt modelId="{F427C658-2444-4FFB-865B-0D354DE2675D}" type="pres">
      <dgm:prSet presAssocID="{6CCBF404-317F-420E-8A75-50FF12C00157}" presName="spaceRect" presStyleCnt="0"/>
      <dgm:spPr/>
    </dgm:pt>
    <dgm:pt modelId="{1EEE8216-53C9-4516-9BBB-0609404842C2}" type="pres">
      <dgm:prSet presAssocID="{6CCBF404-317F-420E-8A75-50FF12C00157}" presName="textRect" presStyleLbl="revTx" presStyleIdx="0" presStyleCnt="5">
        <dgm:presLayoutVars>
          <dgm:chMax val="1"/>
          <dgm:chPref val="1"/>
        </dgm:presLayoutVars>
      </dgm:prSet>
      <dgm:spPr/>
    </dgm:pt>
    <dgm:pt modelId="{119F3E51-2CFA-45DD-8DA8-E120E1250797}" type="pres">
      <dgm:prSet presAssocID="{41B57D01-0DBC-4EFC-9F1B-D5B25482F745}" presName="sibTrans" presStyleCnt="0"/>
      <dgm:spPr/>
    </dgm:pt>
    <dgm:pt modelId="{CB9C92BD-6913-419C-A319-99830852F7CC}" type="pres">
      <dgm:prSet presAssocID="{A065F094-510F-4CFD-87E8-6AFF126D5FB1}" presName="compNode" presStyleCnt="0"/>
      <dgm:spPr/>
    </dgm:pt>
    <dgm:pt modelId="{02A2D8E8-1A74-42BF-9918-FAF1BED09000}" type="pres">
      <dgm:prSet presAssocID="{A065F094-510F-4CFD-87E8-6AFF126D5FB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C4D2A0F1-55D3-4D59-B976-B429AB06B9BA}" type="pres">
      <dgm:prSet presAssocID="{A065F094-510F-4CFD-87E8-6AFF126D5FB1}" presName="spaceRect" presStyleCnt="0"/>
      <dgm:spPr/>
    </dgm:pt>
    <dgm:pt modelId="{159CBF52-FB05-45DC-91ED-87382AE6E41D}" type="pres">
      <dgm:prSet presAssocID="{A065F094-510F-4CFD-87E8-6AFF126D5FB1}" presName="textRect" presStyleLbl="revTx" presStyleIdx="1" presStyleCnt="5">
        <dgm:presLayoutVars>
          <dgm:chMax val="1"/>
          <dgm:chPref val="1"/>
        </dgm:presLayoutVars>
      </dgm:prSet>
      <dgm:spPr/>
    </dgm:pt>
    <dgm:pt modelId="{12B3C7D0-0F33-4FE1-9F5E-C81C00DB37F8}" type="pres">
      <dgm:prSet presAssocID="{4B1A4743-9E18-4C54-B46C-147A6A41591D}" presName="sibTrans" presStyleCnt="0"/>
      <dgm:spPr/>
    </dgm:pt>
    <dgm:pt modelId="{376900CB-0080-42DA-A7B0-1BDF5E6C40FC}" type="pres">
      <dgm:prSet presAssocID="{6331A44D-DC6F-4133-B39B-09083F6901F1}" presName="compNode" presStyleCnt="0"/>
      <dgm:spPr/>
    </dgm:pt>
    <dgm:pt modelId="{6688E54F-CE25-4BF8-A4E1-86755FA3F53B}" type="pres">
      <dgm:prSet presAssocID="{6331A44D-DC6F-4133-B39B-09083F6901F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uch"/>
        </a:ext>
      </dgm:extLst>
    </dgm:pt>
    <dgm:pt modelId="{F199EF98-DE1C-48E0-A5C6-006EBA5C9DC0}" type="pres">
      <dgm:prSet presAssocID="{6331A44D-DC6F-4133-B39B-09083F6901F1}" presName="spaceRect" presStyleCnt="0"/>
      <dgm:spPr/>
    </dgm:pt>
    <dgm:pt modelId="{AD0C9789-9080-406F-9BA0-BFFB373DA44B}" type="pres">
      <dgm:prSet presAssocID="{6331A44D-DC6F-4133-B39B-09083F6901F1}" presName="textRect" presStyleLbl="revTx" presStyleIdx="2" presStyleCnt="5">
        <dgm:presLayoutVars>
          <dgm:chMax val="1"/>
          <dgm:chPref val="1"/>
        </dgm:presLayoutVars>
      </dgm:prSet>
      <dgm:spPr/>
    </dgm:pt>
    <dgm:pt modelId="{359D03C1-535E-45CB-BEE0-DE38B93A2B78}" type="pres">
      <dgm:prSet presAssocID="{BCD95095-67D4-4287-98F3-85F04E413399}" presName="sibTrans" presStyleCnt="0"/>
      <dgm:spPr/>
    </dgm:pt>
    <dgm:pt modelId="{C94C6B74-600A-4A80-A882-FA0EC351AC77}" type="pres">
      <dgm:prSet presAssocID="{E8EF6938-44E3-4DB9-9515-09B3895544E5}" presName="compNode" presStyleCnt="0"/>
      <dgm:spPr/>
    </dgm:pt>
    <dgm:pt modelId="{39FFD46A-BCD0-4857-9CA4-6156138CD9BC}" type="pres">
      <dgm:prSet presAssocID="{E8EF6938-44E3-4DB9-9515-09B3895544E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ed"/>
        </a:ext>
      </dgm:extLst>
    </dgm:pt>
    <dgm:pt modelId="{B20AE426-1B29-4B7E-8F72-E7DD52EAA158}" type="pres">
      <dgm:prSet presAssocID="{E8EF6938-44E3-4DB9-9515-09B3895544E5}" presName="spaceRect" presStyleCnt="0"/>
      <dgm:spPr/>
    </dgm:pt>
    <dgm:pt modelId="{C33ABF35-A0D8-48B7-90C6-40E1F4B3A8D9}" type="pres">
      <dgm:prSet presAssocID="{E8EF6938-44E3-4DB9-9515-09B3895544E5}" presName="textRect" presStyleLbl="revTx" presStyleIdx="3" presStyleCnt="5">
        <dgm:presLayoutVars>
          <dgm:chMax val="1"/>
          <dgm:chPref val="1"/>
        </dgm:presLayoutVars>
      </dgm:prSet>
      <dgm:spPr/>
    </dgm:pt>
    <dgm:pt modelId="{44911406-E458-4E85-A234-F238FFB89A75}" type="pres">
      <dgm:prSet presAssocID="{1202FE93-37B7-4D0D-947E-4CF5861D89AE}" presName="sibTrans" presStyleCnt="0"/>
      <dgm:spPr/>
    </dgm:pt>
    <dgm:pt modelId="{1AC4F212-75BF-4576-9F3B-BDDCC5C6AB51}" type="pres">
      <dgm:prSet presAssocID="{C7A43CC9-8547-4952-9DFF-8FA1180EB147}" presName="compNode" presStyleCnt="0"/>
      <dgm:spPr/>
    </dgm:pt>
    <dgm:pt modelId="{980C62E2-337C-4FD2-B9D7-9A7BB1F6524B}" type="pres">
      <dgm:prSet presAssocID="{C7A43CC9-8547-4952-9DFF-8FA1180EB14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agnifying glass"/>
        </a:ext>
      </dgm:extLst>
    </dgm:pt>
    <dgm:pt modelId="{AFDAC94B-D7BB-4A2F-A545-AFFE9E1428E7}" type="pres">
      <dgm:prSet presAssocID="{C7A43CC9-8547-4952-9DFF-8FA1180EB147}" presName="spaceRect" presStyleCnt="0"/>
      <dgm:spPr/>
    </dgm:pt>
    <dgm:pt modelId="{7750898A-C59E-4693-BC38-352D9D1307CD}" type="pres">
      <dgm:prSet presAssocID="{C7A43CC9-8547-4952-9DFF-8FA1180EB147}" presName="textRect" presStyleLbl="revTx" presStyleIdx="4" presStyleCnt="5">
        <dgm:presLayoutVars>
          <dgm:chMax val="1"/>
          <dgm:chPref val="1"/>
        </dgm:presLayoutVars>
      </dgm:prSet>
      <dgm:spPr/>
    </dgm:pt>
  </dgm:ptLst>
  <dgm:cxnLst>
    <dgm:cxn modelId="{A7A72E0C-9E3A-48D3-957C-C89C52332AAD}" srcId="{7BEBEC1F-851F-453B-9DC4-732A0D34236F}" destId="{6331A44D-DC6F-4133-B39B-09083F6901F1}" srcOrd="2" destOrd="0" parTransId="{103B0A22-D15A-4C37-A4EC-7A67459E739B}" sibTransId="{BCD95095-67D4-4287-98F3-85F04E413399}"/>
    <dgm:cxn modelId="{41B7383C-75BB-4F27-A21D-B0B642DB4F88}" type="presOf" srcId="{6CCBF404-317F-420E-8A75-50FF12C00157}" destId="{1EEE8216-53C9-4516-9BBB-0609404842C2}" srcOrd="0" destOrd="0" presId="urn:microsoft.com/office/officeart/2018/2/layout/IconLabelList"/>
    <dgm:cxn modelId="{8A5A9B3E-17F6-42FB-B3FF-62C689983139}" type="presOf" srcId="{A065F094-510F-4CFD-87E8-6AFF126D5FB1}" destId="{159CBF52-FB05-45DC-91ED-87382AE6E41D}" srcOrd="0" destOrd="0" presId="urn:microsoft.com/office/officeart/2018/2/layout/IconLabelList"/>
    <dgm:cxn modelId="{2A3C3062-AE46-45DD-9978-E11E32A99296}" srcId="{7BEBEC1F-851F-453B-9DC4-732A0D34236F}" destId="{A065F094-510F-4CFD-87E8-6AFF126D5FB1}" srcOrd="1" destOrd="0" parTransId="{45663F29-3C37-4FF8-A9A9-8AB1AFD63081}" sibTransId="{4B1A4743-9E18-4C54-B46C-147A6A41591D}"/>
    <dgm:cxn modelId="{34B53E6A-2588-45E9-AA9B-79FC9919005A}" srcId="{7BEBEC1F-851F-453B-9DC4-732A0D34236F}" destId="{E8EF6938-44E3-4DB9-9515-09B3895544E5}" srcOrd="3" destOrd="0" parTransId="{A3462C8D-0E14-4901-9DAD-FFB94956CB3B}" sibTransId="{1202FE93-37B7-4D0D-947E-4CF5861D89AE}"/>
    <dgm:cxn modelId="{52675BA4-F294-474E-BC23-B7A1E727329A}" srcId="{7BEBEC1F-851F-453B-9DC4-732A0D34236F}" destId="{6CCBF404-317F-420E-8A75-50FF12C00157}" srcOrd="0" destOrd="0" parTransId="{80CAF97C-831E-42D3-A973-8F809024FAEE}" sibTransId="{41B57D01-0DBC-4EFC-9F1B-D5B25482F745}"/>
    <dgm:cxn modelId="{ED0F6BAF-0EF4-43DE-B3E4-32F2B79E379A}" srcId="{7BEBEC1F-851F-453B-9DC4-732A0D34236F}" destId="{C7A43CC9-8547-4952-9DFF-8FA1180EB147}" srcOrd="4" destOrd="0" parTransId="{5F0EE0C9-206B-4FC5-8E00-208ABC67685A}" sibTransId="{929C4427-1841-4A91-A1C5-EDCB7EE5A061}"/>
    <dgm:cxn modelId="{8D4A9EB5-0358-496B-A30A-2A3429CF3201}" type="presOf" srcId="{C7A43CC9-8547-4952-9DFF-8FA1180EB147}" destId="{7750898A-C59E-4693-BC38-352D9D1307CD}" srcOrd="0" destOrd="0" presId="urn:microsoft.com/office/officeart/2018/2/layout/IconLabelList"/>
    <dgm:cxn modelId="{9D86A7BF-B321-45FC-ACD5-EF533BCF9E29}" type="presOf" srcId="{7BEBEC1F-851F-453B-9DC4-732A0D34236F}" destId="{AB1E46F1-999D-4C06-B8B3-67D5B823EA86}" srcOrd="0" destOrd="0" presId="urn:microsoft.com/office/officeart/2018/2/layout/IconLabelList"/>
    <dgm:cxn modelId="{0A2F28CA-6E6F-4AF6-8917-9384C8700224}" type="presOf" srcId="{6331A44D-DC6F-4133-B39B-09083F6901F1}" destId="{AD0C9789-9080-406F-9BA0-BFFB373DA44B}" srcOrd="0" destOrd="0" presId="urn:microsoft.com/office/officeart/2018/2/layout/IconLabelList"/>
    <dgm:cxn modelId="{8C55EDF0-C095-4C90-8FE1-5C4FD8271E0D}" type="presOf" srcId="{E8EF6938-44E3-4DB9-9515-09B3895544E5}" destId="{C33ABF35-A0D8-48B7-90C6-40E1F4B3A8D9}" srcOrd="0" destOrd="0" presId="urn:microsoft.com/office/officeart/2018/2/layout/IconLabelList"/>
    <dgm:cxn modelId="{E71A761A-790C-42C1-90AC-922363EFE17A}" type="presParOf" srcId="{AB1E46F1-999D-4C06-B8B3-67D5B823EA86}" destId="{E3290681-E8E9-4F6E-AEF7-CE47A3519080}" srcOrd="0" destOrd="0" presId="urn:microsoft.com/office/officeart/2018/2/layout/IconLabelList"/>
    <dgm:cxn modelId="{0A57EE1E-38E6-40B6-B83F-4DFA81152B47}" type="presParOf" srcId="{E3290681-E8E9-4F6E-AEF7-CE47A3519080}" destId="{F581AAB6-8F42-469D-9327-A8AE51046892}" srcOrd="0" destOrd="0" presId="urn:microsoft.com/office/officeart/2018/2/layout/IconLabelList"/>
    <dgm:cxn modelId="{318C7DF6-D7C9-4D2F-8D0C-313530E6C858}" type="presParOf" srcId="{E3290681-E8E9-4F6E-AEF7-CE47A3519080}" destId="{F427C658-2444-4FFB-865B-0D354DE2675D}" srcOrd="1" destOrd="0" presId="urn:microsoft.com/office/officeart/2018/2/layout/IconLabelList"/>
    <dgm:cxn modelId="{86C34026-13A6-40F0-A280-1710564A566E}" type="presParOf" srcId="{E3290681-E8E9-4F6E-AEF7-CE47A3519080}" destId="{1EEE8216-53C9-4516-9BBB-0609404842C2}" srcOrd="2" destOrd="0" presId="urn:microsoft.com/office/officeart/2018/2/layout/IconLabelList"/>
    <dgm:cxn modelId="{21944F90-FCBA-4A90-B007-820032DBA7E3}" type="presParOf" srcId="{AB1E46F1-999D-4C06-B8B3-67D5B823EA86}" destId="{119F3E51-2CFA-45DD-8DA8-E120E1250797}" srcOrd="1" destOrd="0" presId="urn:microsoft.com/office/officeart/2018/2/layout/IconLabelList"/>
    <dgm:cxn modelId="{228B7C12-5C84-4319-99CF-10A53123D081}" type="presParOf" srcId="{AB1E46F1-999D-4C06-B8B3-67D5B823EA86}" destId="{CB9C92BD-6913-419C-A319-99830852F7CC}" srcOrd="2" destOrd="0" presId="urn:microsoft.com/office/officeart/2018/2/layout/IconLabelList"/>
    <dgm:cxn modelId="{0C34A927-1ED8-4545-993B-EB50D0EC6E20}" type="presParOf" srcId="{CB9C92BD-6913-419C-A319-99830852F7CC}" destId="{02A2D8E8-1A74-42BF-9918-FAF1BED09000}" srcOrd="0" destOrd="0" presId="urn:microsoft.com/office/officeart/2018/2/layout/IconLabelList"/>
    <dgm:cxn modelId="{F0FB123B-7E37-4803-838F-8CCFEC41A9B8}" type="presParOf" srcId="{CB9C92BD-6913-419C-A319-99830852F7CC}" destId="{C4D2A0F1-55D3-4D59-B976-B429AB06B9BA}" srcOrd="1" destOrd="0" presId="urn:microsoft.com/office/officeart/2018/2/layout/IconLabelList"/>
    <dgm:cxn modelId="{511714F0-2AB7-4A82-954A-B3B07085CF7B}" type="presParOf" srcId="{CB9C92BD-6913-419C-A319-99830852F7CC}" destId="{159CBF52-FB05-45DC-91ED-87382AE6E41D}" srcOrd="2" destOrd="0" presId="urn:microsoft.com/office/officeart/2018/2/layout/IconLabelList"/>
    <dgm:cxn modelId="{9FFD30C7-1AE3-4B3F-A53E-B05A97AFD7C9}" type="presParOf" srcId="{AB1E46F1-999D-4C06-B8B3-67D5B823EA86}" destId="{12B3C7D0-0F33-4FE1-9F5E-C81C00DB37F8}" srcOrd="3" destOrd="0" presId="urn:microsoft.com/office/officeart/2018/2/layout/IconLabelList"/>
    <dgm:cxn modelId="{F0377715-B81E-44D3-9B79-E533D4FB34FA}" type="presParOf" srcId="{AB1E46F1-999D-4C06-B8B3-67D5B823EA86}" destId="{376900CB-0080-42DA-A7B0-1BDF5E6C40FC}" srcOrd="4" destOrd="0" presId="urn:microsoft.com/office/officeart/2018/2/layout/IconLabelList"/>
    <dgm:cxn modelId="{1F830923-3297-45B0-8A3B-65F3B488044F}" type="presParOf" srcId="{376900CB-0080-42DA-A7B0-1BDF5E6C40FC}" destId="{6688E54F-CE25-4BF8-A4E1-86755FA3F53B}" srcOrd="0" destOrd="0" presId="urn:microsoft.com/office/officeart/2018/2/layout/IconLabelList"/>
    <dgm:cxn modelId="{8FC6FCEB-0D95-449C-9508-D2AC55235DE0}" type="presParOf" srcId="{376900CB-0080-42DA-A7B0-1BDF5E6C40FC}" destId="{F199EF98-DE1C-48E0-A5C6-006EBA5C9DC0}" srcOrd="1" destOrd="0" presId="urn:microsoft.com/office/officeart/2018/2/layout/IconLabelList"/>
    <dgm:cxn modelId="{189E2A3E-18BD-445C-A04B-5BCC362A32A3}" type="presParOf" srcId="{376900CB-0080-42DA-A7B0-1BDF5E6C40FC}" destId="{AD0C9789-9080-406F-9BA0-BFFB373DA44B}" srcOrd="2" destOrd="0" presId="urn:microsoft.com/office/officeart/2018/2/layout/IconLabelList"/>
    <dgm:cxn modelId="{95599A2D-0030-4B96-8181-96AB6F57E389}" type="presParOf" srcId="{AB1E46F1-999D-4C06-B8B3-67D5B823EA86}" destId="{359D03C1-535E-45CB-BEE0-DE38B93A2B78}" srcOrd="5" destOrd="0" presId="urn:microsoft.com/office/officeart/2018/2/layout/IconLabelList"/>
    <dgm:cxn modelId="{1B54DA2D-F69F-4F55-AA56-A42B40F0F69C}" type="presParOf" srcId="{AB1E46F1-999D-4C06-B8B3-67D5B823EA86}" destId="{C94C6B74-600A-4A80-A882-FA0EC351AC77}" srcOrd="6" destOrd="0" presId="urn:microsoft.com/office/officeart/2018/2/layout/IconLabelList"/>
    <dgm:cxn modelId="{524A9BF2-95D1-4072-BCDD-33B5E7CFF60D}" type="presParOf" srcId="{C94C6B74-600A-4A80-A882-FA0EC351AC77}" destId="{39FFD46A-BCD0-4857-9CA4-6156138CD9BC}" srcOrd="0" destOrd="0" presId="urn:microsoft.com/office/officeart/2018/2/layout/IconLabelList"/>
    <dgm:cxn modelId="{1CFC0AD5-7FA4-451D-8977-FB5AE5AE83E8}" type="presParOf" srcId="{C94C6B74-600A-4A80-A882-FA0EC351AC77}" destId="{B20AE426-1B29-4B7E-8F72-E7DD52EAA158}" srcOrd="1" destOrd="0" presId="urn:microsoft.com/office/officeart/2018/2/layout/IconLabelList"/>
    <dgm:cxn modelId="{A49D511E-8CFD-4E04-BE06-56F382D3BC37}" type="presParOf" srcId="{C94C6B74-600A-4A80-A882-FA0EC351AC77}" destId="{C33ABF35-A0D8-48B7-90C6-40E1F4B3A8D9}" srcOrd="2" destOrd="0" presId="urn:microsoft.com/office/officeart/2018/2/layout/IconLabelList"/>
    <dgm:cxn modelId="{A0ED2812-0016-4968-8811-2C16DC00255C}" type="presParOf" srcId="{AB1E46F1-999D-4C06-B8B3-67D5B823EA86}" destId="{44911406-E458-4E85-A234-F238FFB89A75}" srcOrd="7" destOrd="0" presId="urn:microsoft.com/office/officeart/2018/2/layout/IconLabelList"/>
    <dgm:cxn modelId="{1F51B355-1153-4248-9414-77C73F975E93}" type="presParOf" srcId="{AB1E46F1-999D-4C06-B8B3-67D5B823EA86}" destId="{1AC4F212-75BF-4576-9F3B-BDDCC5C6AB51}" srcOrd="8" destOrd="0" presId="urn:microsoft.com/office/officeart/2018/2/layout/IconLabelList"/>
    <dgm:cxn modelId="{81B60B39-365E-49F7-8976-ED871D68EFC3}" type="presParOf" srcId="{1AC4F212-75BF-4576-9F3B-BDDCC5C6AB51}" destId="{980C62E2-337C-4FD2-B9D7-9A7BB1F6524B}" srcOrd="0" destOrd="0" presId="urn:microsoft.com/office/officeart/2018/2/layout/IconLabelList"/>
    <dgm:cxn modelId="{B618D0F5-2CDA-4F10-9DB4-1F4E399F9BD9}" type="presParOf" srcId="{1AC4F212-75BF-4576-9F3B-BDDCC5C6AB51}" destId="{AFDAC94B-D7BB-4A2F-A545-AFFE9E1428E7}" srcOrd="1" destOrd="0" presId="urn:microsoft.com/office/officeart/2018/2/layout/IconLabelList"/>
    <dgm:cxn modelId="{FB039D55-33C8-488C-A6E4-392611F7CEDB}" type="presParOf" srcId="{1AC4F212-75BF-4576-9F3B-BDDCC5C6AB51}" destId="{7750898A-C59E-4693-BC38-352D9D1307C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2840D5-45B4-426D-91EF-D3FA55B1C603}">
      <dsp:nvSpPr>
        <dsp:cNvPr id="0" name=""/>
        <dsp:cNvSpPr/>
      </dsp:nvSpPr>
      <dsp:spPr>
        <a:xfrm>
          <a:off x="3477185" y="680897"/>
          <a:ext cx="521915" cy="91440"/>
        </a:xfrm>
        <a:custGeom>
          <a:avLst/>
          <a:gdLst/>
          <a:ahLst/>
          <a:cxnLst/>
          <a:rect l="0" t="0" r="0" b="0"/>
          <a:pathLst>
            <a:path>
              <a:moveTo>
                <a:pt x="0" y="45720"/>
              </a:moveTo>
              <a:lnTo>
                <a:pt x="52191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24330" y="723855"/>
        <a:ext cx="27625" cy="5525"/>
      </dsp:txXfrm>
    </dsp:sp>
    <dsp:sp modelId="{BD60F26F-C132-46E8-99C8-EB60DB1144C5}">
      <dsp:nvSpPr>
        <dsp:cNvPr id="0" name=""/>
        <dsp:cNvSpPr/>
      </dsp:nvSpPr>
      <dsp:spPr>
        <a:xfrm>
          <a:off x="633" y="5944"/>
          <a:ext cx="3478352" cy="1441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712" tIns="123559" rIns="117712" bIns="123559" numCol="1" spcCol="1270" anchor="ctr" anchorCtr="0">
          <a:noAutofit/>
        </a:bodyPr>
        <a:lstStyle/>
        <a:p>
          <a:pPr marL="0" lvl="0" indent="0" algn="ctr" defTabSz="755650">
            <a:lnSpc>
              <a:spcPct val="90000"/>
            </a:lnSpc>
            <a:spcBef>
              <a:spcPct val="0"/>
            </a:spcBef>
            <a:spcAft>
              <a:spcPct val="35000"/>
            </a:spcAft>
            <a:buNone/>
          </a:pPr>
          <a:r>
            <a:rPr lang="en-US" sz="1700" kern="1200"/>
            <a:t>Purpose of the Manual </a:t>
          </a:r>
        </a:p>
      </dsp:txBody>
      <dsp:txXfrm>
        <a:off x="633" y="5944"/>
        <a:ext cx="3478352" cy="1441346"/>
      </dsp:txXfrm>
    </dsp:sp>
    <dsp:sp modelId="{9A43D5A2-03AE-4921-A2A0-ECAD02993E90}">
      <dsp:nvSpPr>
        <dsp:cNvPr id="0" name=""/>
        <dsp:cNvSpPr/>
      </dsp:nvSpPr>
      <dsp:spPr>
        <a:xfrm>
          <a:off x="2451438" y="1445491"/>
          <a:ext cx="3268660" cy="521915"/>
        </a:xfrm>
        <a:custGeom>
          <a:avLst/>
          <a:gdLst/>
          <a:ahLst/>
          <a:cxnLst/>
          <a:rect l="0" t="0" r="0" b="0"/>
          <a:pathLst>
            <a:path>
              <a:moveTo>
                <a:pt x="3268660" y="0"/>
              </a:moveTo>
              <a:lnTo>
                <a:pt x="3268660" y="278057"/>
              </a:lnTo>
              <a:lnTo>
                <a:pt x="0" y="278057"/>
              </a:lnTo>
              <a:lnTo>
                <a:pt x="0" y="52191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02892" y="1703686"/>
        <a:ext cx="165751" cy="5525"/>
      </dsp:txXfrm>
    </dsp:sp>
    <dsp:sp modelId="{1FD056EC-C206-4776-83AE-D218F14B3EAF}">
      <dsp:nvSpPr>
        <dsp:cNvPr id="0" name=""/>
        <dsp:cNvSpPr/>
      </dsp:nvSpPr>
      <dsp:spPr>
        <a:xfrm>
          <a:off x="4031501" y="5944"/>
          <a:ext cx="3377193" cy="1441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712" tIns="123559" rIns="117712" bIns="123559" numCol="1" spcCol="1270" anchor="ctr" anchorCtr="0">
          <a:noAutofit/>
        </a:bodyPr>
        <a:lstStyle/>
        <a:p>
          <a:pPr marL="0" lvl="0" indent="0" algn="ctr" defTabSz="755650">
            <a:lnSpc>
              <a:spcPct val="90000"/>
            </a:lnSpc>
            <a:spcBef>
              <a:spcPct val="0"/>
            </a:spcBef>
            <a:spcAft>
              <a:spcPct val="35000"/>
            </a:spcAft>
            <a:buNone/>
          </a:pPr>
          <a:r>
            <a:rPr lang="en-US" sz="1700" kern="1200" dirty="0"/>
            <a:t>Provide guidance for home health agencies (HHAs) on how to ensure the collection of high quality (accurate) OASIS data. </a:t>
          </a:r>
        </a:p>
      </dsp:txBody>
      <dsp:txXfrm>
        <a:off x="4031501" y="5944"/>
        <a:ext cx="3377193" cy="1441346"/>
      </dsp:txXfrm>
    </dsp:sp>
    <dsp:sp modelId="{0BE258A1-25DD-4FD3-8A29-D51DC9CD45D2}">
      <dsp:nvSpPr>
        <dsp:cNvPr id="0" name=""/>
        <dsp:cNvSpPr/>
      </dsp:nvSpPr>
      <dsp:spPr>
        <a:xfrm>
          <a:off x="633" y="1999806"/>
          <a:ext cx="4901609" cy="1441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712" tIns="123559" rIns="117712" bIns="123559" numCol="1" spcCol="1270" anchor="t" anchorCtr="0">
          <a:noAutofit/>
        </a:bodyPr>
        <a:lstStyle/>
        <a:p>
          <a:pPr marL="0" lvl="0" indent="0" algn="l" defTabSz="755650">
            <a:lnSpc>
              <a:spcPct val="90000"/>
            </a:lnSpc>
            <a:spcBef>
              <a:spcPct val="0"/>
            </a:spcBef>
            <a:spcAft>
              <a:spcPct val="35000"/>
            </a:spcAft>
            <a:buNone/>
          </a:pPr>
          <a:r>
            <a:rPr lang="en-US" sz="1700" kern="1200" dirty="0"/>
            <a:t>Includes:</a:t>
          </a:r>
        </a:p>
        <a:p>
          <a:pPr marL="114300" lvl="1" indent="-114300" algn="l" defTabSz="577850">
            <a:lnSpc>
              <a:spcPct val="90000"/>
            </a:lnSpc>
            <a:spcBef>
              <a:spcPct val="0"/>
            </a:spcBef>
            <a:spcAft>
              <a:spcPct val="15000"/>
            </a:spcAft>
            <a:buChar char="•"/>
          </a:pPr>
          <a:r>
            <a:rPr lang="en-US" sz="1300" kern="1200"/>
            <a:t>General data collection conventions </a:t>
          </a:r>
        </a:p>
        <a:p>
          <a:pPr marL="114300" lvl="1" indent="-114300" algn="l" defTabSz="577850">
            <a:lnSpc>
              <a:spcPct val="90000"/>
            </a:lnSpc>
            <a:spcBef>
              <a:spcPct val="0"/>
            </a:spcBef>
            <a:spcAft>
              <a:spcPct val="15000"/>
            </a:spcAft>
            <a:buChar char="•"/>
          </a:pPr>
          <a:r>
            <a:rPr lang="en-US" sz="1300" kern="1200"/>
            <a:t>Item-specific guidance</a:t>
          </a:r>
        </a:p>
        <a:p>
          <a:pPr marL="114300" lvl="1" indent="-114300" algn="l" defTabSz="577850">
            <a:lnSpc>
              <a:spcPct val="90000"/>
            </a:lnSpc>
            <a:spcBef>
              <a:spcPct val="0"/>
            </a:spcBef>
            <a:spcAft>
              <a:spcPct val="15000"/>
            </a:spcAft>
            <a:buChar char="•"/>
          </a:pPr>
          <a:r>
            <a:rPr lang="en-US" sz="1300" kern="1200"/>
            <a:t>Links to resources for agencies</a:t>
          </a:r>
        </a:p>
      </dsp:txBody>
      <dsp:txXfrm>
        <a:off x="633" y="1999806"/>
        <a:ext cx="4901609" cy="14413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8DA070-F593-4FB5-B18F-2393D88AA435}">
      <dsp:nvSpPr>
        <dsp:cNvPr id="0" name=""/>
        <dsp:cNvSpPr/>
      </dsp:nvSpPr>
      <dsp:spPr>
        <a:xfrm>
          <a:off x="0" y="1061330"/>
          <a:ext cx="3067049" cy="194757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641854-A7B9-423A-B4DE-E07CC41DB1EC}">
      <dsp:nvSpPr>
        <dsp:cNvPr id="0" name=""/>
        <dsp:cNvSpPr/>
      </dsp:nvSpPr>
      <dsp:spPr>
        <a:xfrm>
          <a:off x="340783" y="1385074"/>
          <a:ext cx="3067049" cy="194757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Chapter 1</a:t>
          </a:r>
        </a:p>
      </dsp:txBody>
      <dsp:txXfrm>
        <a:off x="397826" y="1442117"/>
        <a:ext cx="2952963" cy="1833490"/>
      </dsp:txXfrm>
    </dsp:sp>
    <dsp:sp modelId="{96D0C145-AD2F-4259-9316-4F2F3E00DC84}">
      <dsp:nvSpPr>
        <dsp:cNvPr id="0" name=""/>
        <dsp:cNvSpPr/>
      </dsp:nvSpPr>
      <dsp:spPr>
        <a:xfrm>
          <a:off x="3748616" y="1061330"/>
          <a:ext cx="3067049" cy="194757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729D13C-2DBE-426A-AD9F-C60EE50C5FAF}">
      <dsp:nvSpPr>
        <dsp:cNvPr id="0" name=""/>
        <dsp:cNvSpPr/>
      </dsp:nvSpPr>
      <dsp:spPr>
        <a:xfrm>
          <a:off x="4089399" y="1385074"/>
          <a:ext cx="3067049" cy="194757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Introduction to the OASIS Manual, including the manual purpose, structure and content, and description of the OASIS requirements and conventions.</a:t>
          </a:r>
        </a:p>
      </dsp:txBody>
      <dsp:txXfrm>
        <a:off x="4146442" y="1442117"/>
        <a:ext cx="2952963" cy="1833490"/>
      </dsp:txXfrm>
    </dsp:sp>
    <dsp:sp modelId="{6BDB3AC2-5B36-490E-940C-AD6C262C9B48}">
      <dsp:nvSpPr>
        <dsp:cNvPr id="0" name=""/>
        <dsp:cNvSpPr/>
      </dsp:nvSpPr>
      <dsp:spPr>
        <a:xfrm>
          <a:off x="7497232" y="1061330"/>
          <a:ext cx="3067049" cy="194757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8DD3A45-60F4-49F0-99E0-CB14F01FFABE}">
      <dsp:nvSpPr>
        <dsp:cNvPr id="0" name=""/>
        <dsp:cNvSpPr/>
      </dsp:nvSpPr>
      <dsp:spPr>
        <a:xfrm>
          <a:off x="7838016" y="1385074"/>
          <a:ext cx="3067049" cy="194757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The manual summarizes the statutory authority for OASIS data collection, and describes the background on the development of OASIS, and its version history. </a:t>
          </a:r>
        </a:p>
      </dsp:txBody>
      <dsp:txXfrm>
        <a:off x="7895059" y="1442117"/>
        <a:ext cx="2952963" cy="18334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B21EA8-AB95-4021-B79E-720934F77ED9}">
      <dsp:nvSpPr>
        <dsp:cNvPr id="0" name=""/>
        <dsp:cNvSpPr/>
      </dsp:nvSpPr>
      <dsp:spPr>
        <a:xfrm>
          <a:off x="438504" y="1295266"/>
          <a:ext cx="715078" cy="7150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43C029-3B2C-41DF-B601-5AE366BE98F1}">
      <dsp:nvSpPr>
        <dsp:cNvPr id="0" name=""/>
        <dsp:cNvSpPr/>
      </dsp:nvSpPr>
      <dsp:spPr>
        <a:xfrm>
          <a:off x="1512"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dirty="0"/>
            <a:t>What’s new with the OASIS instrument?</a:t>
          </a:r>
        </a:p>
      </dsp:txBody>
      <dsp:txXfrm>
        <a:off x="1512" y="2261913"/>
        <a:ext cx="1589062" cy="635625"/>
      </dsp:txXfrm>
    </dsp:sp>
    <dsp:sp modelId="{3413BE84-1F14-47BD-90CF-CCF0C54FECB6}">
      <dsp:nvSpPr>
        <dsp:cNvPr id="0" name=""/>
        <dsp:cNvSpPr/>
      </dsp:nvSpPr>
      <dsp:spPr>
        <a:xfrm>
          <a:off x="2305652" y="1295266"/>
          <a:ext cx="715078" cy="7150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AFFBFD-0D8A-4269-834D-90233B7C330C}">
      <dsp:nvSpPr>
        <dsp:cNvPr id="0" name=""/>
        <dsp:cNvSpPr/>
      </dsp:nvSpPr>
      <dsp:spPr>
        <a:xfrm>
          <a:off x="1868660"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 New sections and items are added </a:t>
          </a:r>
        </a:p>
      </dsp:txBody>
      <dsp:txXfrm>
        <a:off x="1868660" y="2261913"/>
        <a:ext cx="1589062" cy="635625"/>
      </dsp:txXfrm>
    </dsp:sp>
    <dsp:sp modelId="{DC1844A9-4E5E-45D8-9C76-D609FE284269}">
      <dsp:nvSpPr>
        <dsp:cNvPr id="0" name=""/>
        <dsp:cNvSpPr/>
      </dsp:nvSpPr>
      <dsp:spPr>
        <a:xfrm>
          <a:off x="4172801" y="1295266"/>
          <a:ext cx="715078" cy="7150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50BCED-A4DE-45B9-81D7-0892DC6E5CC7}">
      <dsp:nvSpPr>
        <dsp:cNvPr id="0" name=""/>
        <dsp:cNvSpPr/>
      </dsp:nvSpPr>
      <dsp:spPr>
        <a:xfrm>
          <a:off x="3735809"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 Different time point versions of some items</a:t>
          </a:r>
        </a:p>
      </dsp:txBody>
      <dsp:txXfrm>
        <a:off x="3735809" y="2261913"/>
        <a:ext cx="1589062" cy="635625"/>
      </dsp:txXfrm>
    </dsp:sp>
    <dsp:sp modelId="{3F658AAC-3A6D-4041-8EC1-18FE7C0E6880}">
      <dsp:nvSpPr>
        <dsp:cNvPr id="0" name=""/>
        <dsp:cNvSpPr/>
      </dsp:nvSpPr>
      <dsp:spPr>
        <a:xfrm>
          <a:off x="6039949" y="1295266"/>
          <a:ext cx="715078" cy="7150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880699-1936-445E-AB08-0771F502B8F5}">
      <dsp:nvSpPr>
        <dsp:cNvPr id="0" name=""/>
        <dsp:cNvSpPr/>
      </dsp:nvSpPr>
      <dsp:spPr>
        <a:xfrm>
          <a:off x="5602957"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 Removal of some items</a:t>
          </a:r>
        </a:p>
      </dsp:txBody>
      <dsp:txXfrm>
        <a:off x="5602957" y="2261913"/>
        <a:ext cx="1589062" cy="635625"/>
      </dsp:txXfrm>
    </dsp:sp>
    <dsp:sp modelId="{FB7216B2-F060-401E-B299-CD8882FE7741}">
      <dsp:nvSpPr>
        <dsp:cNvPr id="0" name=""/>
        <dsp:cNvSpPr/>
      </dsp:nvSpPr>
      <dsp:spPr>
        <a:xfrm>
          <a:off x="7907098" y="1295266"/>
          <a:ext cx="715078" cy="71507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D12700-492B-40A3-A05D-F9D521F36B54}">
      <dsp:nvSpPr>
        <dsp:cNvPr id="0" name=""/>
        <dsp:cNvSpPr/>
      </dsp:nvSpPr>
      <dsp:spPr>
        <a:xfrm>
          <a:off x="7470105"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 Revision of some items</a:t>
          </a:r>
        </a:p>
      </dsp:txBody>
      <dsp:txXfrm>
        <a:off x="7470105" y="2261913"/>
        <a:ext cx="1589062" cy="635625"/>
      </dsp:txXfrm>
    </dsp:sp>
    <dsp:sp modelId="{750CFF01-6520-437B-A1DF-9D1CFF8BD2A2}">
      <dsp:nvSpPr>
        <dsp:cNvPr id="0" name=""/>
        <dsp:cNvSpPr/>
      </dsp:nvSpPr>
      <dsp:spPr>
        <a:xfrm>
          <a:off x="9774246" y="1295266"/>
          <a:ext cx="715078" cy="71507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19BCC8-FE9A-4DE1-B2FD-FF39BBA7573A}">
      <dsp:nvSpPr>
        <dsp:cNvPr id="0" name=""/>
        <dsp:cNvSpPr/>
      </dsp:nvSpPr>
      <dsp:spPr>
        <a:xfrm>
          <a:off x="9337254"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US" sz="1500" kern="1200"/>
            <a:t>• Updated skip patterns </a:t>
          </a:r>
        </a:p>
      </dsp:txBody>
      <dsp:txXfrm>
        <a:off x="9337254" y="2261913"/>
        <a:ext cx="1589062" cy="6356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E66708-73EC-499E-93BA-2722F6BD12C9}">
      <dsp:nvSpPr>
        <dsp:cNvPr id="0" name=""/>
        <dsp:cNvSpPr/>
      </dsp:nvSpPr>
      <dsp:spPr>
        <a:xfrm>
          <a:off x="5285775" y="1423016"/>
          <a:ext cx="2737328" cy="651359"/>
        </a:xfrm>
        <a:custGeom>
          <a:avLst/>
          <a:gdLst/>
          <a:ahLst/>
          <a:cxnLst/>
          <a:rect l="0" t="0" r="0" b="0"/>
          <a:pathLst>
            <a:path>
              <a:moveTo>
                <a:pt x="0" y="0"/>
              </a:moveTo>
              <a:lnTo>
                <a:pt x="0" y="443882"/>
              </a:lnTo>
              <a:lnTo>
                <a:pt x="2737328" y="443882"/>
              </a:lnTo>
              <a:lnTo>
                <a:pt x="2737328" y="651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416694-CA8B-4404-91E9-60F1DE9DCF81}">
      <dsp:nvSpPr>
        <dsp:cNvPr id="0" name=""/>
        <dsp:cNvSpPr/>
      </dsp:nvSpPr>
      <dsp:spPr>
        <a:xfrm>
          <a:off x="5240055" y="1423016"/>
          <a:ext cx="91440" cy="651359"/>
        </a:xfrm>
        <a:custGeom>
          <a:avLst/>
          <a:gdLst/>
          <a:ahLst/>
          <a:cxnLst/>
          <a:rect l="0" t="0" r="0" b="0"/>
          <a:pathLst>
            <a:path>
              <a:moveTo>
                <a:pt x="45720" y="0"/>
              </a:moveTo>
              <a:lnTo>
                <a:pt x="45720" y="651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4834DE-83BC-42AA-97A9-89476B0D7205}">
      <dsp:nvSpPr>
        <dsp:cNvPr id="0" name=""/>
        <dsp:cNvSpPr/>
      </dsp:nvSpPr>
      <dsp:spPr>
        <a:xfrm>
          <a:off x="2548447" y="1423016"/>
          <a:ext cx="2737328" cy="651359"/>
        </a:xfrm>
        <a:custGeom>
          <a:avLst/>
          <a:gdLst/>
          <a:ahLst/>
          <a:cxnLst/>
          <a:rect l="0" t="0" r="0" b="0"/>
          <a:pathLst>
            <a:path>
              <a:moveTo>
                <a:pt x="2737328" y="0"/>
              </a:moveTo>
              <a:lnTo>
                <a:pt x="2737328" y="443882"/>
              </a:lnTo>
              <a:lnTo>
                <a:pt x="0" y="443882"/>
              </a:lnTo>
              <a:lnTo>
                <a:pt x="0" y="651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9AC4FF-ADB9-4EE4-B4C1-827BC20E77E8}">
      <dsp:nvSpPr>
        <dsp:cNvPr id="0" name=""/>
        <dsp:cNvSpPr/>
      </dsp:nvSpPr>
      <dsp:spPr>
        <a:xfrm>
          <a:off x="4165959" y="850"/>
          <a:ext cx="2239632" cy="14221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73171D-2764-4455-B590-ADE1BB90EBF2}">
      <dsp:nvSpPr>
        <dsp:cNvPr id="0" name=""/>
        <dsp:cNvSpPr/>
      </dsp:nvSpPr>
      <dsp:spPr>
        <a:xfrm>
          <a:off x="4414807" y="237255"/>
          <a:ext cx="2239632" cy="14221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The following are the significant areas of OASIS-E changes:</a:t>
          </a:r>
        </a:p>
      </dsp:txBody>
      <dsp:txXfrm>
        <a:off x="4456461" y="278909"/>
        <a:ext cx="2156324" cy="1338858"/>
      </dsp:txXfrm>
    </dsp:sp>
    <dsp:sp modelId="{B2832A5D-E281-405F-836C-9B7E5CC22401}">
      <dsp:nvSpPr>
        <dsp:cNvPr id="0" name=""/>
        <dsp:cNvSpPr/>
      </dsp:nvSpPr>
      <dsp:spPr>
        <a:xfrm>
          <a:off x="1428630" y="2074376"/>
          <a:ext cx="2239632" cy="14221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6BC18-414E-4FB0-8904-F52DA84DF86B}">
      <dsp:nvSpPr>
        <dsp:cNvPr id="0" name=""/>
        <dsp:cNvSpPr/>
      </dsp:nvSpPr>
      <dsp:spPr>
        <a:xfrm>
          <a:off x="1677479" y="2310782"/>
          <a:ext cx="2239632" cy="14221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Restructuring of OASIS assessment</a:t>
          </a:r>
        </a:p>
      </dsp:txBody>
      <dsp:txXfrm>
        <a:off x="1719133" y="2352436"/>
        <a:ext cx="2156324" cy="1338858"/>
      </dsp:txXfrm>
    </dsp:sp>
    <dsp:sp modelId="{8128A866-7AAE-4CE3-9E80-707999E86F2C}">
      <dsp:nvSpPr>
        <dsp:cNvPr id="0" name=""/>
        <dsp:cNvSpPr/>
      </dsp:nvSpPr>
      <dsp:spPr>
        <a:xfrm>
          <a:off x="4165959" y="2074376"/>
          <a:ext cx="2239632" cy="14221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E0A442-5775-4311-873A-5E62AEA0B214}">
      <dsp:nvSpPr>
        <dsp:cNvPr id="0" name=""/>
        <dsp:cNvSpPr/>
      </dsp:nvSpPr>
      <dsp:spPr>
        <a:xfrm>
          <a:off x="4414807" y="2310782"/>
          <a:ext cx="2239632" cy="14221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Introducing new elements to meet Standardized Patient Assessment Data Elements (SPADEs)</a:t>
          </a:r>
        </a:p>
      </dsp:txBody>
      <dsp:txXfrm>
        <a:off x="4456461" y="2352436"/>
        <a:ext cx="2156324" cy="1338858"/>
      </dsp:txXfrm>
    </dsp:sp>
    <dsp:sp modelId="{B25B39CF-895E-4A3F-84EA-B3C68F1EDF73}">
      <dsp:nvSpPr>
        <dsp:cNvPr id="0" name=""/>
        <dsp:cNvSpPr/>
      </dsp:nvSpPr>
      <dsp:spPr>
        <a:xfrm>
          <a:off x="6903288" y="2074376"/>
          <a:ext cx="2239632" cy="14221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0E314A-3DFE-4AA3-9317-DC912928E591}">
      <dsp:nvSpPr>
        <dsp:cNvPr id="0" name=""/>
        <dsp:cNvSpPr/>
      </dsp:nvSpPr>
      <dsp:spPr>
        <a:xfrm>
          <a:off x="7152136" y="2310782"/>
          <a:ext cx="2239632" cy="14221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New assessments to assess Mental Status, Mood, Behavior, etc.</a:t>
          </a:r>
        </a:p>
      </dsp:txBody>
      <dsp:txXfrm>
        <a:off x="7193790" y="2352436"/>
        <a:ext cx="2156324" cy="13388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DB57AA-CD43-4CC5-A252-743ED1FE0868}">
      <dsp:nvSpPr>
        <dsp:cNvPr id="0" name=""/>
        <dsp:cNvSpPr/>
      </dsp:nvSpPr>
      <dsp:spPr>
        <a:xfrm>
          <a:off x="571970" y="36246"/>
          <a:ext cx="1295266" cy="129526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AB4F8A-4F04-4C37-AE98-D25D2158A736}">
      <dsp:nvSpPr>
        <dsp:cNvPr id="0" name=""/>
        <dsp:cNvSpPr/>
      </dsp:nvSpPr>
      <dsp:spPr>
        <a:xfrm>
          <a:off x="843976" y="308252"/>
          <a:ext cx="751254" cy="7512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B4311E-CE1F-4F99-9EFC-DB7BC89C31C3}">
      <dsp:nvSpPr>
        <dsp:cNvPr id="0" name=""/>
        <dsp:cNvSpPr/>
      </dsp:nvSpPr>
      <dsp:spPr>
        <a:xfrm>
          <a:off x="2144794" y="36246"/>
          <a:ext cx="3053128" cy="129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b="1" i="0" kern="1200"/>
            <a:t>Restructured Sections</a:t>
          </a:r>
          <a:endParaRPr lang="en-US" sz="1200" kern="1200"/>
        </a:p>
      </dsp:txBody>
      <dsp:txXfrm>
        <a:off x="2144794" y="36246"/>
        <a:ext cx="3053128" cy="1295266"/>
      </dsp:txXfrm>
    </dsp:sp>
    <dsp:sp modelId="{80D289C5-38A5-4AB5-AB66-AE83FDD5EA1B}">
      <dsp:nvSpPr>
        <dsp:cNvPr id="0" name=""/>
        <dsp:cNvSpPr/>
      </dsp:nvSpPr>
      <dsp:spPr>
        <a:xfrm>
          <a:off x="5729906" y="36246"/>
          <a:ext cx="1295266" cy="129526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1C679-9AD4-4D91-93D6-855D7AB81BB0}">
      <dsp:nvSpPr>
        <dsp:cNvPr id="0" name=""/>
        <dsp:cNvSpPr/>
      </dsp:nvSpPr>
      <dsp:spPr>
        <a:xfrm>
          <a:off x="6001912" y="308252"/>
          <a:ext cx="751254" cy="7512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2CD511-3DE6-4D68-AB79-44E2ADAEF971}">
      <dsp:nvSpPr>
        <dsp:cNvPr id="0" name=""/>
        <dsp:cNvSpPr/>
      </dsp:nvSpPr>
      <dsp:spPr>
        <a:xfrm>
          <a:off x="7302730" y="36246"/>
          <a:ext cx="3053128" cy="129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kern="1200"/>
            <a:t>S</a:t>
          </a:r>
          <a:r>
            <a:rPr lang="en-US" sz="1200" b="0" i="0" kern="1200"/>
            <a:t>ections in the data set representing letters A through Q wherein many new assessment items beginning with those letters can be found, as well as the current OASIS D1 items divided under these new sections. </a:t>
          </a:r>
          <a:endParaRPr lang="en-US" sz="1200" kern="1200"/>
        </a:p>
      </dsp:txBody>
      <dsp:txXfrm>
        <a:off x="7302730" y="36246"/>
        <a:ext cx="3053128" cy="1295266"/>
      </dsp:txXfrm>
    </dsp:sp>
    <dsp:sp modelId="{05E82F13-D759-4B9E-958A-AF61D937D252}">
      <dsp:nvSpPr>
        <dsp:cNvPr id="0" name=""/>
        <dsp:cNvSpPr/>
      </dsp:nvSpPr>
      <dsp:spPr>
        <a:xfrm>
          <a:off x="571970" y="2452790"/>
          <a:ext cx="1295266" cy="129526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950E7D-83EE-4487-AD49-9F5A1D7C8180}">
      <dsp:nvSpPr>
        <dsp:cNvPr id="0" name=""/>
        <dsp:cNvSpPr/>
      </dsp:nvSpPr>
      <dsp:spPr>
        <a:xfrm>
          <a:off x="843976" y="2724796"/>
          <a:ext cx="751254" cy="7512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06316A-A08A-47E9-84C7-E51067F2F888}">
      <dsp:nvSpPr>
        <dsp:cNvPr id="0" name=""/>
        <dsp:cNvSpPr/>
      </dsp:nvSpPr>
      <dsp:spPr>
        <a:xfrm>
          <a:off x="2144794" y="2452790"/>
          <a:ext cx="3053128" cy="129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b="0" i="0" kern="1200"/>
            <a:t>Some of the current assessment items will remain with the character designation of “M” but many will be placed in the corresponding lettered section with similar items. </a:t>
          </a:r>
          <a:endParaRPr lang="en-US" sz="1200" kern="1200"/>
        </a:p>
      </dsp:txBody>
      <dsp:txXfrm>
        <a:off x="2144794" y="2452790"/>
        <a:ext cx="3053128" cy="1295266"/>
      </dsp:txXfrm>
    </dsp:sp>
    <dsp:sp modelId="{455A7951-9F52-4B55-AEBC-F081853083E5}">
      <dsp:nvSpPr>
        <dsp:cNvPr id="0" name=""/>
        <dsp:cNvSpPr/>
      </dsp:nvSpPr>
      <dsp:spPr>
        <a:xfrm>
          <a:off x="5729906" y="2452790"/>
          <a:ext cx="1295266" cy="129526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ED09A4-991B-40D2-AEDF-AEFF9BE891C0}">
      <dsp:nvSpPr>
        <dsp:cNvPr id="0" name=""/>
        <dsp:cNvSpPr/>
      </dsp:nvSpPr>
      <dsp:spPr>
        <a:xfrm>
          <a:off x="6001912" y="2724796"/>
          <a:ext cx="751254" cy="7512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7D84AE-0BE2-4E54-AD18-09C37B96ADFB}">
      <dsp:nvSpPr>
        <dsp:cNvPr id="0" name=""/>
        <dsp:cNvSpPr/>
      </dsp:nvSpPr>
      <dsp:spPr>
        <a:xfrm>
          <a:off x="7302730" y="2044289"/>
          <a:ext cx="3053128" cy="21122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b="0" i="0" kern="1200" dirty="0"/>
            <a:t>For </a:t>
          </a:r>
          <a:r>
            <a:rPr lang="en-US" sz="1200" kern="1200" dirty="0"/>
            <a:t>example</a:t>
          </a:r>
          <a:r>
            <a:rPr lang="en-US" sz="1200" b="0" i="0" kern="1200" dirty="0"/>
            <a:t>, Section M in OASIS-E represents the integumentary system, so only “M” items that pertain to wounds will be here. </a:t>
          </a:r>
        </a:p>
        <a:p>
          <a:pPr marL="0" lvl="0" indent="0" algn="l" defTabSz="533400">
            <a:lnSpc>
              <a:spcPct val="90000"/>
            </a:lnSpc>
            <a:spcBef>
              <a:spcPct val="0"/>
            </a:spcBef>
            <a:spcAft>
              <a:spcPct val="35000"/>
            </a:spcAft>
            <a:buNone/>
          </a:pPr>
          <a:r>
            <a:rPr lang="en-US" sz="1200" b="0" i="0" kern="1200" dirty="0"/>
            <a:t>Other current “M” items will be placed in the letter section they correspond with. </a:t>
          </a:r>
        </a:p>
        <a:p>
          <a:pPr marL="0" lvl="0" indent="0" algn="l" defTabSz="533400">
            <a:lnSpc>
              <a:spcPct val="90000"/>
            </a:lnSpc>
            <a:spcBef>
              <a:spcPct val="0"/>
            </a:spcBef>
            <a:spcAft>
              <a:spcPct val="35000"/>
            </a:spcAft>
            <a:buNone/>
          </a:pPr>
          <a:r>
            <a:rPr lang="en-US" sz="1200" b="0" i="0" kern="1200" dirty="0"/>
            <a:t>Another example is the M1720 “When Anxious,” is now located in Section C together with other new cognitive items, such as the “Brief Interview Mental Screening” (BIMS) and the “Confusion Assessment Method” (CAM).</a:t>
          </a:r>
          <a:endParaRPr lang="en-US" sz="1200" kern="1200" dirty="0"/>
        </a:p>
      </dsp:txBody>
      <dsp:txXfrm>
        <a:off x="7302730" y="2044289"/>
        <a:ext cx="3053128" cy="21122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D469B2-E957-467C-80A6-BC25AF4F934E}">
      <dsp:nvSpPr>
        <dsp:cNvPr id="0" name=""/>
        <dsp:cNvSpPr/>
      </dsp:nvSpPr>
      <dsp:spPr>
        <a:xfrm>
          <a:off x="0" y="706671"/>
          <a:ext cx="3073451" cy="19516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114E0C-D59B-4AAD-BCA6-0CD311555E0B}">
      <dsp:nvSpPr>
        <dsp:cNvPr id="0" name=""/>
        <dsp:cNvSpPr/>
      </dsp:nvSpPr>
      <dsp:spPr>
        <a:xfrm>
          <a:off x="341494"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i="0" kern="1200"/>
            <a:t>A2120-A2124 Med Profile Provision to Provider/Patient</a:t>
          </a:r>
          <a:endParaRPr lang="en-US" sz="1700" kern="1200"/>
        </a:p>
      </dsp:txBody>
      <dsp:txXfrm>
        <a:off x="398656" y="1088253"/>
        <a:ext cx="2959127" cy="1837317"/>
      </dsp:txXfrm>
    </dsp:sp>
    <dsp:sp modelId="{11672F0A-D611-45C1-B538-85F38FC0C2A0}">
      <dsp:nvSpPr>
        <dsp:cNvPr id="0" name=""/>
        <dsp:cNvSpPr/>
      </dsp:nvSpPr>
      <dsp:spPr>
        <a:xfrm>
          <a:off x="3756441" y="706671"/>
          <a:ext cx="3073451" cy="19516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D2DDF4-3F5D-428A-802C-6E0E2F70331D}">
      <dsp:nvSpPr>
        <dsp:cNvPr id="0" name=""/>
        <dsp:cNvSpPr/>
      </dsp:nvSpPr>
      <dsp:spPr>
        <a:xfrm>
          <a:off x="4097935"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dirty="0"/>
            <a:t>To ensure the continuity of care, the reconciled medication lists are provided to the subsequent provider (because of discharge or transfer) and the patient (or family).  </a:t>
          </a:r>
          <a:endParaRPr lang="en-US" sz="1700" kern="1200" dirty="0"/>
        </a:p>
      </dsp:txBody>
      <dsp:txXfrm>
        <a:off x="4155097" y="1088253"/>
        <a:ext cx="2959127" cy="1837317"/>
      </dsp:txXfrm>
    </dsp:sp>
    <dsp:sp modelId="{73B92D84-F4E5-413B-9D63-2450A4AAF136}">
      <dsp:nvSpPr>
        <dsp:cNvPr id="0" name=""/>
        <dsp:cNvSpPr/>
      </dsp:nvSpPr>
      <dsp:spPr>
        <a:xfrm>
          <a:off x="7512882" y="706671"/>
          <a:ext cx="3073451" cy="195164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0EA859-9924-42A5-8B6E-DFCF0BE10E39}">
      <dsp:nvSpPr>
        <dsp:cNvPr id="0" name=""/>
        <dsp:cNvSpPr/>
      </dsp:nvSpPr>
      <dsp:spPr>
        <a:xfrm>
          <a:off x="7854377" y="1031091"/>
          <a:ext cx="3073451" cy="19516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dirty="0"/>
            <a:t> If a patient is not taking medication, this must be documented, but coded as 1.  </a:t>
          </a:r>
          <a:endParaRPr lang="en-US" sz="1700" kern="1200" dirty="0"/>
        </a:p>
      </dsp:txBody>
      <dsp:txXfrm>
        <a:off x="7911539" y="1088253"/>
        <a:ext cx="2959127" cy="18373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DF63D-61F3-4100-BA08-58D895948E0B}">
      <dsp:nvSpPr>
        <dsp:cNvPr id="0" name=""/>
        <dsp:cNvSpPr/>
      </dsp:nvSpPr>
      <dsp:spPr>
        <a:xfrm>
          <a:off x="0" y="0"/>
          <a:ext cx="8938260" cy="130540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1" i="0" kern="1200"/>
            <a:t>C0200- Repetition of Three Words</a:t>
          </a:r>
          <a:endParaRPr lang="en-US" sz="1300" kern="1200"/>
        </a:p>
      </dsp:txBody>
      <dsp:txXfrm>
        <a:off x="38234" y="38234"/>
        <a:ext cx="7529629" cy="1228933"/>
      </dsp:txXfrm>
    </dsp:sp>
    <dsp:sp modelId="{C4D8BA12-1772-4F95-AF7D-3C5C31B9E5E5}">
      <dsp:nvSpPr>
        <dsp:cNvPr id="0" name=""/>
        <dsp:cNvSpPr/>
      </dsp:nvSpPr>
      <dsp:spPr>
        <a:xfrm>
          <a:off x="788669" y="1522968"/>
          <a:ext cx="8938260" cy="1305401"/>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a:t>This section details how the interview should be </a:t>
          </a:r>
          <a:r>
            <a:rPr lang="en-US" sz="1300" kern="1200"/>
            <a:t>conducted.</a:t>
          </a:r>
          <a:r>
            <a:rPr lang="en-US" sz="1300" b="0" i="0" kern="1200"/>
            <a:t>  By using the same approach as outline </a:t>
          </a:r>
          <a:r>
            <a:rPr lang="en-US" sz="1300" kern="1200"/>
            <a:t>with each time, allows for a m</a:t>
          </a:r>
          <a:r>
            <a:rPr lang="en-US" sz="1300" b="0" i="0" kern="1200"/>
            <a:t>ore consistent score and assessment.  </a:t>
          </a:r>
          <a:endParaRPr lang="en-US" sz="1300" kern="1200"/>
        </a:p>
      </dsp:txBody>
      <dsp:txXfrm>
        <a:off x="826903" y="1561202"/>
        <a:ext cx="7224611" cy="1228933"/>
      </dsp:txXfrm>
    </dsp:sp>
    <dsp:sp modelId="{37252852-19D9-486A-8655-62067AE18070}">
      <dsp:nvSpPr>
        <dsp:cNvPr id="0" name=""/>
        <dsp:cNvSpPr/>
      </dsp:nvSpPr>
      <dsp:spPr>
        <a:xfrm>
          <a:off x="1577339" y="3045936"/>
          <a:ext cx="8938260" cy="1305401"/>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a:t>The interview is conducted by having the clinician say "I am going to say three words for you to remember.  Please repeat the words after I have said all three.  The words are: </a:t>
          </a:r>
          <a:r>
            <a:rPr lang="en-US" sz="1300" b="1" i="0" kern="1200"/>
            <a:t>Sock, blue, and bed. </a:t>
          </a:r>
          <a:r>
            <a:rPr lang="en-US" sz="1300" b="0" i="0" kern="1200"/>
            <a:t>Now tell me those three words."  The clinician then records the number of words repeated after the first attempt. (0,1,2,3) After the first attempt repeat the words using cues "sock, something to wear; blue, a color; bed, a piece of furniture.  The clinician may repeat the words up to two more times.  </a:t>
          </a:r>
          <a:endParaRPr lang="en-US" sz="1300" kern="1200"/>
        </a:p>
      </dsp:txBody>
      <dsp:txXfrm>
        <a:off x="1615573" y="3084170"/>
        <a:ext cx="7224611" cy="1228933"/>
      </dsp:txXfrm>
    </dsp:sp>
    <dsp:sp modelId="{CD1761F1-3A78-4522-A2AF-8A4DB0B56789}">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80664" y="989929"/>
        <a:ext cx="466680" cy="638504"/>
      </dsp:txXfrm>
    </dsp:sp>
    <dsp:sp modelId="{0F723B01-05C1-4CE4-BB9A-AB12BA51F5C3}">
      <dsp:nvSpPr>
        <dsp:cNvPr id="0" name=""/>
        <dsp:cNvSpPr/>
      </dsp:nvSpPr>
      <dsp:spPr>
        <a:xfrm>
          <a:off x="8878419" y="2504195"/>
          <a:ext cx="848510" cy="848510"/>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9334" y="2504195"/>
        <a:ext cx="466680" cy="6385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F8BEA-D529-4D9F-8ABD-930532AB5323}">
      <dsp:nvSpPr>
        <dsp:cNvPr id="0" name=""/>
        <dsp:cNvSpPr/>
      </dsp:nvSpPr>
      <dsp:spPr>
        <a:xfrm>
          <a:off x="973190" y="806724"/>
          <a:ext cx="1264141" cy="1264141"/>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8ED32C-E2FA-41F0-A150-8385CE88C105}">
      <dsp:nvSpPr>
        <dsp:cNvPr id="0" name=""/>
        <dsp:cNvSpPr/>
      </dsp:nvSpPr>
      <dsp:spPr>
        <a:xfrm>
          <a:off x="1242597" y="1076131"/>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CE85D9-B594-415C-959A-A128F5C0062C}">
      <dsp:nvSpPr>
        <dsp:cNvPr id="0" name=""/>
        <dsp:cNvSpPr/>
      </dsp:nvSpPr>
      <dsp:spPr>
        <a:xfrm>
          <a:off x="569079" y="2464614"/>
          <a:ext cx="2072362"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1" i="0" kern="1200"/>
            <a:t>C0300 - Temporal Orientation </a:t>
          </a:r>
          <a:r>
            <a:rPr lang="en-US" sz="1100" b="0" i="0" kern="1200"/>
            <a:t>this is to determine orientation to year, month, and day.</a:t>
          </a:r>
          <a:endParaRPr lang="en-US" sz="1100" kern="1200"/>
        </a:p>
      </dsp:txBody>
      <dsp:txXfrm>
        <a:off x="569079" y="2464614"/>
        <a:ext cx="2072362" cy="1080000"/>
      </dsp:txXfrm>
    </dsp:sp>
    <dsp:sp modelId="{1725D5A5-5CA7-4265-A652-9DA910D065BD}">
      <dsp:nvSpPr>
        <dsp:cNvPr id="0" name=""/>
        <dsp:cNvSpPr/>
      </dsp:nvSpPr>
      <dsp:spPr>
        <a:xfrm>
          <a:off x="3408216" y="806724"/>
          <a:ext cx="1264141" cy="1264141"/>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E4BEE4-91BB-4E9B-9AE3-1B5AE186F9B8}">
      <dsp:nvSpPr>
        <dsp:cNvPr id="0" name=""/>
        <dsp:cNvSpPr/>
      </dsp:nvSpPr>
      <dsp:spPr>
        <a:xfrm>
          <a:off x="3677623" y="1076131"/>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62E28E-0572-41BC-B35F-9C6343907F9C}">
      <dsp:nvSpPr>
        <dsp:cNvPr id="0" name=""/>
        <dsp:cNvSpPr/>
      </dsp:nvSpPr>
      <dsp:spPr>
        <a:xfrm>
          <a:off x="3004105" y="2464614"/>
          <a:ext cx="2072362"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The clinician will </a:t>
          </a:r>
          <a:r>
            <a:rPr lang="en-US" sz="1100" kern="1200"/>
            <a:t>state,</a:t>
          </a:r>
          <a:r>
            <a:rPr lang="en-US" sz="1100" b="0" i="0" kern="1200"/>
            <a:t> "Please tell me what year it is right now."  The answers are from 0-3.  0 is off by 5 or more years, 1 is missed by 2-5 years, 2 is missed by 1 year, and 3 is correct.  </a:t>
          </a:r>
          <a:endParaRPr lang="en-US" sz="1100" kern="1200"/>
        </a:p>
      </dsp:txBody>
      <dsp:txXfrm>
        <a:off x="3004105" y="2464614"/>
        <a:ext cx="2072362" cy="1080000"/>
      </dsp:txXfrm>
    </dsp:sp>
    <dsp:sp modelId="{28947A05-9D6A-465A-B501-8B9E5B41B357}">
      <dsp:nvSpPr>
        <dsp:cNvPr id="0" name=""/>
        <dsp:cNvSpPr/>
      </dsp:nvSpPr>
      <dsp:spPr>
        <a:xfrm>
          <a:off x="5843242" y="806724"/>
          <a:ext cx="1264141" cy="1264141"/>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7F9269-0E13-4292-8AE0-4E4BB99B57F0}">
      <dsp:nvSpPr>
        <dsp:cNvPr id="0" name=""/>
        <dsp:cNvSpPr/>
      </dsp:nvSpPr>
      <dsp:spPr>
        <a:xfrm>
          <a:off x="6112649" y="1076131"/>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7056C8-BC9F-4D6D-8252-93AC5386CBBC}">
      <dsp:nvSpPr>
        <dsp:cNvPr id="0" name=""/>
        <dsp:cNvSpPr/>
      </dsp:nvSpPr>
      <dsp:spPr>
        <a:xfrm>
          <a:off x="5439131" y="2464614"/>
          <a:ext cx="2072362"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The clinician will then ask, "What month are we in right now?"  the available responses are: 0-2.  0 means missed by greater than 1 month. 1 is Missed by 6 days to 1 month, 2 is Accurate within 5 days.  </a:t>
          </a:r>
          <a:endParaRPr lang="en-US" sz="1100" kern="1200"/>
        </a:p>
      </dsp:txBody>
      <dsp:txXfrm>
        <a:off x="5439131" y="2464614"/>
        <a:ext cx="2072362" cy="1080000"/>
      </dsp:txXfrm>
    </dsp:sp>
    <dsp:sp modelId="{496361B1-7A05-4D7B-829B-581FA49546D2}">
      <dsp:nvSpPr>
        <dsp:cNvPr id="0" name=""/>
        <dsp:cNvSpPr/>
      </dsp:nvSpPr>
      <dsp:spPr>
        <a:xfrm>
          <a:off x="8278268" y="806724"/>
          <a:ext cx="1264141" cy="1264141"/>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B8F385-B151-44FC-BF9C-6C26A33A7A56}">
      <dsp:nvSpPr>
        <dsp:cNvPr id="0" name=""/>
        <dsp:cNvSpPr/>
      </dsp:nvSpPr>
      <dsp:spPr>
        <a:xfrm>
          <a:off x="8547675" y="1076131"/>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4D4121-9EF9-4488-A1C6-5CF9A1351980}">
      <dsp:nvSpPr>
        <dsp:cNvPr id="0" name=""/>
        <dsp:cNvSpPr/>
      </dsp:nvSpPr>
      <dsp:spPr>
        <a:xfrm>
          <a:off x="7874157" y="2464614"/>
          <a:ext cx="2072362"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The clinician will then ask "What day of the week is today?"  0, is incorrect or no answer, and 1 is correct.</a:t>
          </a:r>
          <a:endParaRPr lang="en-US" sz="1100" kern="1200"/>
        </a:p>
      </dsp:txBody>
      <dsp:txXfrm>
        <a:off x="7874157" y="2464614"/>
        <a:ext cx="2072362" cy="108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81AAB6-8F42-469D-9327-A8AE51046892}">
      <dsp:nvSpPr>
        <dsp:cNvPr id="0" name=""/>
        <dsp:cNvSpPr/>
      </dsp:nvSpPr>
      <dsp:spPr>
        <a:xfrm>
          <a:off x="622800" y="975166"/>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EE8216-53C9-4516-9BBB-0609404842C2}">
      <dsp:nvSpPr>
        <dsp:cNvPr id="0" name=""/>
        <dsp:cNvSpPr/>
      </dsp:nvSpPr>
      <dsp:spPr>
        <a:xfrm>
          <a:off x="127800" y="2145703"/>
          <a:ext cx="1800000" cy="1230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1" i="0" kern="1200"/>
            <a:t>C0400- Recall</a:t>
          </a:r>
          <a:endParaRPr lang="en-US" sz="1100" kern="1200"/>
        </a:p>
      </dsp:txBody>
      <dsp:txXfrm>
        <a:off x="127800" y="2145703"/>
        <a:ext cx="1800000" cy="1230468"/>
      </dsp:txXfrm>
    </dsp:sp>
    <dsp:sp modelId="{02A2D8E8-1A74-42BF-9918-FAF1BED09000}">
      <dsp:nvSpPr>
        <dsp:cNvPr id="0" name=""/>
        <dsp:cNvSpPr/>
      </dsp:nvSpPr>
      <dsp:spPr>
        <a:xfrm>
          <a:off x="2737800" y="975166"/>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9CBF52-FB05-45DC-91ED-87382AE6E41D}">
      <dsp:nvSpPr>
        <dsp:cNvPr id="0" name=""/>
        <dsp:cNvSpPr/>
      </dsp:nvSpPr>
      <dsp:spPr>
        <a:xfrm>
          <a:off x="2242800" y="2145703"/>
          <a:ext cx="1800000" cy="1230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The clinician will ask the patient "Let's go back to an earlier question.  What were those three words that I asked you to repeat?"  </a:t>
          </a:r>
          <a:endParaRPr lang="en-US" sz="1100" kern="1200"/>
        </a:p>
      </dsp:txBody>
      <dsp:txXfrm>
        <a:off x="2242800" y="2145703"/>
        <a:ext cx="1800000" cy="1230468"/>
      </dsp:txXfrm>
    </dsp:sp>
    <dsp:sp modelId="{6688E54F-CE25-4BF8-A4E1-86755FA3F53B}">
      <dsp:nvSpPr>
        <dsp:cNvPr id="0" name=""/>
        <dsp:cNvSpPr/>
      </dsp:nvSpPr>
      <dsp:spPr>
        <a:xfrm>
          <a:off x="4852800" y="975166"/>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0C9789-9080-406F-9BA0-BFFB373DA44B}">
      <dsp:nvSpPr>
        <dsp:cNvPr id="0" name=""/>
        <dsp:cNvSpPr/>
      </dsp:nvSpPr>
      <dsp:spPr>
        <a:xfrm>
          <a:off x="4357800" y="2145703"/>
          <a:ext cx="1800000" cy="1230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If the patient is unable the patient will give a clue, something to wear, a color, a piece of furniture.  part A: is patient able to recall sock,  0-2.  0 unable to recall, 1- Yes, able to recall with cue, 2- Yes, no clue required. </a:t>
          </a:r>
          <a:endParaRPr lang="en-US" sz="1100" kern="1200"/>
        </a:p>
      </dsp:txBody>
      <dsp:txXfrm>
        <a:off x="4357800" y="2145703"/>
        <a:ext cx="1800000" cy="1230468"/>
      </dsp:txXfrm>
    </dsp:sp>
    <dsp:sp modelId="{39FFD46A-BCD0-4857-9CA4-6156138CD9BC}">
      <dsp:nvSpPr>
        <dsp:cNvPr id="0" name=""/>
        <dsp:cNvSpPr/>
      </dsp:nvSpPr>
      <dsp:spPr>
        <a:xfrm>
          <a:off x="6967800" y="975166"/>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3ABF35-A0D8-48B7-90C6-40E1F4B3A8D9}">
      <dsp:nvSpPr>
        <dsp:cNvPr id="0" name=""/>
        <dsp:cNvSpPr/>
      </dsp:nvSpPr>
      <dsp:spPr>
        <a:xfrm>
          <a:off x="6472800" y="2145703"/>
          <a:ext cx="1800000" cy="1230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This is repeated with the words blue and bed.  </a:t>
          </a:r>
          <a:endParaRPr lang="en-US" sz="1100" kern="1200"/>
        </a:p>
      </dsp:txBody>
      <dsp:txXfrm>
        <a:off x="6472800" y="2145703"/>
        <a:ext cx="1800000" cy="1230468"/>
      </dsp:txXfrm>
    </dsp:sp>
    <dsp:sp modelId="{980C62E2-337C-4FD2-B9D7-9A7BB1F6524B}">
      <dsp:nvSpPr>
        <dsp:cNvPr id="0" name=""/>
        <dsp:cNvSpPr/>
      </dsp:nvSpPr>
      <dsp:spPr>
        <a:xfrm>
          <a:off x="9082800" y="975166"/>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50898A-C59E-4693-BC38-352D9D1307CD}">
      <dsp:nvSpPr>
        <dsp:cNvPr id="0" name=""/>
        <dsp:cNvSpPr/>
      </dsp:nvSpPr>
      <dsp:spPr>
        <a:xfrm>
          <a:off x="8587800" y="2145703"/>
          <a:ext cx="1800000" cy="1230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The clue or approach is the same with or without prompts.  </a:t>
          </a:r>
          <a:endParaRPr lang="en-US" sz="1100" kern="1200"/>
        </a:p>
      </dsp:txBody>
      <dsp:txXfrm>
        <a:off x="8587800" y="2145703"/>
        <a:ext cx="1800000" cy="1230468"/>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701B8-1709-0DE5-2B7A-B51430099F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4024BA9-A70A-C392-B723-AA03742366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6F47949-01B9-0764-798D-FA4D9A57C66D}"/>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F3908E51-5EF4-3778-74E2-E41780B8DC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038312-AD1D-59B5-6F6C-DC84D5F8236B}"/>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3432136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85DD1-3D61-503F-6034-A064ECF91B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80201E-899E-76B4-E4AA-68330E10EB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8370D3-1B3C-1BF6-D764-52D05D7FE28F}"/>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E91AB2E1-AAC9-7A7D-DD1F-7DB0C39A4F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1043EA-7A2C-1E4D-20A6-B997D738AAD9}"/>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826730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9C549-631A-283F-8854-97436215DF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7B39094-D1AB-0FBC-2E5D-68A922309E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3D417C-56F3-CC1B-F1E3-D387FF8D0EB9}"/>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AEA94D1F-887A-3AC0-87D4-96BC0D6CFB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A5EF22-E836-C850-8F05-752B2524A9DF}"/>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2745423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798F0-3515-9D05-04C3-BF0EC22FA08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7D9E9E-FBCE-0721-0C22-B02D027F31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7D5BC5D-1DEF-B1A0-D3DA-9EC36BAACA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F5E5C2-1231-9266-D25D-B229965BF95A}"/>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6" name="Footer Placeholder 5">
            <a:extLst>
              <a:ext uri="{FF2B5EF4-FFF2-40B4-BE49-F238E27FC236}">
                <a16:creationId xmlns:a16="http://schemas.microsoft.com/office/drawing/2014/main" id="{3E90D37B-0389-035A-F90B-6140ABAA6F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829A67-ABE8-067A-3F6B-46D3C9331366}"/>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1184427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26F17-B974-D263-31D2-3BC15184627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A9790BC-BA86-2AF6-8323-77FC088422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4C3B1E-1C02-65BF-6859-1C286C6A19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3F9D3C-7835-A10F-FEDD-BFCD1DB6D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2F57E3-CBA7-789C-B532-09A15A950EA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B8D2E30-CDF0-FC10-41B1-2FC27D70153B}"/>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8" name="Footer Placeholder 7">
            <a:extLst>
              <a:ext uri="{FF2B5EF4-FFF2-40B4-BE49-F238E27FC236}">
                <a16:creationId xmlns:a16="http://schemas.microsoft.com/office/drawing/2014/main" id="{7049BC0A-88EC-C17F-413A-A5FCE8E5F23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655A55-FE1E-BD3B-1649-048D099DB6DF}"/>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725610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B24F9-C0E6-C669-8B55-B4539003D6F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E9E1DA-7DB8-9895-ACC7-A77C7F13B2F1}"/>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4" name="Footer Placeholder 3">
            <a:extLst>
              <a:ext uri="{FF2B5EF4-FFF2-40B4-BE49-F238E27FC236}">
                <a16:creationId xmlns:a16="http://schemas.microsoft.com/office/drawing/2014/main" id="{3BD9E158-F6A1-FBEF-7B94-C5C1B974D73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90DE2C-E721-0F86-6D58-C9537D32DA30}"/>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342744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94697B-1769-E7A8-A649-3B7220015568}"/>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3" name="Footer Placeholder 2">
            <a:extLst>
              <a:ext uri="{FF2B5EF4-FFF2-40B4-BE49-F238E27FC236}">
                <a16:creationId xmlns:a16="http://schemas.microsoft.com/office/drawing/2014/main" id="{CA04E26C-2315-F906-402C-0831C7D92E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3EDA7A3-EF44-4346-620A-C2C4993590AB}"/>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3150256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03C73-D2D5-9856-E99E-A71DFAA1F8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CA7D13-D83D-E255-0807-932FB405C9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938BFEF-73F1-9DC6-ED68-FCC6A70749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14BE05-36E6-24D3-FDDC-F1C4C9A2F3A9}"/>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6" name="Footer Placeholder 5">
            <a:extLst>
              <a:ext uri="{FF2B5EF4-FFF2-40B4-BE49-F238E27FC236}">
                <a16:creationId xmlns:a16="http://schemas.microsoft.com/office/drawing/2014/main" id="{BB326296-A262-0E00-873F-318DCFD7B9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877FB0-4244-FCFD-E3D1-B3CC7D9B8A76}"/>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129965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6E106-B5F8-FEFB-B423-0AF9C9DE7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A4E8F9-4E89-9285-EBE0-C931EDB8C2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098C9C-BB09-23C0-1C67-65662948AF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29770B-E021-733C-29BF-ADB61A78B566}"/>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6" name="Footer Placeholder 5">
            <a:extLst>
              <a:ext uri="{FF2B5EF4-FFF2-40B4-BE49-F238E27FC236}">
                <a16:creationId xmlns:a16="http://schemas.microsoft.com/office/drawing/2014/main" id="{59FCF012-95B5-49AD-10E5-ACB2E458A9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25ECDF-0019-4C44-FC64-D96BBD196FCD}"/>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1741945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D9E21-928A-00E2-BBB8-BB4028B740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AD1847-0A69-759D-B1EB-F0C988FB9F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F7848A-3A2A-7729-C968-D40A6CE1161C}"/>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BDEB09BC-23F1-C257-7161-3614808C33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09608B-1006-3BF3-5925-FCB3D6320249}"/>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4213629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5972F1-97F6-ADC6-0155-27EDFF93D18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C85F3F-5EBE-3739-2534-BF19BBEDF6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E8220C-4DF1-FD3A-7027-ED520259B6C1}"/>
              </a:ext>
            </a:extLst>
          </p:cNvPr>
          <p:cNvSpPr>
            <a:spLocks noGrp="1"/>
          </p:cNvSpPr>
          <p:nvPr>
            <p:ph type="dt" sz="half" idx="10"/>
          </p:nvPr>
        </p:nvSpPr>
        <p:spPr/>
        <p:txBody>
          <a:body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43C04F2F-33A2-EE2E-B7F4-50D8507AEC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6F7699-EFDD-F716-00EE-97F0517B80EB}"/>
              </a:ext>
            </a:extLst>
          </p:cNvPr>
          <p:cNvSpPr>
            <a:spLocks noGrp="1"/>
          </p:cNvSpPr>
          <p:nvPr>
            <p:ph type="sldNum" sz="quarter" idx="12"/>
          </p:nvPr>
        </p:nvSpPr>
        <p:spPr/>
        <p:txBody>
          <a:bodyPr/>
          <a:lstStyle/>
          <a:p>
            <a:fld id="{5EEDBD31-83D9-4FD0-8894-030C623A83FD}" type="slidenum">
              <a:rPr lang="en-US" smtClean="0"/>
              <a:t>‹#›</a:t>
            </a:fld>
            <a:endParaRPr lang="en-US"/>
          </a:p>
        </p:txBody>
      </p:sp>
    </p:spTree>
    <p:extLst>
      <p:ext uri="{BB962C8B-B14F-4D97-AF65-F5344CB8AC3E}">
        <p14:creationId xmlns:p14="http://schemas.microsoft.com/office/powerpoint/2010/main" val="2800054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34D054-02EF-2D23-D0B5-F61A2D86BF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8FFE38-ECED-8AA1-9A5E-74DD132403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BB4F4A-6F63-E897-CE9D-EFD09314BD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690AF1-F565-487A-9F06-D7D5344F1D37}" type="datetimeFigureOut">
              <a:rPr lang="en-US" smtClean="0"/>
              <a:t>12/29/2022</a:t>
            </a:fld>
            <a:endParaRPr lang="en-US"/>
          </a:p>
        </p:txBody>
      </p:sp>
      <p:sp>
        <p:nvSpPr>
          <p:cNvPr id="5" name="Footer Placeholder 4">
            <a:extLst>
              <a:ext uri="{FF2B5EF4-FFF2-40B4-BE49-F238E27FC236}">
                <a16:creationId xmlns:a16="http://schemas.microsoft.com/office/drawing/2014/main" id="{DAC9B07D-2B04-D04C-AF55-33C088484C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15FB98-0FFC-3E54-7E01-2E3D22874A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EDBD31-83D9-4FD0-8894-030C623A83FD}" type="slidenum">
              <a:rPr lang="en-US" smtClean="0"/>
              <a:t>‹#›</a:t>
            </a:fld>
            <a:endParaRPr lang="en-US"/>
          </a:p>
        </p:txBody>
      </p:sp>
    </p:spTree>
    <p:extLst>
      <p:ext uri="{BB962C8B-B14F-4D97-AF65-F5344CB8AC3E}">
        <p14:creationId xmlns:p14="http://schemas.microsoft.com/office/powerpoint/2010/main" val="20675814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qtso.cms.gov/providers/home-health-agency-hha-providers/reference-manuals" TargetMode="External"/><Relationship Id="rId2" Type="http://schemas.openxmlformats.org/officeDocument/2006/relationships/hyperlink" Target="https://www.cms.gov/files/document/draft-oasis-e-all-items03122020.pdf"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hyperlink" Target="mailto:debra.verna@tn.gov"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0D2E9F-6726-10D1-033B-982E2EB777A4}"/>
              </a:ext>
            </a:extLst>
          </p:cNvPr>
          <p:cNvPicPr>
            <a:picLocks noChangeAspect="1"/>
          </p:cNvPicPr>
          <p:nvPr/>
        </p:nvPicPr>
        <p:blipFill rotWithShape="1">
          <a:blip r:embed="rId2"/>
          <a:srcRect b="64084"/>
          <a:stretch/>
        </p:blipFill>
        <p:spPr>
          <a:xfrm>
            <a:off x="0" y="609"/>
            <a:ext cx="12192000" cy="2462673"/>
          </a:xfrm>
          <a:prstGeom prst="rect">
            <a:avLst/>
          </a:prstGeom>
        </p:spPr>
      </p:pic>
      <p:sp>
        <p:nvSpPr>
          <p:cNvPr id="4" name="TextBox 3">
            <a:extLst>
              <a:ext uri="{FF2B5EF4-FFF2-40B4-BE49-F238E27FC236}">
                <a16:creationId xmlns:a16="http://schemas.microsoft.com/office/drawing/2014/main" id="{E167F2DC-1393-5858-712C-3083EBB6561F}"/>
              </a:ext>
            </a:extLst>
          </p:cNvPr>
          <p:cNvSpPr txBox="1"/>
          <p:nvPr/>
        </p:nvSpPr>
        <p:spPr>
          <a:xfrm>
            <a:off x="1359877" y="3167390"/>
            <a:ext cx="7786455" cy="1815882"/>
          </a:xfrm>
          <a:prstGeom prst="rect">
            <a:avLst/>
          </a:prstGeom>
          <a:noFill/>
        </p:spPr>
        <p:txBody>
          <a:bodyPr wrap="square">
            <a:spAutoFit/>
          </a:bodyPr>
          <a:lstStyle/>
          <a:p>
            <a:r>
              <a:rPr lang="en-US" sz="2800" dirty="0">
                <a:solidFill>
                  <a:prstClr val="black"/>
                </a:solidFill>
                <a:latin typeface="Calibri" panose="020F0502020204030204"/>
              </a:rPr>
              <a:t>State of Tennessee Health Facilities Commission</a:t>
            </a:r>
          </a:p>
          <a:p>
            <a:endParaRPr lang="en-US" sz="2800" dirty="0">
              <a:solidFill>
                <a:prstClr val="black"/>
              </a:solidFill>
              <a:latin typeface="Calibri" panose="020F0502020204030204"/>
            </a:endParaRPr>
          </a:p>
          <a:p>
            <a:r>
              <a:rPr lang="en-US" sz="2800" dirty="0">
                <a:solidFill>
                  <a:prstClr val="black"/>
                </a:solidFill>
                <a:latin typeface="Calibri" panose="020F0502020204030204"/>
              </a:rPr>
              <a:t>OASIS –E Presentation</a:t>
            </a:r>
          </a:p>
          <a:p>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December 2022 </a:t>
            </a:r>
            <a:endParaRPr lang="en-US" sz="2400" dirty="0"/>
          </a:p>
        </p:txBody>
      </p:sp>
    </p:spTree>
    <p:extLst>
      <p:ext uri="{BB962C8B-B14F-4D97-AF65-F5344CB8AC3E}">
        <p14:creationId xmlns:p14="http://schemas.microsoft.com/office/powerpoint/2010/main" val="2806615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1BF3800-3553-4235-A507-2C7229337642}"/>
              </a:ext>
            </a:extLst>
          </p:cNvPr>
          <p:cNvSpPr txBox="1"/>
          <p:nvPr/>
        </p:nvSpPr>
        <p:spPr>
          <a:xfrm>
            <a:off x="1033669" y="2970648"/>
            <a:ext cx="10614992" cy="923330"/>
          </a:xfrm>
          <a:prstGeom prst="rect">
            <a:avLst/>
          </a:prstGeom>
          <a:noFill/>
        </p:spPr>
        <p:txBody>
          <a:bodyPr wrap="square">
            <a:spAutoFit/>
          </a:bodyPr>
          <a:lstStyle/>
          <a:p>
            <a:r>
              <a:rPr lang="en-US" sz="1800" b="1" dirty="0"/>
              <a:t>This presentation is a brief overview of the OASIS-E, effective January 1, 2023. </a:t>
            </a:r>
          </a:p>
          <a:p>
            <a:endParaRPr lang="en-US" b="1" dirty="0"/>
          </a:p>
          <a:p>
            <a:r>
              <a:rPr lang="en-US" sz="1800" b="1" dirty="0"/>
              <a:t>This presentation is not a substitute for reading and reviewing the changes from OASIS-D to OASIS-E Manual. </a:t>
            </a:r>
            <a:endParaRPr lang="en-US" b="1" dirty="0"/>
          </a:p>
        </p:txBody>
      </p:sp>
    </p:spTree>
    <p:extLst>
      <p:ext uri="{BB962C8B-B14F-4D97-AF65-F5344CB8AC3E}">
        <p14:creationId xmlns:p14="http://schemas.microsoft.com/office/powerpoint/2010/main" val="2787546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heckmark">
            <a:extLst>
              <a:ext uri="{FF2B5EF4-FFF2-40B4-BE49-F238E27FC236}">
                <a16:creationId xmlns:a16="http://schemas.microsoft.com/office/drawing/2014/main" id="{72028D53-F42A-FD6B-0894-7358B1CEE0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239" y="1525536"/>
            <a:ext cx="3775459" cy="3775459"/>
          </a:xfrm>
          <a:prstGeom prst="rect">
            <a:avLst/>
          </a:prstGeom>
        </p:spPr>
      </p:pic>
      <p:sp>
        <p:nvSpPr>
          <p:cNvPr id="24" name="Freeform: Shape 23">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ight Triangle 25">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FC7C0D-DA1C-0E83-168E-D011B82B8BFE}"/>
              </a:ext>
            </a:extLst>
          </p:cNvPr>
          <p:cNvSpPr>
            <a:spLocks noGrp="1"/>
          </p:cNvSpPr>
          <p:nvPr>
            <p:ph type="ctrTitle"/>
          </p:nvPr>
        </p:nvSpPr>
        <p:spPr>
          <a:xfrm>
            <a:off x="5775961" y="962526"/>
            <a:ext cx="5384800" cy="3210689"/>
          </a:xfrm>
        </p:spPr>
        <p:txBody>
          <a:bodyPr anchor="b">
            <a:normAutofit/>
          </a:bodyPr>
          <a:lstStyle/>
          <a:p>
            <a:pPr algn="l"/>
            <a:r>
              <a:rPr lang="en-US" sz="5600" dirty="0"/>
              <a:t>Outcome and Assessment Information Set</a:t>
            </a:r>
            <a:br>
              <a:rPr lang="en-US" sz="5600" dirty="0"/>
            </a:br>
            <a:r>
              <a:rPr lang="en-US" sz="5600" dirty="0"/>
              <a:t>OASIS-E</a:t>
            </a:r>
          </a:p>
        </p:txBody>
      </p:sp>
      <p:sp>
        <p:nvSpPr>
          <p:cNvPr id="3" name="Subtitle 2">
            <a:extLst>
              <a:ext uri="{FF2B5EF4-FFF2-40B4-BE49-F238E27FC236}">
                <a16:creationId xmlns:a16="http://schemas.microsoft.com/office/drawing/2014/main" id="{8A4CB5BF-8D42-4D9F-7D53-DE453070C24E}"/>
              </a:ext>
            </a:extLst>
          </p:cNvPr>
          <p:cNvSpPr>
            <a:spLocks noGrp="1"/>
          </p:cNvSpPr>
          <p:nvPr>
            <p:ph type="subTitle" idx="1"/>
          </p:nvPr>
        </p:nvSpPr>
        <p:spPr>
          <a:xfrm>
            <a:off x="5775961" y="4269462"/>
            <a:ext cx="4048760" cy="1095017"/>
          </a:xfrm>
        </p:spPr>
        <p:txBody>
          <a:bodyPr anchor="t">
            <a:normAutofit/>
          </a:bodyPr>
          <a:lstStyle/>
          <a:p>
            <a:pPr algn="l"/>
            <a:r>
              <a:rPr lang="en-US" sz="2000" dirty="0"/>
              <a:t>Effective January 1, 2023</a:t>
            </a:r>
          </a:p>
        </p:txBody>
      </p:sp>
    </p:spTree>
    <p:extLst>
      <p:ext uri="{BB962C8B-B14F-4D97-AF65-F5344CB8AC3E}">
        <p14:creationId xmlns:p14="http://schemas.microsoft.com/office/powerpoint/2010/main" val="100614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5914CD9-2B4B-453C-7723-B0094A774F5A}"/>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OASIS GUIDANCE MANUAL </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B1DFCFD6-6A5F-09C7-DB07-8F289DD90D5B}"/>
              </a:ext>
            </a:extLst>
          </p:cNvPr>
          <p:cNvSpPr>
            <a:spLocks noGrp="1"/>
          </p:cNvSpPr>
          <p:nvPr>
            <p:ph idx="1"/>
          </p:nvPr>
        </p:nvSpPr>
        <p:spPr>
          <a:xfrm>
            <a:off x="6503158" y="649480"/>
            <a:ext cx="4862447" cy="5546047"/>
          </a:xfrm>
        </p:spPr>
        <p:txBody>
          <a:bodyPr anchor="ctr">
            <a:normAutofit/>
          </a:bodyPr>
          <a:lstStyle/>
          <a:p>
            <a:pPr marL="0" indent="0">
              <a:buNone/>
            </a:pPr>
            <a:r>
              <a:rPr lang="en-US" sz="2000" dirty="0"/>
              <a:t>The Outcome and Assessment Information Set (OASIS) is a group of standard data elements home health agencies (HHAs) integrate into their comprehensive assessment, to collect and report quality data to the Centers for Medicare &amp; Medicaid Services (CMS).</a:t>
            </a:r>
          </a:p>
        </p:txBody>
      </p:sp>
    </p:spTree>
    <p:extLst>
      <p:ext uri="{BB962C8B-B14F-4D97-AF65-F5344CB8AC3E}">
        <p14:creationId xmlns:p14="http://schemas.microsoft.com/office/powerpoint/2010/main" val="2392795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extBox 2">
            <a:extLst>
              <a:ext uri="{FF2B5EF4-FFF2-40B4-BE49-F238E27FC236}">
                <a16:creationId xmlns:a16="http://schemas.microsoft.com/office/drawing/2014/main" id="{D776F69C-0FBF-53A5-29BB-452EE6F4F1B8}"/>
              </a:ext>
            </a:extLst>
          </p:cNvPr>
          <p:cNvGraphicFramePr/>
          <p:nvPr>
            <p:extLst>
              <p:ext uri="{D42A27DB-BD31-4B8C-83A1-F6EECF244321}">
                <p14:modId xmlns:p14="http://schemas.microsoft.com/office/powerpoint/2010/main" val="1364897367"/>
              </p:ext>
            </p:extLst>
          </p:nvPr>
        </p:nvGraphicFramePr>
        <p:xfrm>
          <a:off x="1731981" y="1473798"/>
          <a:ext cx="7409329" cy="3447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0341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ed organisers on shelves">
            <a:extLst>
              <a:ext uri="{FF2B5EF4-FFF2-40B4-BE49-F238E27FC236}">
                <a16:creationId xmlns:a16="http://schemas.microsoft.com/office/drawing/2014/main" id="{5C3BB1DA-F1EF-08C8-2D72-89D6D9300D0C}"/>
              </a:ext>
            </a:extLst>
          </p:cNvPr>
          <p:cNvPicPr>
            <a:picLocks noChangeAspect="1"/>
          </p:cNvPicPr>
          <p:nvPr/>
        </p:nvPicPr>
        <p:blipFill rotWithShape="1">
          <a:blip r:embed="rId2"/>
          <a:srcRect r="4826"/>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8C1C6C-D11E-63F3-A7FD-BE4D64D0D05E}"/>
              </a:ext>
            </a:extLst>
          </p:cNvPr>
          <p:cNvSpPr txBox="1"/>
          <p:nvPr/>
        </p:nvSpPr>
        <p:spPr>
          <a:xfrm>
            <a:off x="7531610" y="2434201"/>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Organization of the Manual </a:t>
            </a:r>
          </a:p>
        </p:txBody>
      </p:sp>
    </p:spTree>
    <p:extLst>
      <p:ext uri="{BB962C8B-B14F-4D97-AF65-F5344CB8AC3E}">
        <p14:creationId xmlns:p14="http://schemas.microsoft.com/office/powerpoint/2010/main" val="1962866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3">
            <a:extLst>
              <a:ext uri="{FF2B5EF4-FFF2-40B4-BE49-F238E27FC236}">
                <a16:creationId xmlns:a16="http://schemas.microsoft.com/office/drawing/2014/main" id="{5AF53266-F099-A4FC-61BA-99D9804145C6}"/>
              </a:ext>
            </a:extLst>
          </p:cNvPr>
          <p:cNvPicPr>
            <a:picLocks noChangeAspect="1"/>
          </p:cNvPicPr>
          <p:nvPr/>
        </p:nvPicPr>
        <p:blipFill rotWithShape="1">
          <a:blip r:embed="rId2">
            <a:alphaModFix amt="35000"/>
          </a:blip>
          <a:srcRect t="11424" r="1" b="4337"/>
          <a:stretch/>
        </p:blipFill>
        <p:spPr>
          <a:xfrm>
            <a:off x="-4243" y="10"/>
            <a:ext cx="12196243" cy="6857990"/>
          </a:xfrm>
          <a:prstGeom prst="rect">
            <a:avLst/>
          </a:prstGeom>
        </p:spPr>
      </p:pic>
      <p:sp>
        <p:nvSpPr>
          <p:cNvPr id="30" name="Rectangle 2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3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7E1646F3-B1C3-544B-4148-F8999AE9DAA6}"/>
              </a:ext>
            </a:extLst>
          </p:cNvPr>
          <p:cNvGraphicFramePr/>
          <p:nvPr>
            <p:extLst>
              <p:ext uri="{D42A27DB-BD31-4B8C-83A1-F6EECF244321}">
                <p14:modId xmlns:p14="http://schemas.microsoft.com/office/powerpoint/2010/main" val="2540989172"/>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065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Magnifying glass showing decling performance">
            <a:extLst>
              <a:ext uri="{FF2B5EF4-FFF2-40B4-BE49-F238E27FC236}">
                <a16:creationId xmlns:a16="http://schemas.microsoft.com/office/drawing/2014/main" id="{5B3BC9F1-73CD-D583-D92B-5330CF22C18F}"/>
              </a:ext>
            </a:extLst>
          </p:cNvPr>
          <p:cNvPicPr>
            <a:picLocks noChangeAspect="1"/>
          </p:cNvPicPr>
          <p:nvPr/>
        </p:nvPicPr>
        <p:blipFill rotWithShape="1">
          <a:blip r:embed="rId2">
            <a:alphaModFix amt="35000"/>
          </a:blip>
          <a:srcRect t="1235" r="1" b="14526"/>
          <a:stretch/>
        </p:blipFill>
        <p:spPr>
          <a:xfrm>
            <a:off x="-4243" y="10"/>
            <a:ext cx="12196243" cy="6857990"/>
          </a:xfrm>
          <a:prstGeom prst="rect">
            <a:avLst/>
          </a:prstGeom>
        </p:spPr>
      </p:pic>
      <p:sp>
        <p:nvSpPr>
          <p:cNvPr id="3" name="TextBox 2">
            <a:extLst>
              <a:ext uri="{FF2B5EF4-FFF2-40B4-BE49-F238E27FC236}">
                <a16:creationId xmlns:a16="http://schemas.microsoft.com/office/drawing/2014/main" id="{23959E36-2FEB-6ACF-616A-BB4DDE241D73}"/>
              </a:ext>
            </a:extLst>
          </p:cNvPr>
          <p:cNvSpPr txBox="1"/>
          <p:nvPr/>
        </p:nvSpPr>
        <p:spPr>
          <a:xfrm>
            <a:off x="643467" y="1782981"/>
            <a:ext cx="10905066" cy="43939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Chapter 2 </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The importance of Data Accuracy, and how HHAs may audit OASIS data to minimize errors. </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This chapter briefly describes OASIS data correction and implications for reporting. </a:t>
            </a:r>
          </a:p>
          <a:p>
            <a:pPr indent="-228600">
              <a:lnSpc>
                <a:spcPct val="90000"/>
              </a:lnSpc>
              <a:spcAft>
                <a:spcPts val="600"/>
              </a:spcAft>
              <a:buFont typeface="Arial" panose="020B0604020202020204" pitchFamily="34" charset="0"/>
              <a:buChar char="•"/>
            </a:pPr>
            <a:endParaRPr lang="en-US" sz="2000"/>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5479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4" descr="Navigational compass on a blue background">
            <a:extLst>
              <a:ext uri="{FF2B5EF4-FFF2-40B4-BE49-F238E27FC236}">
                <a16:creationId xmlns:a16="http://schemas.microsoft.com/office/drawing/2014/main" id="{764FF3CB-5263-CEEC-5FC2-248527D98DF4}"/>
              </a:ext>
            </a:extLst>
          </p:cNvPr>
          <p:cNvPicPr>
            <a:picLocks noChangeAspect="1"/>
          </p:cNvPicPr>
          <p:nvPr/>
        </p:nvPicPr>
        <p:blipFill rotWithShape="1">
          <a:blip r:embed="rId2">
            <a:alphaModFix amt="35000"/>
          </a:blip>
          <a:srcRect t="18210" r="1" b="1"/>
          <a:stretch/>
        </p:blipFill>
        <p:spPr>
          <a:xfrm>
            <a:off x="-4243" y="10"/>
            <a:ext cx="12196243" cy="6857990"/>
          </a:xfrm>
          <a:prstGeom prst="rect">
            <a:avLst/>
          </a:prstGeom>
        </p:spPr>
      </p:pic>
      <p:sp>
        <p:nvSpPr>
          <p:cNvPr id="3" name="TextBox 2">
            <a:extLst>
              <a:ext uri="{FF2B5EF4-FFF2-40B4-BE49-F238E27FC236}">
                <a16:creationId xmlns:a16="http://schemas.microsoft.com/office/drawing/2014/main" id="{17FD0161-7977-29EC-1920-5559453E0B53}"/>
              </a:ext>
            </a:extLst>
          </p:cNvPr>
          <p:cNvSpPr txBox="1"/>
          <p:nvPr/>
        </p:nvSpPr>
        <p:spPr>
          <a:xfrm>
            <a:off x="643467" y="1782981"/>
            <a:ext cx="10905066" cy="43939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Chapter 3 </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 Item-specific guidance, subdivided into sections </a:t>
            </a:r>
          </a:p>
          <a:p>
            <a:pPr indent="-228600">
              <a:lnSpc>
                <a:spcPct val="90000"/>
              </a:lnSpc>
              <a:spcAft>
                <a:spcPts val="600"/>
              </a:spcAft>
              <a:buFont typeface="Arial" panose="020B0604020202020204" pitchFamily="34" charset="0"/>
              <a:buChar char="•"/>
            </a:pPr>
            <a:r>
              <a:rPr lang="en-US" sz="2000"/>
              <a:t>• Appendix A – Glossary and Common Acronyms </a:t>
            </a:r>
          </a:p>
          <a:p>
            <a:pPr indent="-228600">
              <a:lnSpc>
                <a:spcPct val="90000"/>
              </a:lnSpc>
              <a:spcAft>
                <a:spcPts val="600"/>
              </a:spcAft>
              <a:buFont typeface="Arial" panose="020B0604020202020204" pitchFamily="34" charset="0"/>
              <a:buChar char="•"/>
            </a:pPr>
            <a:r>
              <a:rPr lang="en-US" sz="2000"/>
              <a:t>• Appendix B – OASIS items, Time Points and Uses table</a:t>
            </a:r>
          </a:p>
          <a:p>
            <a:pPr indent="-228600">
              <a:lnSpc>
                <a:spcPct val="90000"/>
              </a:lnSpc>
              <a:spcAft>
                <a:spcPts val="600"/>
              </a:spcAft>
              <a:buFont typeface="Arial" panose="020B0604020202020204" pitchFamily="34" charset="0"/>
              <a:buChar char="•"/>
            </a:pPr>
            <a:r>
              <a:rPr lang="en-US" sz="2000"/>
              <a:t>• Appendix C – OASIS Instruments (All Items, and all Time Points versions)</a:t>
            </a:r>
          </a:p>
          <a:p>
            <a:pPr indent="-228600">
              <a:lnSpc>
                <a:spcPct val="90000"/>
              </a:lnSpc>
              <a:spcAft>
                <a:spcPts val="600"/>
              </a:spcAft>
              <a:buFont typeface="Arial" panose="020B0604020202020204" pitchFamily="34" charset="0"/>
              <a:buChar char="•"/>
            </a:pPr>
            <a:r>
              <a:rPr lang="en-US" sz="2000"/>
              <a:t>• Appendix D – Description of Changes from OASIS-D to OASIS- E table </a:t>
            </a:r>
          </a:p>
          <a:p>
            <a:pPr indent="-228600">
              <a:lnSpc>
                <a:spcPct val="90000"/>
              </a:lnSpc>
              <a:spcAft>
                <a:spcPts val="600"/>
              </a:spcAft>
              <a:buFont typeface="Arial" panose="020B0604020202020204" pitchFamily="34" charset="0"/>
              <a:buChar char="•"/>
            </a:pPr>
            <a:r>
              <a:rPr lang="en-US" sz="2000"/>
              <a:t>• Appendix E – References and Resources </a:t>
            </a:r>
          </a:p>
          <a:p>
            <a:pPr indent="-228600">
              <a:lnSpc>
                <a:spcPct val="90000"/>
              </a:lnSpc>
              <a:spcAft>
                <a:spcPts val="600"/>
              </a:spcAft>
              <a:buFont typeface="Arial" panose="020B0604020202020204" pitchFamily="34" charset="0"/>
              <a:buChar char="•"/>
            </a:pPr>
            <a:r>
              <a:rPr lang="en-US" sz="2000"/>
              <a:t>• Appendix F – OASIS and Quality Improvement</a:t>
            </a:r>
          </a:p>
        </p:txBody>
      </p:sp>
      <p:sp>
        <p:nvSpPr>
          <p:cNvPr id="2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8105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9" name="TextBox 2">
            <a:extLst>
              <a:ext uri="{FF2B5EF4-FFF2-40B4-BE49-F238E27FC236}">
                <a16:creationId xmlns:a16="http://schemas.microsoft.com/office/drawing/2014/main" id="{AA1C34F0-01C7-8C86-8AD8-AB367CD16760}"/>
              </a:ext>
            </a:extLst>
          </p:cNvPr>
          <p:cNvGraphicFramePr/>
          <p:nvPr>
            <p:extLst>
              <p:ext uri="{D42A27DB-BD31-4B8C-83A1-F6EECF244321}">
                <p14:modId xmlns:p14="http://schemas.microsoft.com/office/powerpoint/2010/main" val="370005859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7618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TextBox 2">
            <a:extLst>
              <a:ext uri="{FF2B5EF4-FFF2-40B4-BE49-F238E27FC236}">
                <a16:creationId xmlns:a16="http://schemas.microsoft.com/office/drawing/2014/main" id="{0F1301C0-8E10-724B-CFFC-A6742E297C08}"/>
              </a:ext>
            </a:extLst>
          </p:cNvPr>
          <p:cNvGraphicFramePr/>
          <p:nvPr>
            <p:extLst>
              <p:ext uri="{D42A27DB-BD31-4B8C-83A1-F6EECF244321}">
                <p14:modId xmlns:p14="http://schemas.microsoft.com/office/powerpoint/2010/main" val="2932273399"/>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2824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EBAF063A-2B6A-6BB7-8D6E-5FE1DF838E58}"/>
              </a:ext>
            </a:extLst>
          </p:cNvPr>
          <p:cNvGraphicFramePr/>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1498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03856F-D371-2472-3768-9C1FBD01862D}"/>
              </a:ext>
            </a:extLst>
          </p:cNvPr>
          <p:cNvSpPr txBox="1"/>
          <p:nvPr/>
        </p:nvSpPr>
        <p:spPr>
          <a:xfrm>
            <a:off x="4581727" y="649480"/>
            <a:ext cx="3025303" cy="5546047"/>
          </a:xfrm>
          <a:prstGeom prst="rect">
            <a:avLst/>
          </a:prstGeom>
        </p:spPr>
        <p:txBody>
          <a:bodyPr vert="horz" lIns="91440" tIns="45720" rIns="91440" bIns="45720" rtlCol="0" anchor="ctr">
            <a:normAutofit/>
          </a:bodyPr>
          <a:lstStyle/>
          <a:p>
            <a:pPr>
              <a:lnSpc>
                <a:spcPct val="90000"/>
              </a:lnSpc>
              <a:spcAft>
                <a:spcPts val="600"/>
              </a:spcAft>
            </a:pPr>
            <a:r>
              <a:rPr lang="en-US" sz="2000" b="0" i="0" dirty="0">
                <a:effectLst/>
              </a:rPr>
              <a:t>OASIS-E element changes include introducing new elements, removing current OASIS elements, and reorganizing these elements under the new sections. </a:t>
            </a:r>
          </a:p>
          <a:p>
            <a:pPr>
              <a:lnSpc>
                <a:spcPct val="90000"/>
              </a:lnSpc>
              <a:spcAft>
                <a:spcPts val="600"/>
              </a:spcAft>
            </a:pPr>
            <a:r>
              <a:rPr lang="en-US" sz="2000" b="0" i="0" dirty="0">
                <a:effectLst/>
              </a:rPr>
              <a:t>Some of the guidance for existing elements have also been changed. </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b="0" i="0" dirty="0">
                <a:effectLst/>
              </a:rPr>
              <a:t>The naming convention and the structure of new elements match the patient assessment elements in other post-acute settings</a:t>
            </a:r>
            <a:r>
              <a:rPr lang="en-US" sz="2000" dirty="0"/>
              <a:t>, such as nursing homes. </a:t>
            </a:r>
            <a:endParaRPr lang="en-US" sz="2000" b="0" i="0" dirty="0">
              <a:effectLst/>
            </a:endParaRPr>
          </a:p>
          <a:p>
            <a:pPr indent="-228600">
              <a:lnSpc>
                <a:spcPct val="90000"/>
              </a:lnSpc>
              <a:spcAft>
                <a:spcPts val="600"/>
              </a:spcAft>
              <a:buFont typeface="Arial" panose="020B0604020202020204" pitchFamily="34" charset="0"/>
              <a:buChar char="•"/>
            </a:pPr>
            <a:endParaRPr lang="en-US" sz="2000" b="0" i="0" dirty="0">
              <a:effectLst/>
            </a:endParaRPr>
          </a:p>
          <a:p>
            <a:pPr indent="-228600">
              <a:lnSpc>
                <a:spcPct val="90000"/>
              </a:lnSpc>
              <a:spcAft>
                <a:spcPts val="600"/>
              </a:spcAft>
              <a:buFont typeface="Arial" panose="020B0604020202020204" pitchFamily="34" charset="0"/>
              <a:buChar char="•"/>
            </a:pPr>
            <a:endParaRPr lang="en-US" sz="2000" b="0" i="0" dirty="0">
              <a:effectLst/>
            </a:endParaRPr>
          </a:p>
        </p:txBody>
      </p:sp>
      <p:pic>
        <p:nvPicPr>
          <p:cNvPr id="7" name="Graphic 6" descr="File HTML">
            <a:extLst>
              <a:ext uri="{FF2B5EF4-FFF2-40B4-BE49-F238E27FC236}">
                <a16:creationId xmlns:a16="http://schemas.microsoft.com/office/drawing/2014/main" id="{4373CF7F-87BB-9626-3C69-87FAE56BEE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09502" y="1627051"/>
            <a:ext cx="3615776" cy="3615776"/>
          </a:xfrm>
          <a:prstGeom prst="rect">
            <a:avLst/>
          </a:prstGeom>
        </p:spPr>
      </p:pic>
    </p:spTree>
    <p:extLst>
      <p:ext uri="{BB962C8B-B14F-4D97-AF65-F5344CB8AC3E}">
        <p14:creationId xmlns:p14="http://schemas.microsoft.com/office/powerpoint/2010/main" val="624740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C8C3900-B8A1-4965-88E6-CBCBFE067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4825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D77BD9-5566-95B3-CBBB-F58436DF72A9}"/>
              </a:ext>
            </a:extLst>
          </p:cNvPr>
          <p:cNvSpPr txBox="1"/>
          <p:nvPr/>
        </p:nvSpPr>
        <p:spPr>
          <a:xfrm>
            <a:off x="5600700" y="624568"/>
            <a:ext cx="5753098" cy="5412920"/>
          </a:xfrm>
          <a:prstGeom prst="rect">
            <a:avLst/>
          </a:prstGeom>
        </p:spPr>
        <p:txBody>
          <a:bodyPr vert="horz" lIns="91440" tIns="45720" rIns="91440" bIns="45720" rtlCol="0" anchor="ctr">
            <a:noAutofit/>
          </a:bodyPr>
          <a:lstStyle/>
          <a:p>
            <a:pPr>
              <a:lnSpc>
                <a:spcPct val="90000"/>
              </a:lnSpc>
              <a:spcAft>
                <a:spcPts val="600"/>
              </a:spcAft>
            </a:pPr>
            <a:r>
              <a:rPr lang="en-US" sz="1400" b="0" i="0" dirty="0">
                <a:effectLst/>
              </a:rPr>
              <a:t>OASIS Sections have been reorganized to align with other post-acute standard patient assessments like Minimum Data Set (MDS) for Skilled Nursing Facilities. Sections have been named from A (Administrative) to Q (Participation in Assessment and Goal Setting). </a:t>
            </a:r>
          </a:p>
          <a:p>
            <a:pPr>
              <a:lnSpc>
                <a:spcPct val="90000"/>
              </a:lnSpc>
              <a:spcAft>
                <a:spcPts val="600"/>
              </a:spcAft>
            </a:pPr>
            <a:r>
              <a:rPr lang="en-US" sz="1400" b="0" i="0" dirty="0">
                <a:effectLst/>
              </a:rPr>
              <a:t>New elements and current OASIS-D1 elements have been grouped under the following sections.</a:t>
            </a:r>
          </a:p>
          <a:p>
            <a:pPr indent="-228600">
              <a:lnSpc>
                <a:spcPct val="90000"/>
              </a:lnSpc>
              <a:spcAft>
                <a:spcPts val="600"/>
              </a:spcAft>
              <a:buFont typeface="Arial" panose="020B0604020202020204" pitchFamily="34" charset="0"/>
              <a:buChar char="•"/>
            </a:pPr>
            <a:endParaRPr lang="en-US" sz="1400" b="0" i="0" dirty="0">
              <a:effectLst/>
            </a:endParaRPr>
          </a:p>
          <a:p>
            <a:pPr indent="-228600">
              <a:lnSpc>
                <a:spcPct val="90000"/>
              </a:lnSpc>
              <a:spcAft>
                <a:spcPts val="600"/>
              </a:spcAft>
              <a:buFont typeface="Arial" panose="020B0604020202020204" pitchFamily="34" charset="0"/>
              <a:buChar char="•"/>
            </a:pPr>
            <a:r>
              <a:rPr lang="en-US" sz="1400" b="0" i="0" dirty="0">
                <a:effectLst/>
              </a:rPr>
              <a:t>A - Administrative Section</a:t>
            </a:r>
          </a:p>
          <a:p>
            <a:pPr indent="-228600">
              <a:lnSpc>
                <a:spcPct val="90000"/>
              </a:lnSpc>
              <a:spcAft>
                <a:spcPts val="600"/>
              </a:spcAft>
              <a:buFont typeface="Arial" panose="020B0604020202020204" pitchFamily="34" charset="0"/>
              <a:buChar char="•"/>
            </a:pPr>
            <a:r>
              <a:rPr lang="en-US" sz="1400" b="0" i="0" dirty="0">
                <a:effectLst/>
              </a:rPr>
              <a:t>B - Hearing, Speech, and Vision</a:t>
            </a:r>
          </a:p>
          <a:p>
            <a:pPr indent="-228600">
              <a:lnSpc>
                <a:spcPct val="90000"/>
              </a:lnSpc>
              <a:spcAft>
                <a:spcPts val="600"/>
              </a:spcAft>
              <a:buFont typeface="Arial" panose="020B0604020202020204" pitchFamily="34" charset="0"/>
              <a:buChar char="•"/>
            </a:pPr>
            <a:r>
              <a:rPr lang="en-US" sz="1400" b="0" i="0" dirty="0">
                <a:effectLst/>
              </a:rPr>
              <a:t>C - Cognitive Patterns</a:t>
            </a:r>
          </a:p>
          <a:p>
            <a:pPr indent="-228600">
              <a:lnSpc>
                <a:spcPct val="90000"/>
              </a:lnSpc>
              <a:spcAft>
                <a:spcPts val="600"/>
              </a:spcAft>
              <a:buFont typeface="Arial" panose="020B0604020202020204" pitchFamily="34" charset="0"/>
              <a:buChar char="•"/>
            </a:pPr>
            <a:r>
              <a:rPr lang="en-US" sz="1400" b="0" i="0" dirty="0">
                <a:effectLst/>
              </a:rPr>
              <a:t>D - Mood</a:t>
            </a:r>
          </a:p>
          <a:p>
            <a:pPr indent="-228600">
              <a:lnSpc>
                <a:spcPct val="90000"/>
              </a:lnSpc>
              <a:spcAft>
                <a:spcPts val="600"/>
              </a:spcAft>
              <a:buFont typeface="Arial" panose="020B0604020202020204" pitchFamily="34" charset="0"/>
              <a:buChar char="•"/>
            </a:pPr>
            <a:r>
              <a:rPr lang="en-US" sz="1400" b="0" i="0" dirty="0">
                <a:effectLst/>
              </a:rPr>
              <a:t>E - Behavior</a:t>
            </a:r>
          </a:p>
          <a:p>
            <a:pPr indent="-228600">
              <a:lnSpc>
                <a:spcPct val="90000"/>
              </a:lnSpc>
              <a:spcAft>
                <a:spcPts val="600"/>
              </a:spcAft>
              <a:buFont typeface="Arial" panose="020B0604020202020204" pitchFamily="34" charset="0"/>
              <a:buChar char="•"/>
            </a:pPr>
            <a:r>
              <a:rPr lang="en-US" sz="1400" b="0" i="0" dirty="0">
                <a:effectLst/>
              </a:rPr>
              <a:t>F - Preferences for Customary Routine Activities</a:t>
            </a:r>
          </a:p>
          <a:p>
            <a:pPr indent="-228600">
              <a:lnSpc>
                <a:spcPct val="90000"/>
              </a:lnSpc>
              <a:spcAft>
                <a:spcPts val="600"/>
              </a:spcAft>
              <a:buFont typeface="Arial" panose="020B0604020202020204" pitchFamily="34" charset="0"/>
              <a:buChar char="•"/>
            </a:pPr>
            <a:r>
              <a:rPr lang="en-US" sz="1400" b="0" i="0" dirty="0">
                <a:effectLst/>
              </a:rPr>
              <a:t>G - Functional Status</a:t>
            </a:r>
          </a:p>
          <a:p>
            <a:pPr indent="-228600">
              <a:lnSpc>
                <a:spcPct val="90000"/>
              </a:lnSpc>
              <a:spcAft>
                <a:spcPts val="600"/>
              </a:spcAft>
              <a:buFont typeface="Arial" panose="020B0604020202020204" pitchFamily="34" charset="0"/>
              <a:buChar char="•"/>
            </a:pPr>
            <a:r>
              <a:rPr lang="en-US" sz="1400" b="0" i="0" dirty="0">
                <a:effectLst/>
              </a:rPr>
              <a:t>GG - Functional Abilities</a:t>
            </a:r>
          </a:p>
          <a:p>
            <a:pPr indent="-228600">
              <a:lnSpc>
                <a:spcPct val="90000"/>
              </a:lnSpc>
              <a:spcAft>
                <a:spcPts val="600"/>
              </a:spcAft>
              <a:buFont typeface="Arial" panose="020B0604020202020204" pitchFamily="34" charset="0"/>
              <a:buChar char="•"/>
            </a:pPr>
            <a:r>
              <a:rPr lang="en-US" sz="1400" b="0" i="0" dirty="0">
                <a:effectLst/>
              </a:rPr>
              <a:t>H - Bladder and Bowel</a:t>
            </a:r>
          </a:p>
          <a:p>
            <a:pPr indent="-228600">
              <a:lnSpc>
                <a:spcPct val="90000"/>
              </a:lnSpc>
              <a:spcAft>
                <a:spcPts val="600"/>
              </a:spcAft>
              <a:buFont typeface="Arial" panose="020B0604020202020204" pitchFamily="34" charset="0"/>
              <a:buChar char="•"/>
            </a:pPr>
            <a:r>
              <a:rPr lang="en-US" sz="1400" b="0" i="0" dirty="0">
                <a:effectLst/>
              </a:rPr>
              <a:t>I - Active Diagnoses</a:t>
            </a:r>
          </a:p>
          <a:p>
            <a:pPr indent="-228600">
              <a:lnSpc>
                <a:spcPct val="90000"/>
              </a:lnSpc>
              <a:spcAft>
                <a:spcPts val="600"/>
              </a:spcAft>
              <a:buFont typeface="Arial" panose="020B0604020202020204" pitchFamily="34" charset="0"/>
              <a:buChar char="•"/>
            </a:pPr>
            <a:r>
              <a:rPr lang="en-US" sz="1400" b="0" i="0" dirty="0">
                <a:effectLst/>
              </a:rPr>
              <a:t>J - Health Conditions</a:t>
            </a:r>
          </a:p>
          <a:p>
            <a:pPr indent="-228600">
              <a:lnSpc>
                <a:spcPct val="90000"/>
              </a:lnSpc>
              <a:spcAft>
                <a:spcPts val="600"/>
              </a:spcAft>
              <a:buFont typeface="Arial" panose="020B0604020202020204" pitchFamily="34" charset="0"/>
              <a:buChar char="•"/>
            </a:pPr>
            <a:r>
              <a:rPr lang="en-US" sz="1400" b="0" i="0" dirty="0">
                <a:effectLst/>
              </a:rPr>
              <a:t>K - Swallowing/nutritional status</a:t>
            </a:r>
          </a:p>
          <a:p>
            <a:pPr indent="-228600">
              <a:lnSpc>
                <a:spcPct val="90000"/>
              </a:lnSpc>
              <a:spcAft>
                <a:spcPts val="600"/>
              </a:spcAft>
              <a:buFont typeface="Arial" panose="020B0604020202020204" pitchFamily="34" charset="0"/>
              <a:buChar char="•"/>
            </a:pPr>
            <a:r>
              <a:rPr lang="en-US" sz="1400" b="0" i="0" dirty="0">
                <a:effectLst/>
              </a:rPr>
              <a:t>M - Skin Conditions</a:t>
            </a:r>
          </a:p>
          <a:p>
            <a:pPr indent="-228600">
              <a:lnSpc>
                <a:spcPct val="90000"/>
              </a:lnSpc>
              <a:spcAft>
                <a:spcPts val="600"/>
              </a:spcAft>
              <a:buFont typeface="Arial" panose="020B0604020202020204" pitchFamily="34" charset="0"/>
              <a:buChar char="•"/>
            </a:pPr>
            <a:r>
              <a:rPr lang="en-US" sz="1400" b="0" i="0" dirty="0">
                <a:effectLst/>
              </a:rPr>
              <a:t>N - Medications</a:t>
            </a:r>
          </a:p>
          <a:p>
            <a:pPr indent="-228600">
              <a:lnSpc>
                <a:spcPct val="90000"/>
              </a:lnSpc>
              <a:spcAft>
                <a:spcPts val="600"/>
              </a:spcAft>
              <a:buFont typeface="Arial" panose="020B0604020202020204" pitchFamily="34" charset="0"/>
              <a:buChar char="•"/>
            </a:pPr>
            <a:r>
              <a:rPr lang="en-US" sz="1400" b="0" i="0" dirty="0">
                <a:effectLst/>
              </a:rPr>
              <a:t>O - Special treatment, Procedures, Programs</a:t>
            </a:r>
          </a:p>
          <a:p>
            <a:pPr indent="-228600">
              <a:lnSpc>
                <a:spcPct val="90000"/>
              </a:lnSpc>
              <a:spcAft>
                <a:spcPts val="600"/>
              </a:spcAft>
              <a:buFont typeface="Arial" panose="020B0604020202020204" pitchFamily="34" charset="0"/>
              <a:buChar char="•"/>
            </a:pPr>
            <a:r>
              <a:rPr lang="en-US" sz="1400" b="0" i="0" dirty="0">
                <a:effectLst/>
              </a:rPr>
              <a:t>Q - Participation in Assessment and Goal Setting</a:t>
            </a:r>
          </a:p>
        </p:txBody>
      </p:sp>
    </p:spTree>
    <p:extLst>
      <p:ext uri="{BB962C8B-B14F-4D97-AF65-F5344CB8AC3E}">
        <p14:creationId xmlns:p14="http://schemas.microsoft.com/office/powerpoint/2010/main" val="883271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5DD15F-61F0-0279-3895-64D4971B0C36}"/>
              </a:ext>
            </a:extLst>
          </p:cNvPr>
          <p:cNvSpPr txBox="1"/>
          <p:nvPr/>
        </p:nvSpPr>
        <p:spPr>
          <a:xfrm>
            <a:off x="158620" y="-158619"/>
            <a:ext cx="10963470" cy="2031325"/>
          </a:xfrm>
          <a:prstGeom prst="rect">
            <a:avLst/>
          </a:prstGeom>
          <a:noFill/>
        </p:spPr>
        <p:txBody>
          <a:bodyPr wrap="square">
            <a:spAutoFit/>
          </a:bodyPr>
          <a:lstStyle/>
          <a:p>
            <a:endParaRPr lang="en-US" dirty="0"/>
          </a:p>
          <a:p>
            <a:r>
              <a:rPr lang="en-US" dirty="0"/>
              <a:t>Section A of the OASIS-E training manual focuses on administrative items. </a:t>
            </a:r>
          </a:p>
          <a:p>
            <a:r>
              <a:rPr lang="en-US" dirty="0"/>
              <a:t>It also includes several areas that assist the clinician in individualizing the care plan for the patient. </a:t>
            </a:r>
          </a:p>
          <a:p>
            <a:r>
              <a:rPr lang="en-US" dirty="0"/>
              <a:t>Collecting specific data on ethnicity, language and transportation issues will provide additional insights for a robust assessment, leading to a dynamic care plan and subsequent improved outcomes. </a:t>
            </a:r>
          </a:p>
          <a:p>
            <a:endParaRPr lang="en-US" dirty="0"/>
          </a:p>
          <a:p>
            <a:endParaRPr lang="en-US" dirty="0"/>
          </a:p>
        </p:txBody>
      </p:sp>
      <p:pic>
        <p:nvPicPr>
          <p:cNvPr id="6" name="Picture 5">
            <a:extLst>
              <a:ext uri="{FF2B5EF4-FFF2-40B4-BE49-F238E27FC236}">
                <a16:creationId xmlns:a16="http://schemas.microsoft.com/office/drawing/2014/main" id="{452308E8-12D6-B79A-8843-FB481DDA7982}"/>
              </a:ext>
            </a:extLst>
          </p:cNvPr>
          <p:cNvPicPr>
            <a:picLocks noChangeAspect="1"/>
          </p:cNvPicPr>
          <p:nvPr/>
        </p:nvPicPr>
        <p:blipFill rotWithShape="1">
          <a:blip r:embed="rId2"/>
          <a:srcRect l="28087" t="15374" r="28979" b="3811"/>
          <a:stretch/>
        </p:blipFill>
        <p:spPr>
          <a:xfrm>
            <a:off x="158620" y="1315732"/>
            <a:ext cx="5234474" cy="5542268"/>
          </a:xfrm>
          <a:prstGeom prst="rect">
            <a:avLst/>
          </a:prstGeom>
        </p:spPr>
      </p:pic>
      <p:pic>
        <p:nvPicPr>
          <p:cNvPr id="8" name="Picture 7">
            <a:extLst>
              <a:ext uri="{FF2B5EF4-FFF2-40B4-BE49-F238E27FC236}">
                <a16:creationId xmlns:a16="http://schemas.microsoft.com/office/drawing/2014/main" id="{740E6101-4070-A82C-DE19-4EA4A5EE199C}"/>
              </a:ext>
            </a:extLst>
          </p:cNvPr>
          <p:cNvPicPr>
            <a:picLocks noChangeAspect="1"/>
          </p:cNvPicPr>
          <p:nvPr/>
        </p:nvPicPr>
        <p:blipFill rotWithShape="1">
          <a:blip r:embed="rId3"/>
          <a:srcRect l="28393" t="23401" r="29515" b="3673"/>
          <a:stretch/>
        </p:blipFill>
        <p:spPr>
          <a:xfrm>
            <a:off x="5122507" y="1872706"/>
            <a:ext cx="5131838" cy="5001209"/>
          </a:xfrm>
          <a:prstGeom prst="rect">
            <a:avLst/>
          </a:prstGeom>
        </p:spPr>
      </p:pic>
    </p:spTree>
    <p:extLst>
      <p:ext uri="{BB962C8B-B14F-4D97-AF65-F5344CB8AC3E}">
        <p14:creationId xmlns:p14="http://schemas.microsoft.com/office/powerpoint/2010/main" val="3950525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2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28">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3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3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FF02C3D-BBC6-75E0-F685-484D8A97F5F5}"/>
              </a:ext>
            </a:extLst>
          </p:cNvPr>
          <p:cNvSpPr txBox="1"/>
          <p:nvPr/>
        </p:nvSpPr>
        <p:spPr>
          <a:xfrm>
            <a:off x="1371599" y="294538"/>
            <a:ext cx="9895951" cy="103366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400" kern="1200">
                <a:solidFill>
                  <a:srgbClr val="FFFFFF"/>
                </a:solidFill>
                <a:latin typeface="+mj-lt"/>
                <a:ea typeface="+mj-ea"/>
                <a:cs typeface="+mj-cs"/>
              </a:rPr>
              <a:t>Other new or changed data collection areas include, but are not limited to:</a:t>
            </a:r>
          </a:p>
        </p:txBody>
      </p:sp>
      <p:sp>
        <p:nvSpPr>
          <p:cNvPr id="51" name="TextBox 2">
            <a:extLst>
              <a:ext uri="{FF2B5EF4-FFF2-40B4-BE49-F238E27FC236}">
                <a16:creationId xmlns:a16="http://schemas.microsoft.com/office/drawing/2014/main" id="{93FD0210-5B57-D851-22BB-E1B534FBFD8B}"/>
              </a:ext>
            </a:extLst>
          </p:cNvPr>
          <p:cNvSpPr txBox="1"/>
          <p:nvPr/>
        </p:nvSpPr>
        <p:spPr>
          <a:xfrm>
            <a:off x="1371599" y="2318197"/>
            <a:ext cx="10543593" cy="36833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dirty="0"/>
              <a:t>M2420: Discharge Disposition</a:t>
            </a:r>
          </a:p>
          <a:p>
            <a:pPr indent="-228600">
              <a:lnSpc>
                <a:spcPct val="90000"/>
              </a:lnSpc>
              <a:spcAft>
                <a:spcPts val="600"/>
              </a:spcAft>
              <a:buFont typeface="Arial" panose="020B0604020202020204" pitchFamily="34" charset="0"/>
              <a:buChar char="•"/>
            </a:pPr>
            <a:r>
              <a:rPr lang="en-US" sz="2000" dirty="0"/>
              <a:t>A2120 and A2121: Provision of Current Reconciled Medication List to  Subsequent Provider at </a:t>
            </a:r>
          </a:p>
          <a:p>
            <a:pPr>
              <a:lnSpc>
                <a:spcPct val="90000"/>
              </a:lnSpc>
              <a:spcAft>
                <a:spcPts val="600"/>
              </a:spcAft>
            </a:pPr>
            <a:r>
              <a:rPr lang="en-US" sz="2000" dirty="0"/>
              <a:t>    Transfer and Discharge</a:t>
            </a:r>
          </a:p>
          <a:p>
            <a:pPr indent="-228600">
              <a:lnSpc>
                <a:spcPct val="90000"/>
              </a:lnSpc>
              <a:spcAft>
                <a:spcPts val="600"/>
              </a:spcAft>
              <a:buFont typeface="Arial" panose="020B0604020202020204" pitchFamily="34" charset="0"/>
              <a:buChar char="•"/>
            </a:pPr>
            <a:r>
              <a:rPr lang="en-US" sz="2000" dirty="0"/>
              <a:t>A2123: Provision of Current Reconciled Medication List to Patient at  Discharge</a:t>
            </a:r>
          </a:p>
          <a:p>
            <a:pPr indent="-228600">
              <a:lnSpc>
                <a:spcPct val="90000"/>
              </a:lnSpc>
              <a:spcAft>
                <a:spcPts val="600"/>
              </a:spcAft>
              <a:buFont typeface="Arial" panose="020B0604020202020204" pitchFamily="34" charset="0"/>
              <a:buChar char="•"/>
            </a:pPr>
            <a:r>
              <a:rPr lang="en-US" sz="2000" dirty="0"/>
              <a:t>A2122 and A2124: Route of Current Reconciled Medication List  Transmission to Subsequent  </a:t>
            </a:r>
          </a:p>
          <a:p>
            <a:pPr>
              <a:lnSpc>
                <a:spcPct val="90000"/>
              </a:lnSpc>
              <a:spcAft>
                <a:spcPts val="600"/>
              </a:spcAft>
            </a:pPr>
            <a:r>
              <a:rPr lang="en-US" sz="2000" dirty="0"/>
              <a:t>   Provider and Patient</a:t>
            </a:r>
          </a:p>
        </p:txBody>
      </p:sp>
    </p:spTree>
    <p:extLst>
      <p:ext uri="{BB962C8B-B14F-4D97-AF65-F5344CB8AC3E}">
        <p14:creationId xmlns:p14="http://schemas.microsoft.com/office/powerpoint/2010/main" val="2526292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Box 2">
            <a:extLst>
              <a:ext uri="{FF2B5EF4-FFF2-40B4-BE49-F238E27FC236}">
                <a16:creationId xmlns:a16="http://schemas.microsoft.com/office/drawing/2014/main" id="{DBEB7B2B-96CA-AD18-05B9-C950008F1C59}"/>
              </a:ext>
            </a:extLst>
          </p:cNvPr>
          <p:cNvSpPr txBox="1"/>
          <p:nvPr/>
        </p:nvSpPr>
        <p:spPr>
          <a:xfrm>
            <a:off x="1314824" y="735106"/>
            <a:ext cx="10053763" cy="2928470"/>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4400" b="1" i="0" kern="1200" dirty="0">
              <a:solidFill>
                <a:srgbClr val="FFFFFF"/>
              </a:solidFill>
              <a:effectLst/>
              <a:latin typeface="+mj-lt"/>
              <a:ea typeface="+mj-ea"/>
              <a:cs typeface="+mj-cs"/>
            </a:endParaRPr>
          </a:p>
          <a:p>
            <a:pPr>
              <a:lnSpc>
                <a:spcPct val="90000"/>
              </a:lnSpc>
              <a:spcBef>
                <a:spcPct val="0"/>
              </a:spcBef>
              <a:spcAft>
                <a:spcPts val="600"/>
              </a:spcAft>
            </a:pPr>
            <a:r>
              <a:rPr lang="en-US" sz="4400" b="1" i="0" kern="1200" dirty="0">
                <a:solidFill>
                  <a:srgbClr val="FFFFFF"/>
                </a:solidFill>
                <a:effectLst/>
                <a:latin typeface="+mj-lt"/>
                <a:ea typeface="+mj-ea"/>
                <a:cs typeface="+mj-cs"/>
              </a:rPr>
              <a:t>Other </a:t>
            </a:r>
            <a:r>
              <a:rPr lang="en-US" sz="4400" b="1" dirty="0">
                <a:solidFill>
                  <a:srgbClr val="FFFFFF"/>
                </a:solidFill>
                <a:latin typeface="+mj-lt"/>
                <a:ea typeface="+mj-ea"/>
                <a:cs typeface="+mj-cs"/>
              </a:rPr>
              <a:t>specific</a:t>
            </a:r>
            <a:r>
              <a:rPr lang="en-US" sz="4400" b="1" i="0" kern="1200" dirty="0">
                <a:solidFill>
                  <a:srgbClr val="FFFFFF"/>
                </a:solidFill>
                <a:effectLst/>
                <a:latin typeface="+mj-lt"/>
                <a:ea typeface="+mj-ea"/>
                <a:cs typeface="+mj-cs"/>
              </a:rPr>
              <a:t> changes</a:t>
            </a:r>
          </a:p>
          <a:p>
            <a:pPr>
              <a:lnSpc>
                <a:spcPct val="90000"/>
              </a:lnSpc>
              <a:spcBef>
                <a:spcPct val="0"/>
              </a:spcBef>
              <a:spcAft>
                <a:spcPts val="600"/>
              </a:spcAft>
            </a:pPr>
            <a:r>
              <a:rPr lang="en-US" sz="4400" b="0" i="0" kern="1200" dirty="0">
                <a:solidFill>
                  <a:srgbClr val="FFFFFF"/>
                </a:solidFill>
                <a:effectLst/>
                <a:latin typeface="+mj-lt"/>
                <a:ea typeface="+mj-ea"/>
                <a:cs typeface="+mj-cs"/>
              </a:rPr>
              <a:t>Addition of “</a:t>
            </a:r>
            <a:r>
              <a:rPr lang="en-US" sz="4400" b="1" i="0" kern="1200" dirty="0">
                <a:solidFill>
                  <a:srgbClr val="FFFFFF"/>
                </a:solidFill>
                <a:effectLst/>
                <a:latin typeface="+mj-lt"/>
                <a:ea typeface="+mj-ea"/>
                <a:cs typeface="+mj-cs"/>
              </a:rPr>
              <a:t>Patient declines to respond</a:t>
            </a:r>
            <a:r>
              <a:rPr lang="en-US" sz="4400" b="0" i="0" kern="1200" dirty="0">
                <a:solidFill>
                  <a:srgbClr val="FFFFFF"/>
                </a:solidFill>
                <a:effectLst/>
                <a:latin typeface="+mj-lt"/>
                <a:ea typeface="+mj-ea"/>
                <a:cs typeface="+mj-cs"/>
              </a:rPr>
              <a:t>” as an option</a:t>
            </a:r>
          </a:p>
        </p:txBody>
      </p:sp>
    </p:spTree>
    <p:extLst>
      <p:ext uri="{BB962C8B-B14F-4D97-AF65-F5344CB8AC3E}">
        <p14:creationId xmlns:p14="http://schemas.microsoft.com/office/powerpoint/2010/main" val="2976226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extBox 4">
            <a:extLst>
              <a:ext uri="{FF2B5EF4-FFF2-40B4-BE49-F238E27FC236}">
                <a16:creationId xmlns:a16="http://schemas.microsoft.com/office/drawing/2014/main" id="{07D0F598-950C-03B3-B370-79E170053CCE}"/>
              </a:ext>
            </a:extLst>
          </p:cNvPr>
          <p:cNvSpPr txBox="1"/>
          <p:nvPr/>
        </p:nvSpPr>
        <p:spPr>
          <a:xfrm>
            <a:off x="98616" y="2767106"/>
            <a:ext cx="3792250" cy="3071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0" i="0" kern="1200">
                <a:solidFill>
                  <a:srgbClr val="FFFFFF"/>
                </a:solidFill>
                <a:effectLst/>
                <a:latin typeface="+mj-lt"/>
                <a:ea typeface="+mj-ea"/>
                <a:cs typeface="+mj-cs"/>
              </a:rPr>
              <a:t>A1005 (Ethnicity)</a:t>
            </a:r>
          </a:p>
          <a:p>
            <a:pPr>
              <a:lnSpc>
                <a:spcPct val="90000"/>
              </a:lnSpc>
              <a:spcBef>
                <a:spcPct val="0"/>
              </a:spcBef>
              <a:spcAft>
                <a:spcPts val="600"/>
              </a:spcAft>
            </a:pPr>
            <a:r>
              <a:rPr lang="en-US" sz="4000" b="0" i="0" kern="1200">
                <a:solidFill>
                  <a:srgbClr val="FFFFFF"/>
                </a:solidFill>
                <a:effectLst/>
                <a:latin typeface="+mj-lt"/>
                <a:ea typeface="+mj-ea"/>
                <a:cs typeface="+mj-cs"/>
              </a:rPr>
              <a:t>A1010 (Race)</a:t>
            </a:r>
          </a:p>
        </p:txBody>
      </p:sp>
      <p:pic>
        <p:nvPicPr>
          <p:cNvPr id="7" name="Picture 6">
            <a:extLst>
              <a:ext uri="{FF2B5EF4-FFF2-40B4-BE49-F238E27FC236}">
                <a16:creationId xmlns:a16="http://schemas.microsoft.com/office/drawing/2014/main" id="{5CD3CD4B-CC84-5328-7BD1-0F73D46D2789}"/>
              </a:ext>
            </a:extLst>
          </p:cNvPr>
          <p:cNvPicPr>
            <a:picLocks noChangeAspect="1"/>
          </p:cNvPicPr>
          <p:nvPr/>
        </p:nvPicPr>
        <p:blipFill rotWithShape="1">
          <a:blip r:embed="rId2"/>
          <a:srcRect l="28393" t="18776" r="29209" b="35374"/>
          <a:stretch/>
        </p:blipFill>
        <p:spPr>
          <a:xfrm>
            <a:off x="4502428" y="1231295"/>
            <a:ext cx="7225748" cy="4395410"/>
          </a:xfrm>
          <a:prstGeom prst="rect">
            <a:avLst/>
          </a:prstGeom>
        </p:spPr>
      </p:pic>
    </p:spTree>
    <p:extLst>
      <p:ext uri="{BB962C8B-B14F-4D97-AF65-F5344CB8AC3E}">
        <p14:creationId xmlns:p14="http://schemas.microsoft.com/office/powerpoint/2010/main" val="3602790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extBox 4">
            <a:extLst>
              <a:ext uri="{FF2B5EF4-FFF2-40B4-BE49-F238E27FC236}">
                <a16:creationId xmlns:a16="http://schemas.microsoft.com/office/drawing/2014/main" id="{8D7816BF-C464-632E-25EF-B9B04A1E488F}"/>
              </a:ext>
            </a:extLst>
          </p:cNvPr>
          <p:cNvSpPr txBox="1"/>
          <p:nvPr/>
        </p:nvSpPr>
        <p:spPr>
          <a:xfrm>
            <a:off x="98614" y="2767106"/>
            <a:ext cx="3708275" cy="3071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0" i="0" kern="1200" dirty="0">
                <a:solidFill>
                  <a:srgbClr val="FFFFFF"/>
                </a:solidFill>
                <a:effectLst/>
                <a:latin typeface="+mj-lt"/>
                <a:ea typeface="+mj-ea"/>
                <a:cs typeface="+mj-cs"/>
              </a:rPr>
              <a:t>A1250 (Transportation)</a:t>
            </a:r>
          </a:p>
        </p:txBody>
      </p:sp>
      <p:pic>
        <p:nvPicPr>
          <p:cNvPr id="7" name="Picture 6">
            <a:extLst>
              <a:ext uri="{FF2B5EF4-FFF2-40B4-BE49-F238E27FC236}">
                <a16:creationId xmlns:a16="http://schemas.microsoft.com/office/drawing/2014/main" id="{38099F95-D239-A574-9FA6-E377F7B69135}"/>
              </a:ext>
            </a:extLst>
          </p:cNvPr>
          <p:cNvPicPr>
            <a:picLocks noChangeAspect="1"/>
          </p:cNvPicPr>
          <p:nvPr/>
        </p:nvPicPr>
        <p:blipFill rotWithShape="1">
          <a:blip r:embed="rId2"/>
          <a:srcRect l="28470" t="39864" r="29209" b="41360"/>
          <a:stretch/>
        </p:blipFill>
        <p:spPr>
          <a:xfrm>
            <a:off x="4502428" y="2527383"/>
            <a:ext cx="7225748" cy="1803234"/>
          </a:xfrm>
          <a:prstGeom prst="rect">
            <a:avLst/>
          </a:prstGeom>
        </p:spPr>
      </p:pic>
    </p:spTree>
    <p:extLst>
      <p:ext uri="{BB962C8B-B14F-4D97-AF65-F5344CB8AC3E}">
        <p14:creationId xmlns:p14="http://schemas.microsoft.com/office/powerpoint/2010/main" val="1345875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extBox 4">
            <a:extLst>
              <a:ext uri="{FF2B5EF4-FFF2-40B4-BE49-F238E27FC236}">
                <a16:creationId xmlns:a16="http://schemas.microsoft.com/office/drawing/2014/main" id="{092D6AB5-31F8-3AB8-6B5B-39885501C30F}"/>
              </a:ext>
            </a:extLst>
          </p:cNvPr>
          <p:cNvSpPr txBox="1"/>
          <p:nvPr/>
        </p:nvSpPr>
        <p:spPr>
          <a:xfrm>
            <a:off x="98616" y="2767106"/>
            <a:ext cx="3708274" cy="3071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0" i="0" kern="1200" dirty="0">
                <a:solidFill>
                  <a:srgbClr val="FFFFFF"/>
                </a:solidFill>
                <a:effectLst/>
                <a:latin typeface="+mj-lt"/>
                <a:ea typeface="+mj-ea"/>
                <a:cs typeface="+mj-cs"/>
              </a:rPr>
              <a:t>B1300 </a:t>
            </a:r>
          </a:p>
          <a:p>
            <a:pPr>
              <a:lnSpc>
                <a:spcPct val="90000"/>
              </a:lnSpc>
              <a:spcBef>
                <a:spcPct val="0"/>
              </a:spcBef>
              <a:spcAft>
                <a:spcPts val="600"/>
              </a:spcAft>
            </a:pPr>
            <a:r>
              <a:rPr lang="en-US" sz="4000" b="0" i="0" kern="1200" dirty="0">
                <a:solidFill>
                  <a:srgbClr val="FFFFFF"/>
                </a:solidFill>
                <a:effectLst/>
                <a:latin typeface="+mj-lt"/>
                <a:ea typeface="+mj-ea"/>
                <a:cs typeface="+mj-cs"/>
              </a:rPr>
              <a:t>(Health literacy)</a:t>
            </a:r>
            <a:endParaRPr lang="en-US" sz="4000" kern="1200" dirty="0">
              <a:solidFill>
                <a:srgbClr val="FFFFFF"/>
              </a:solidFill>
              <a:latin typeface="+mj-lt"/>
              <a:ea typeface="+mj-ea"/>
              <a:cs typeface="+mj-cs"/>
            </a:endParaRPr>
          </a:p>
        </p:txBody>
      </p:sp>
      <p:pic>
        <p:nvPicPr>
          <p:cNvPr id="7" name="Picture 6">
            <a:extLst>
              <a:ext uri="{FF2B5EF4-FFF2-40B4-BE49-F238E27FC236}">
                <a16:creationId xmlns:a16="http://schemas.microsoft.com/office/drawing/2014/main" id="{E3480556-CB13-4918-C075-6E311D3C5DC4}"/>
              </a:ext>
            </a:extLst>
          </p:cNvPr>
          <p:cNvPicPr>
            <a:picLocks noChangeAspect="1"/>
          </p:cNvPicPr>
          <p:nvPr/>
        </p:nvPicPr>
        <p:blipFill rotWithShape="1">
          <a:blip r:embed="rId2"/>
          <a:srcRect l="28240" t="40408" r="29515" b="41633"/>
          <a:stretch/>
        </p:blipFill>
        <p:spPr>
          <a:xfrm>
            <a:off x="4502428" y="2565062"/>
            <a:ext cx="7225748" cy="1727876"/>
          </a:xfrm>
          <a:prstGeom prst="rect">
            <a:avLst/>
          </a:prstGeom>
        </p:spPr>
      </p:pic>
    </p:spTree>
    <p:extLst>
      <p:ext uri="{BB962C8B-B14F-4D97-AF65-F5344CB8AC3E}">
        <p14:creationId xmlns:p14="http://schemas.microsoft.com/office/powerpoint/2010/main" val="2207271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9554DD8C-8D61-2DE5-6C02-4771E9E1AEE1}"/>
              </a:ext>
            </a:extLst>
          </p:cNvPr>
          <p:cNvSpPr txBox="1"/>
          <p:nvPr/>
        </p:nvSpPr>
        <p:spPr>
          <a:xfrm>
            <a:off x="660042" y="891652"/>
            <a:ext cx="4412021" cy="3030724"/>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0" i="0" kern="1200" dirty="0">
                <a:solidFill>
                  <a:srgbClr val="FFFFFF"/>
                </a:solidFill>
                <a:effectLst/>
                <a:latin typeface="+mj-lt"/>
                <a:ea typeface="+mj-ea"/>
                <a:cs typeface="+mj-cs"/>
              </a:rPr>
              <a:t>D0700 </a:t>
            </a:r>
          </a:p>
          <a:p>
            <a:pPr algn="r">
              <a:lnSpc>
                <a:spcPct val="90000"/>
              </a:lnSpc>
              <a:spcBef>
                <a:spcPct val="0"/>
              </a:spcBef>
              <a:spcAft>
                <a:spcPts val="600"/>
              </a:spcAft>
            </a:pPr>
            <a:r>
              <a:rPr lang="en-US" sz="4000" b="0" i="0" kern="1200" dirty="0">
                <a:solidFill>
                  <a:srgbClr val="FFFFFF"/>
                </a:solidFill>
                <a:effectLst/>
                <a:latin typeface="+mj-lt"/>
                <a:ea typeface="+mj-ea"/>
                <a:cs typeface="+mj-cs"/>
              </a:rPr>
              <a:t>(Social isolation)</a:t>
            </a:r>
          </a:p>
        </p:txBody>
      </p:sp>
      <p:pic>
        <p:nvPicPr>
          <p:cNvPr id="7" name="Picture 6">
            <a:extLst>
              <a:ext uri="{FF2B5EF4-FFF2-40B4-BE49-F238E27FC236}">
                <a16:creationId xmlns:a16="http://schemas.microsoft.com/office/drawing/2014/main" id="{57063C3C-465C-AA65-9505-ECF79C074BB1}"/>
              </a:ext>
            </a:extLst>
          </p:cNvPr>
          <p:cNvPicPr>
            <a:picLocks noChangeAspect="1"/>
          </p:cNvPicPr>
          <p:nvPr/>
        </p:nvPicPr>
        <p:blipFill rotWithShape="1">
          <a:blip r:embed="rId2"/>
          <a:srcRect l="28547" t="34302" r="29514" b="50000"/>
          <a:stretch/>
        </p:blipFill>
        <p:spPr>
          <a:xfrm>
            <a:off x="6096000" y="2816367"/>
            <a:ext cx="5608320" cy="1180815"/>
          </a:xfrm>
          <a:prstGeom prst="rect">
            <a:avLst/>
          </a:prstGeom>
        </p:spPr>
      </p:pic>
    </p:spTree>
    <p:extLst>
      <p:ext uri="{BB962C8B-B14F-4D97-AF65-F5344CB8AC3E}">
        <p14:creationId xmlns:p14="http://schemas.microsoft.com/office/powerpoint/2010/main" val="953649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709F4FC9-790F-4F97-8EE4-312CE916E8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11582185-B7AA-4C85-9F08-0CF3055EF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AF928DF6-7FD6-4208-9ACF-63FB7CC78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6822B5A5-A76C-4DCB-9522-E70E2E230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0" y="990600"/>
            <a:ext cx="9905999"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26867F3B-5ECD-A738-19B2-20F0D9B5B4D8}"/>
              </a:ext>
            </a:extLst>
          </p:cNvPr>
          <p:cNvSpPr txBox="1"/>
          <p:nvPr/>
        </p:nvSpPr>
        <p:spPr>
          <a:xfrm>
            <a:off x="1828797" y="1676400"/>
            <a:ext cx="9825138" cy="2590800"/>
          </a:xfrm>
          <a:prstGeom prst="rect">
            <a:avLst/>
          </a:prstGeom>
        </p:spPr>
        <p:txBody>
          <a:bodyPr vert="horz" lIns="91440" tIns="45720" rIns="91440" bIns="45720" rtlCol="0" anchor="t">
            <a:normAutofit/>
          </a:bodyPr>
          <a:lstStyle/>
          <a:p>
            <a:pPr lvl="6">
              <a:lnSpc>
                <a:spcPct val="90000"/>
              </a:lnSpc>
              <a:spcBef>
                <a:spcPct val="0"/>
              </a:spcBef>
              <a:spcAft>
                <a:spcPts val="600"/>
              </a:spcAft>
            </a:pPr>
            <a:endParaRPr lang="en-US" sz="5400" b="0" i="0" kern="1200" dirty="0">
              <a:solidFill>
                <a:schemeClr val="tx1"/>
              </a:solidFill>
              <a:effectLst/>
              <a:latin typeface="+mj-lt"/>
              <a:ea typeface="+mj-ea"/>
              <a:cs typeface="+mj-cs"/>
            </a:endParaRPr>
          </a:p>
          <a:p>
            <a:pPr>
              <a:lnSpc>
                <a:spcPct val="90000"/>
              </a:lnSpc>
              <a:spcBef>
                <a:spcPct val="0"/>
              </a:spcBef>
              <a:spcAft>
                <a:spcPts val="600"/>
              </a:spcAft>
            </a:pPr>
            <a:r>
              <a:rPr lang="en-US" sz="5400" b="0" i="0" kern="1200" dirty="0">
                <a:solidFill>
                  <a:schemeClr val="tx1"/>
                </a:solidFill>
                <a:effectLst/>
                <a:highlight>
                  <a:srgbClr val="FFFF00"/>
                </a:highlight>
                <a:latin typeface="+mj-lt"/>
                <a:ea typeface="+mj-ea"/>
                <a:cs typeface="+mj-cs"/>
              </a:rPr>
              <a:t>Expanded questions on </a:t>
            </a:r>
            <a:r>
              <a:rPr lang="en-US" sz="5400" b="1" i="0" kern="1200" dirty="0">
                <a:solidFill>
                  <a:schemeClr val="tx1"/>
                </a:solidFill>
                <a:effectLst/>
                <a:highlight>
                  <a:srgbClr val="FFFF00"/>
                </a:highlight>
                <a:latin typeface="+mj-lt"/>
                <a:ea typeface="+mj-ea"/>
                <a:cs typeface="+mj-cs"/>
              </a:rPr>
              <a:t>pain and infusion</a:t>
            </a:r>
            <a:endParaRPr lang="en-US" sz="5400" kern="1200" dirty="0">
              <a:solidFill>
                <a:schemeClr val="tx1"/>
              </a:solidFill>
              <a:highlight>
                <a:srgbClr val="FFFF00"/>
              </a:highlight>
              <a:latin typeface="+mj-lt"/>
              <a:ea typeface="+mj-ea"/>
              <a:cs typeface="+mj-cs"/>
            </a:endParaRPr>
          </a:p>
        </p:txBody>
      </p:sp>
    </p:spTree>
    <p:extLst>
      <p:ext uri="{BB962C8B-B14F-4D97-AF65-F5344CB8AC3E}">
        <p14:creationId xmlns:p14="http://schemas.microsoft.com/office/powerpoint/2010/main" val="1858024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TextBox 2">
            <a:extLst>
              <a:ext uri="{FF2B5EF4-FFF2-40B4-BE49-F238E27FC236}">
                <a16:creationId xmlns:a16="http://schemas.microsoft.com/office/drawing/2014/main" id="{A9187FCF-3554-1250-E5DF-5D2D777D9FBA}"/>
              </a:ext>
            </a:extLst>
          </p:cNvPr>
          <p:cNvGraphicFramePr/>
          <p:nvPr>
            <p:extLst>
              <p:ext uri="{D42A27DB-BD31-4B8C-83A1-F6EECF244321}">
                <p14:modId xmlns:p14="http://schemas.microsoft.com/office/powerpoint/2010/main" val="124570519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63079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64E23E2-7440-4E36-A67B-0F88C5F7E1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1">
            <a:extLst>
              <a:ext uri="{FF2B5EF4-FFF2-40B4-BE49-F238E27FC236}">
                <a16:creationId xmlns:a16="http://schemas.microsoft.com/office/drawing/2014/main" id="{B06949AE-010D-4C18-8AED-7872085ADD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7090"/>
            <a:ext cx="5458121" cy="5897880"/>
          </a:xfrm>
          <a:prstGeom prst="rect">
            <a:avLst/>
          </a:prstGeom>
          <a:solidFill>
            <a:srgbClr val="FFFFFF"/>
          </a:solidFill>
          <a:ln w="19050">
            <a:solidFill>
              <a:srgbClr val="F7B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D242E73-F1F5-9B3B-1181-BD7A5CBF0961}"/>
              </a:ext>
            </a:extLst>
          </p:cNvPr>
          <p:cNvPicPr>
            <a:picLocks noChangeAspect="1"/>
          </p:cNvPicPr>
          <p:nvPr/>
        </p:nvPicPr>
        <p:blipFill rotWithShape="1">
          <a:blip r:embed="rId2"/>
          <a:srcRect l="28240" t="36735" r="29515" b="10476"/>
          <a:stretch/>
        </p:blipFill>
        <p:spPr>
          <a:xfrm>
            <a:off x="641180" y="1633180"/>
            <a:ext cx="5129784" cy="3605700"/>
          </a:xfrm>
          <a:prstGeom prst="rect">
            <a:avLst/>
          </a:prstGeom>
        </p:spPr>
      </p:pic>
      <p:sp>
        <p:nvSpPr>
          <p:cNvPr id="14" name="Rectangle 13">
            <a:extLst>
              <a:ext uri="{FF2B5EF4-FFF2-40B4-BE49-F238E27FC236}">
                <a16:creationId xmlns:a16="http://schemas.microsoft.com/office/drawing/2014/main" id="{FE54AADB-50C7-4293-94C0-27361A32B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1" cy="5897880"/>
          </a:xfrm>
          <a:prstGeom prst="rect">
            <a:avLst/>
          </a:prstGeom>
          <a:solidFill>
            <a:srgbClr val="FFFFFF"/>
          </a:solidFill>
          <a:ln w="19050">
            <a:solidFill>
              <a:srgbClr val="F7B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941F22A-E296-F324-5A78-B86C0F0CDF3D}"/>
              </a:ext>
            </a:extLst>
          </p:cNvPr>
          <p:cNvPicPr>
            <a:picLocks noChangeAspect="1"/>
          </p:cNvPicPr>
          <p:nvPr/>
        </p:nvPicPr>
        <p:blipFill rotWithShape="1">
          <a:blip r:embed="rId3"/>
          <a:srcRect l="29082" t="19184" r="29516" b="52925"/>
          <a:stretch/>
        </p:blipFill>
        <p:spPr>
          <a:xfrm>
            <a:off x="6421034" y="2457072"/>
            <a:ext cx="5129784" cy="1943855"/>
          </a:xfrm>
          <a:prstGeom prst="rect">
            <a:avLst/>
          </a:prstGeom>
        </p:spPr>
      </p:pic>
    </p:spTree>
    <p:extLst>
      <p:ext uri="{BB962C8B-B14F-4D97-AF65-F5344CB8AC3E}">
        <p14:creationId xmlns:p14="http://schemas.microsoft.com/office/powerpoint/2010/main" val="4034043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2587ECF-85E9-4393-9D87-8EB6F3F6C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4337980-9E7F-31EE-07B1-55E0080E8EE0}"/>
              </a:ext>
            </a:extLst>
          </p:cNvPr>
          <p:cNvSpPr txBox="1"/>
          <p:nvPr/>
        </p:nvSpPr>
        <p:spPr>
          <a:xfrm>
            <a:off x="914400" y="1082351"/>
            <a:ext cx="4707496" cy="5037555"/>
          </a:xfrm>
          <a:prstGeom prst="rect">
            <a:avLst/>
          </a:prstGeom>
        </p:spPr>
        <p:txBody>
          <a:bodyPr vert="horz" lIns="91440" tIns="45720" rIns="91440" bIns="45720" rtlCol="0">
            <a:normAutofit/>
          </a:bodyPr>
          <a:lstStyle/>
          <a:p>
            <a:pPr>
              <a:lnSpc>
                <a:spcPct val="90000"/>
              </a:lnSpc>
              <a:spcAft>
                <a:spcPts val="600"/>
              </a:spcAft>
            </a:pPr>
            <a:r>
              <a:rPr lang="en-US" sz="1400" b="1" i="0" dirty="0">
                <a:effectLst/>
              </a:rPr>
              <a:t>B0200- Hearing</a:t>
            </a:r>
            <a:endParaRPr lang="en-US" sz="1400" b="0" i="0" dirty="0">
              <a:effectLst/>
            </a:endParaRPr>
          </a:p>
          <a:p>
            <a:pPr>
              <a:lnSpc>
                <a:spcPct val="90000"/>
              </a:lnSpc>
              <a:spcAft>
                <a:spcPts val="600"/>
              </a:spcAft>
            </a:pPr>
            <a:r>
              <a:rPr lang="en-US" sz="1400" b="0" i="0" dirty="0">
                <a:effectLst/>
              </a:rPr>
              <a:t>This is a new question.  </a:t>
            </a:r>
          </a:p>
          <a:p>
            <a:pPr indent="-228600">
              <a:lnSpc>
                <a:spcPct val="90000"/>
              </a:lnSpc>
              <a:spcAft>
                <a:spcPts val="600"/>
              </a:spcAft>
              <a:buFont typeface="Arial" panose="020B0604020202020204" pitchFamily="34" charset="0"/>
              <a:buChar char="•"/>
            </a:pPr>
            <a:endParaRPr lang="en-US" sz="1400" dirty="0"/>
          </a:p>
          <a:p>
            <a:pPr>
              <a:lnSpc>
                <a:spcPct val="90000"/>
              </a:lnSpc>
              <a:spcAft>
                <a:spcPts val="600"/>
              </a:spcAft>
            </a:pPr>
            <a:r>
              <a:rPr lang="en-US" sz="1400" b="0" i="0" dirty="0">
                <a:effectLst/>
              </a:rPr>
              <a:t>Specific guidance from CMS regarding patients who may have cognitive impairment or other issues.  "Patients who are unable to respond to a standard hearing assessment due to cognitive impairment will require alternate assessment methods. </a:t>
            </a:r>
          </a:p>
          <a:p>
            <a:pPr indent="-228600">
              <a:lnSpc>
                <a:spcPct val="90000"/>
              </a:lnSpc>
              <a:spcAft>
                <a:spcPts val="600"/>
              </a:spcAft>
              <a:buFont typeface="Arial" panose="020B0604020202020204" pitchFamily="34" charset="0"/>
              <a:buChar char="•"/>
            </a:pPr>
            <a:endParaRPr lang="en-US" sz="1400" dirty="0"/>
          </a:p>
          <a:p>
            <a:pPr>
              <a:lnSpc>
                <a:spcPct val="90000"/>
              </a:lnSpc>
              <a:spcAft>
                <a:spcPts val="600"/>
              </a:spcAft>
            </a:pPr>
            <a:r>
              <a:rPr lang="en-US" sz="1400" b="0" i="0" dirty="0">
                <a:effectLst/>
              </a:rPr>
              <a:t>The patient can be observed in their normal environment. Do they respond (e.g., turn their head) when a noise is made at a normal level? Does the patient seem to respond only to specific noise in a quiet environment? Assess whether the patient responds only to loud noise or do they not respond at all."</a:t>
            </a:r>
          </a:p>
        </p:txBody>
      </p:sp>
      <p:pic>
        <p:nvPicPr>
          <p:cNvPr id="5" name="Picture 4">
            <a:extLst>
              <a:ext uri="{FF2B5EF4-FFF2-40B4-BE49-F238E27FC236}">
                <a16:creationId xmlns:a16="http://schemas.microsoft.com/office/drawing/2014/main" id="{6AD6EFE2-EDCE-7921-0F46-FDA3A9B98B72}"/>
              </a:ext>
            </a:extLst>
          </p:cNvPr>
          <p:cNvPicPr>
            <a:picLocks noChangeAspect="1"/>
          </p:cNvPicPr>
          <p:nvPr/>
        </p:nvPicPr>
        <p:blipFill rotWithShape="1">
          <a:blip r:embed="rId2"/>
          <a:srcRect l="28929" t="25986" r="30204" b="58232"/>
          <a:stretch/>
        </p:blipFill>
        <p:spPr>
          <a:xfrm>
            <a:off x="5988424" y="2746144"/>
            <a:ext cx="5365375" cy="1165498"/>
          </a:xfrm>
          <a:prstGeom prst="rect">
            <a:avLst/>
          </a:prstGeom>
        </p:spPr>
      </p:pic>
    </p:spTree>
    <p:extLst>
      <p:ext uri="{BB962C8B-B14F-4D97-AF65-F5344CB8AC3E}">
        <p14:creationId xmlns:p14="http://schemas.microsoft.com/office/powerpoint/2010/main" val="26465087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4E5880-5C40-DCAB-775E-6E1281AFAAEE}"/>
              </a:ext>
            </a:extLst>
          </p:cNvPr>
          <p:cNvSpPr txBox="1"/>
          <p:nvPr/>
        </p:nvSpPr>
        <p:spPr>
          <a:xfrm>
            <a:off x="937845" y="1176613"/>
            <a:ext cx="9534769" cy="2585323"/>
          </a:xfrm>
          <a:prstGeom prst="rect">
            <a:avLst/>
          </a:prstGeom>
          <a:noFill/>
        </p:spPr>
        <p:txBody>
          <a:bodyPr wrap="square">
            <a:spAutoFit/>
          </a:bodyPr>
          <a:lstStyle/>
          <a:p>
            <a:pPr algn="l"/>
            <a:r>
              <a:rPr lang="en-US" b="1" i="0" dirty="0">
                <a:solidFill>
                  <a:srgbClr val="212529"/>
                </a:solidFill>
                <a:effectLst/>
                <a:latin typeface="Helvetica Neue"/>
              </a:rPr>
              <a:t>B1000 Vision</a:t>
            </a:r>
            <a:endParaRPr lang="en-US" b="0" i="0" dirty="0">
              <a:solidFill>
                <a:srgbClr val="212529"/>
              </a:solidFill>
              <a:effectLst/>
              <a:latin typeface="Helvetica Neue"/>
            </a:endParaRPr>
          </a:p>
          <a:p>
            <a:pPr algn="l"/>
            <a:r>
              <a:rPr lang="en-US" b="0" i="0" dirty="0">
                <a:solidFill>
                  <a:srgbClr val="212529"/>
                </a:solidFill>
                <a:effectLst/>
                <a:latin typeface="Helvetica Neue"/>
              </a:rPr>
              <a:t>B1000 allows for 5 responses.  </a:t>
            </a:r>
          </a:p>
          <a:p>
            <a:pPr algn="l"/>
            <a:endParaRPr lang="en-US" dirty="0">
              <a:solidFill>
                <a:srgbClr val="212529"/>
              </a:solidFill>
              <a:latin typeface="Helvetica Neue"/>
            </a:endParaRPr>
          </a:p>
          <a:p>
            <a:pPr algn="l"/>
            <a:r>
              <a:rPr lang="en-US" b="0" i="0" dirty="0">
                <a:solidFill>
                  <a:srgbClr val="212529"/>
                </a:solidFill>
                <a:effectLst/>
                <a:latin typeface="Helvetica Neue"/>
              </a:rPr>
              <a:t>Also, B1000 mentions the ability to see in adequate light.  From the guidance manual:  "Some patients have never learned to read or are unable to read English. </a:t>
            </a:r>
          </a:p>
          <a:p>
            <a:pPr algn="l"/>
            <a:endParaRPr lang="en-US" dirty="0">
              <a:solidFill>
                <a:srgbClr val="212529"/>
              </a:solidFill>
              <a:latin typeface="Helvetica Neue"/>
            </a:endParaRPr>
          </a:p>
          <a:p>
            <a:pPr algn="l"/>
            <a:r>
              <a:rPr lang="en-US" b="0" i="0" dirty="0">
                <a:solidFill>
                  <a:srgbClr val="212529"/>
                </a:solidFill>
                <a:effectLst/>
                <a:latin typeface="Helvetica Neue"/>
              </a:rPr>
              <a:t>In these cases, ask the patient to read numbers, such as dates or page numbers, or to name items in small pictures. Be sure to display this information in two sizes (equivalent to regular and large print)."</a:t>
            </a:r>
          </a:p>
        </p:txBody>
      </p:sp>
      <p:pic>
        <p:nvPicPr>
          <p:cNvPr id="5" name="Picture 4">
            <a:extLst>
              <a:ext uri="{FF2B5EF4-FFF2-40B4-BE49-F238E27FC236}">
                <a16:creationId xmlns:a16="http://schemas.microsoft.com/office/drawing/2014/main" id="{854F77C5-AF13-D964-C3CD-0FC7BAE58526}"/>
              </a:ext>
            </a:extLst>
          </p:cNvPr>
          <p:cNvPicPr>
            <a:picLocks noChangeAspect="1"/>
          </p:cNvPicPr>
          <p:nvPr/>
        </p:nvPicPr>
        <p:blipFill rotWithShape="1">
          <a:blip r:embed="rId2"/>
          <a:srcRect l="28163" t="40544" r="29822" b="46531"/>
          <a:stretch/>
        </p:blipFill>
        <p:spPr>
          <a:xfrm>
            <a:off x="2808514" y="4236097"/>
            <a:ext cx="5122506" cy="886409"/>
          </a:xfrm>
          <a:prstGeom prst="rect">
            <a:avLst/>
          </a:prstGeom>
        </p:spPr>
      </p:pic>
    </p:spTree>
    <p:extLst>
      <p:ext uri="{BB962C8B-B14F-4D97-AF65-F5344CB8AC3E}">
        <p14:creationId xmlns:p14="http://schemas.microsoft.com/office/powerpoint/2010/main" val="2160599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0D8FE0B-E4F5-D60B-F15D-FC222F68B831}"/>
              </a:ext>
            </a:extLst>
          </p:cNvPr>
          <p:cNvSpPr txBox="1"/>
          <p:nvPr/>
        </p:nvSpPr>
        <p:spPr>
          <a:xfrm>
            <a:off x="630936" y="2807208"/>
            <a:ext cx="4023360" cy="341071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b="1" i="0" dirty="0">
                <a:effectLst/>
              </a:rPr>
              <a:t>B1300 Health Literacy</a:t>
            </a:r>
            <a:endParaRPr lang="en-US" sz="1700" b="0" i="0" dirty="0">
              <a:effectLst/>
            </a:endParaRPr>
          </a:p>
          <a:p>
            <a:pPr>
              <a:lnSpc>
                <a:spcPct val="90000"/>
              </a:lnSpc>
              <a:spcAft>
                <a:spcPts val="600"/>
              </a:spcAft>
            </a:pPr>
            <a:r>
              <a:rPr lang="en-US" sz="1700" b="0" i="0" dirty="0">
                <a:effectLst/>
              </a:rPr>
              <a:t>This is a new question.  CMS states "Poor health literacy is linked to lower levels of knowledge of health, worse outcomes, and the receipt of fewer preventive services, higher medical costs and rates of emergency department use."  </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r>
              <a:rPr lang="en-US" sz="1700" b="0" i="0" dirty="0">
                <a:effectLst/>
              </a:rPr>
              <a:t>Please note, cognitive function should be taken into consideration for this question.  </a:t>
            </a:r>
          </a:p>
        </p:txBody>
      </p:sp>
      <p:pic>
        <p:nvPicPr>
          <p:cNvPr id="5" name="Picture 4">
            <a:extLst>
              <a:ext uri="{FF2B5EF4-FFF2-40B4-BE49-F238E27FC236}">
                <a16:creationId xmlns:a16="http://schemas.microsoft.com/office/drawing/2014/main" id="{9EEE6FBB-C1A0-12AC-9DAA-A564433E9665}"/>
              </a:ext>
            </a:extLst>
          </p:cNvPr>
          <p:cNvPicPr>
            <a:picLocks noChangeAspect="1"/>
          </p:cNvPicPr>
          <p:nvPr/>
        </p:nvPicPr>
        <p:blipFill rotWithShape="1">
          <a:blip r:embed="rId2"/>
          <a:srcRect l="28163" t="53061" r="29515" b="28572"/>
          <a:stretch/>
        </p:blipFill>
        <p:spPr>
          <a:xfrm>
            <a:off x="4654296" y="1487329"/>
            <a:ext cx="6903720" cy="3883342"/>
          </a:xfrm>
          <a:prstGeom prst="rect">
            <a:avLst/>
          </a:prstGeom>
        </p:spPr>
      </p:pic>
    </p:spTree>
    <p:extLst>
      <p:ext uri="{BB962C8B-B14F-4D97-AF65-F5344CB8AC3E}">
        <p14:creationId xmlns:p14="http://schemas.microsoft.com/office/powerpoint/2010/main" val="1423085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FDCF6E-EF6C-E495-A5C0-BAD95025F7B3}"/>
              </a:ext>
            </a:extLst>
          </p:cNvPr>
          <p:cNvSpPr txBox="1"/>
          <p:nvPr/>
        </p:nvSpPr>
        <p:spPr>
          <a:xfrm>
            <a:off x="4441371" y="649480"/>
            <a:ext cx="7604449" cy="55460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1" i="0" dirty="0">
                <a:effectLst/>
              </a:rPr>
              <a:t>Additional behavioral assessments</a:t>
            </a:r>
          </a:p>
          <a:p>
            <a:pPr indent="-228600">
              <a:lnSpc>
                <a:spcPct val="90000"/>
              </a:lnSpc>
              <a:spcAft>
                <a:spcPts val="600"/>
              </a:spcAft>
              <a:buFont typeface="Arial" panose="020B0604020202020204" pitchFamily="34" charset="0"/>
              <a:buChar char="•"/>
            </a:pPr>
            <a:r>
              <a:rPr lang="en-US" sz="2000" b="1" i="0" dirty="0">
                <a:effectLst/>
              </a:rPr>
              <a:t>Brief Interview for Mental Status </a:t>
            </a:r>
            <a:r>
              <a:rPr lang="en-US" sz="2000" b="0" i="0" dirty="0">
                <a:effectLst/>
              </a:rPr>
              <a:t>(BIMS) – This will establish a  </a:t>
            </a:r>
          </a:p>
          <a:p>
            <a:pPr>
              <a:lnSpc>
                <a:spcPct val="90000"/>
              </a:lnSpc>
              <a:spcAft>
                <a:spcPts val="600"/>
              </a:spcAft>
            </a:pPr>
            <a:r>
              <a:rPr lang="en-US" sz="2000" dirty="0"/>
              <a:t>    </a:t>
            </a:r>
            <a:r>
              <a:rPr lang="en-US" sz="2000" b="0" i="0" dirty="0">
                <a:effectLst/>
              </a:rPr>
              <a:t>cognitive baseline by testing recall and temporal orientation.</a:t>
            </a:r>
          </a:p>
          <a:p>
            <a:pPr indent="-228600">
              <a:lnSpc>
                <a:spcPct val="90000"/>
              </a:lnSpc>
              <a:spcAft>
                <a:spcPts val="600"/>
              </a:spcAft>
              <a:buFont typeface="Arial" panose="020B0604020202020204" pitchFamily="34" charset="0"/>
              <a:buChar char="•"/>
            </a:pPr>
            <a:r>
              <a:rPr lang="en-US" sz="2000" b="1" i="0" dirty="0">
                <a:effectLst/>
              </a:rPr>
              <a:t>Signs and Symptoms of Delirium</a:t>
            </a:r>
            <a:r>
              <a:rPr lang="en-US" sz="2000" b="0" i="0" dirty="0">
                <a:effectLst/>
              </a:rPr>
              <a:t> – This helps to identify   </a:t>
            </a:r>
          </a:p>
          <a:p>
            <a:pPr>
              <a:lnSpc>
                <a:spcPct val="90000"/>
              </a:lnSpc>
              <a:spcAft>
                <a:spcPts val="600"/>
              </a:spcAft>
            </a:pPr>
            <a:r>
              <a:rPr lang="en-US" sz="2000" b="0" i="0" dirty="0">
                <a:effectLst/>
              </a:rPr>
              <a:t>    delirium, which is often reversible if identified early.</a:t>
            </a:r>
          </a:p>
          <a:p>
            <a:pPr indent="-228600">
              <a:lnSpc>
                <a:spcPct val="90000"/>
              </a:lnSpc>
              <a:spcAft>
                <a:spcPts val="600"/>
              </a:spcAft>
              <a:buFont typeface="Arial" panose="020B0604020202020204" pitchFamily="34" charset="0"/>
              <a:buChar char="•"/>
            </a:pPr>
            <a:r>
              <a:rPr lang="en-US" sz="2000" b="1" i="0" dirty="0">
                <a:effectLst/>
              </a:rPr>
              <a:t>Patient mood interview</a:t>
            </a:r>
            <a:r>
              <a:rPr lang="en-US" sz="2000" b="0" i="0" dirty="0">
                <a:effectLst/>
              </a:rPr>
              <a:t> – This is an expanded depression  </a:t>
            </a:r>
          </a:p>
          <a:p>
            <a:pPr>
              <a:lnSpc>
                <a:spcPct val="90000"/>
              </a:lnSpc>
              <a:spcAft>
                <a:spcPts val="600"/>
              </a:spcAft>
            </a:pPr>
            <a:r>
              <a:rPr lang="en-US" sz="2000" b="0" i="0" dirty="0">
                <a:effectLst/>
              </a:rPr>
              <a:t>    screening, which will give further details on the severity of   </a:t>
            </a:r>
          </a:p>
          <a:p>
            <a:pPr>
              <a:lnSpc>
                <a:spcPct val="90000"/>
              </a:lnSpc>
              <a:spcAft>
                <a:spcPts val="600"/>
              </a:spcAft>
            </a:pPr>
            <a:r>
              <a:rPr lang="en-US" sz="2000" dirty="0"/>
              <a:t>    </a:t>
            </a:r>
            <a:r>
              <a:rPr lang="en-US" sz="2000" b="0" i="0" dirty="0">
                <a:effectLst/>
              </a:rPr>
              <a:t>depression.</a:t>
            </a:r>
          </a:p>
        </p:txBody>
      </p:sp>
    </p:spTree>
    <p:extLst>
      <p:ext uri="{BB962C8B-B14F-4D97-AF65-F5344CB8AC3E}">
        <p14:creationId xmlns:p14="http://schemas.microsoft.com/office/powerpoint/2010/main" val="144890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B76520-3F54-3D2B-2241-A40F5178593A}"/>
              </a:ext>
            </a:extLst>
          </p:cNvPr>
          <p:cNvSpPr txBox="1"/>
          <p:nvPr/>
        </p:nvSpPr>
        <p:spPr>
          <a:xfrm>
            <a:off x="4581727" y="649480"/>
            <a:ext cx="3025303" cy="5546047"/>
          </a:xfrm>
          <a:prstGeom prst="rect">
            <a:avLst/>
          </a:prstGeom>
        </p:spPr>
        <p:txBody>
          <a:bodyPr vert="horz" lIns="91440" tIns="45720" rIns="91440" bIns="45720" rtlCol="0" anchor="ctr">
            <a:normAutofit/>
          </a:bodyPr>
          <a:lstStyle/>
          <a:p>
            <a:pPr>
              <a:lnSpc>
                <a:spcPct val="90000"/>
              </a:lnSpc>
              <a:spcAft>
                <a:spcPts val="600"/>
              </a:spcAft>
            </a:pPr>
            <a:r>
              <a:rPr lang="en-US" sz="2000" b="1" i="0" dirty="0">
                <a:effectLst/>
              </a:rPr>
              <a:t>Section C: Cognitive Patterns</a:t>
            </a:r>
            <a:endParaRPr lang="en-US" sz="2000" b="0" i="0" dirty="0">
              <a:effectLst/>
            </a:endParaRPr>
          </a:p>
          <a:p>
            <a:pPr indent="-228600">
              <a:lnSpc>
                <a:spcPct val="90000"/>
              </a:lnSpc>
              <a:spcAft>
                <a:spcPts val="600"/>
              </a:spcAft>
              <a:buFont typeface="Arial" panose="020B0604020202020204" pitchFamily="34" charset="0"/>
              <a:buChar char="•"/>
            </a:pPr>
            <a:endParaRPr lang="en-US" sz="2000" b="0" i="0" dirty="0">
              <a:effectLst/>
            </a:endParaRPr>
          </a:p>
        </p:txBody>
      </p:sp>
      <p:pic>
        <p:nvPicPr>
          <p:cNvPr id="5" name="Picture 4" descr="Geometric shapes on a wooden background">
            <a:extLst>
              <a:ext uri="{FF2B5EF4-FFF2-40B4-BE49-F238E27FC236}">
                <a16:creationId xmlns:a16="http://schemas.microsoft.com/office/drawing/2014/main" id="{03782CB9-926A-FD6E-2DD0-3414170BAE73}"/>
              </a:ext>
            </a:extLst>
          </p:cNvPr>
          <p:cNvPicPr>
            <a:picLocks noChangeAspect="1"/>
          </p:cNvPicPr>
          <p:nvPr/>
        </p:nvPicPr>
        <p:blipFill rotWithShape="1">
          <a:blip r:embed="rId2"/>
          <a:srcRect l="23509" r="36755" b="-1"/>
          <a:stretch/>
        </p:blipFill>
        <p:spPr>
          <a:xfrm>
            <a:off x="8109502" y="10"/>
            <a:ext cx="4082498" cy="6857990"/>
          </a:xfrm>
          <a:prstGeom prst="rect">
            <a:avLst/>
          </a:prstGeom>
        </p:spPr>
      </p:pic>
    </p:spTree>
    <p:extLst>
      <p:ext uri="{BB962C8B-B14F-4D97-AF65-F5344CB8AC3E}">
        <p14:creationId xmlns:p14="http://schemas.microsoft.com/office/powerpoint/2010/main" val="325832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FDEE77-E8B5-EA34-5078-41B2916905FC}"/>
              </a:ext>
            </a:extLst>
          </p:cNvPr>
          <p:cNvSpPr txBox="1"/>
          <p:nvPr/>
        </p:nvSpPr>
        <p:spPr>
          <a:xfrm>
            <a:off x="643469" y="1782981"/>
            <a:ext cx="4008384" cy="4393982"/>
          </a:xfrm>
          <a:prstGeom prst="rect">
            <a:avLst/>
          </a:prstGeom>
        </p:spPr>
        <p:txBody>
          <a:bodyPr vert="horz" lIns="91440" tIns="45720" rIns="91440" bIns="45720" rtlCol="0">
            <a:normAutofit/>
          </a:bodyPr>
          <a:lstStyle/>
          <a:p>
            <a:pPr>
              <a:lnSpc>
                <a:spcPct val="90000"/>
              </a:lnSpc>
              <a:spcAft>
                <a:spcPts val="600"/>
              </a:spcAft>
            </a:pPr>
            <a:r>
              <a:rPr lang="en-US" sz="1300" b="1" i="0" dirty="0">
                <a:effectLst/>
              </a:rPr>
              <a:t>BIMS- Brief Interview for Mental Status </a:t>
            </a:r>
          </a:p>
          <a:p>
            <a:pPr indent="-228600">
              <a:lnSpc>
                <a:spcPct val="90000"/>
              </a:lnSpc>
              <a:spcAft>
                <a:spcPts val="600"/>
              </a:spcAft>
              <a:buFont typeface="Arial" panose="020B0604020202020204" pitchFamily="34" charset="0"/>
              <a:buChar char="•"/>
            </a:pPr>
            <a:endParaRPr lang="en-US" sz="1300" b="0" i="0" dirty="0">
              <a:effectLst/>
            </a:endParaRPr>
          </a:p>
          <a:p>
            <a:pPr>
              <a:lnSpc>
                <a:spcPct val="90000"/>
              </a:lnSpc>
              <a:spcAft>
                <a:spcPts val="600"/>
              </a:spcAft>
            </a:pPr>
            <a:r>
              <a:rPr lang="en-US" sz="1300" b="1" i="0" dirty="0">
                <a:effectLst/>
              </a:rPr>
              <a:t>C0100- Should Brief Interview for Mental Status (BIMS) be Conducted? </a:t>
            </a:r>
            <a:endParaRPr lang="en-US" sz="1300" b="0" i="0" dirty="0">
              <a:effectLst/>
            </a:endParaRPr>
          </a:p>
          <a:p>
            <a:pPr>
              <a:lnSpc>
                <a:spcPct val="90000"/>
              </a:lnSpc>
              <a:spcAft>
                <a:spcPts val="600"/>
              </a:spcAft>
            </a:pPr>
            <a:r>
              <a:rPr lang="en-US" sz="1300" b="0" i="0" dirty="0">
                <a:effectLst/>
              </a:rPr>
              <a:t>CMS </a:t>
            </a:r>
            <a:r>
              <a:rPr lang="en-US" sz="1300" dirty="0"/>
              <a:t>states</a:t>
            </a:r>
            <a:r>
              <a:rPr lang="en-US" sz="1300" b="0" i="0" dirty="0">
                <a:effectLst/>
              </a:rPr>
              <a:t>, "A structured cognitive test is more accurate and reliable than observation alone for observing cognitive performance."  </a:t>
            </a:r>
          </a:p>
          <a:p>
            <a:pPr>
              <a:lnSpc>
                <a:spcPct val="90000"/>
              </a:lnSpc>
              <a:spcAft>
                <a:spcPts val="600"/>
              </a:spcAft>
            </a:pPr>
            <a:endParaRPr lang="en-US" sz="1300" dirty="0"/>
          </a:p>
          <a:p>
            <a:pPr>
              <a:lnSpc>
                <a:spcPct val="90000"/>
              </a:lnSpc>
              <a:spcAft>
                <a:spcPts val="600"/>
              </a:spcAft>
            </a:pPr>
            <a:r>
              <a:rPr lang="en-US" sz="1300" b="0" i="0" dirty="0">
                <a:effectLst/>
              </a:rPr>
              <a:t>This question determines if a BIMS should be conducted and at least attempted for all patients</a:t>
            </a:r>
          </a:p>
          <a:p>
            <a:pPr>
              <a:lnSpc>
                <a:spcPct val="90000"/>
              </a:lnSpc>
              <a:spcAft>
                <a:spcPts val="600"/>
              </a:spcAft>
            </a:pPr>
            <a:endParaRPr lang="en-US" sz="1300" b="0" i="0" dirty="0">
              <a:effectLst/>
            </a:endParaRPr>
          </a:p>
          <a:p>
            <a:pPr>
              <a:lnSpc>
                <a:spcPct val="90000"/>
              </a:lnSpc>
              <a:spcAft>
                <a:spcPts val="600"/>
              </a:spcAft>
            </a:pPr>
            <a:r>
              <a:rPr lang="en-US" sz="1300" b="0" i="0" dirty="0">
                <a:effectLst/>
              </a:rPr>
              <a:t>If the response is response 0 (No), skip the BIMS items.  </a:t>
            </a:r>
          </a:p>
          <a:p>
            <a:pPr indent="-228600">
              <a:lnSpc>
                <a:spcPct val="90000"/>
              </a:lnSpc>
              <a:spcAft>
                <a:spcPts val="600"/>
              </a:spcAft>
              <a:buFont typeface="Arial" panose="020B0604020202020204" pitchFamily="34" charset="0"/>
              <a:buChar char="•"/>
            </a:pPr>
            <a:endParaRPr lang="en-US" sz="1300" dirty="0"/>
          </a:p>
          <a:p>
            <a:pPr>
              <a:lnSpc>
                <a:spcPct val="90000"/>
              </a:lnSpc>
              <a:spcAft>
                <a:spcPts val="600"/>
              </a:spcAft>
            </a:pPr>
            <a:r>
              <a:rPr lang="en-US" sz="1300" b="0" i="0" dirty="0">
                <a:effectLst/>
              </a:rPr>
              <a:t>This response should be "if the interview should not be conducted because the patient is rarely/never understood; cannot respond verbally, in writing, or using another method; or an interpreter is needed but not available." </a:t>
            </a:r>
          </a:p>
          <a:p>
            <a:pPr indent="-228600">
              <a:lnSpc>
                <a:spcPct val="90000"/>
              </a:lnSpc>
              <a:spcAft>
                <a:spcPts val="600"/>
              </a:spcAft>
              <a:buFont typeface="Arial" panose="020B0604020202020204" pitchFamily="34" charset="0"/>
              <a:buChar char="•"/>
            </a:pPr>
            <a:endParaRPr lang="en-US" sz="1300" b="0" i="0" dirty="0">
              <a:effectLst/>
            </a:endParaRPr>
          </a:p>
        </p:txBody>
      </p:sp>
      <p:grpSp>
        <p:nvGrpSpPr>
          <p:cNvPr id="20"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4BEBBE18-B9C4-8771-8CD0-078E1B955D0D}"/>
              </a:ext>
            </a:extLst>
          </p:cNvPr>
          <p:cNvPicPr>
            <a:picLocks noChangeAspect="1"/>
          </p:cNvPicPr>
          <p:nvPr/>
        </p:nvPicPr>
        <p:blipFill rotWithShape="1">
          <a:blip r:embed="rId2"/>
          <a:srcRect l="28010" t="45578" r="29423" b="35161"/>
          <a:stretch/>
        </p:blipFill>
        <p:spPr>
          <a:xfrm>
            <a:off x="5295320" y="3168131"/>
            <a:ext cx="6253212" cy="1591591"/>
          </a:xfrm>
          <a:prstGeom prst="rect">
            <a:avLst/>
          </a:prstGeom>
        </p:spPr>
      </p:pic>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782561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5BBE20-C4C9-FE43-8B2F-80205A6F6975}"/>
              </a:ext>
            </a:extLst>
          </p:cNvPr>
          <p:cNvSpPr txBox="1"/>
          <p:nvPr/>
        </p:nvSpPr>
        <p:spPr>
          <a:xfrm>
            <a:off x="121298" y="158620"/>
            <a:ext cx="11663265" cy="923330"/>
          </a:xfrm>
          <a:prstGeom prst="rect">
            <a:avLst/>
          </a:prstGeom>
          <a:noFill/>
        </p:spPr>
        <p:txBody>
          <a:bodyPr wrap="square">
            <a:spAutoFit/>
          </a:bodyPr>
          <a:lstStyle/>
          <a:p>
            <a:pPr algn="l"/>
            <a:r>
              <a:rPr lang="en-US" b="1" i="0">
                <a:solidFill>
                  <a:srgbClr val="212529"/>
                </a:solidFill>
                <a:effectLst/>
                <a:latin typeface="Helvetica Neue"/>
              </a:rPr>
              <a:t>C0200-C0500 Brief Interview for Mental Status (BIMS)</a:t>
            </a:r>
            <a:endParaRPr lang="en-US" b="0" i="0">
              <a:solidFill>
                <a:srgbClr val="212529"/>
              </a:solidFill>
              <a:effectLst/>
              <a:latin typeface="Helvetica Neue"/>
            </a:endParaRPr>
          </a:p>
          <a:p>
            <a:pPr algn="l"/>
            <a:r>
              <a:rPr lang="en-US" b="0" i="0">
                <a:solidFill>
                  <a:srgbClr val="212529"/>
                </a:solidFill>
                <a:effectLst/>
                <a:latin typeface="Helvetica Neue"/>
              </a:rPr>
              <a:t>The clinician should wait about 30 seconds for a response.  Some responses may be nonsensical.  Refer to the guidance manual to fully understand the BIMS under Section C.</a:t>
            </a:r>
            <a:endParaRPr lang="en-US" b="0" i="0" dirty="0">
              <a:solidFill>
                <a:srgbClr val="212529"/>
              </a:solidFill>
              <a:effectLst/>
              <a:latin typeface="Helvetica Neue"/>
            </a:endParaRPr>
          </a:p>
        </p:txBody>
      </p:sp>
      <p:pic>
        <p:nvPicPr>
          <p:cNvPr id="5" name="Picture 4">
            <a:extLst>
              <a:ext uri="{FF2B5EF4-FFF2-40B4-BE49-F238E27FC236}">
                <a16:creationId xmlns:a16="http://schemas.microsoft.com/office/drawing/2014/main" id="{46A8B1A9-9B92-0E22-5007-6DA921BCF6C3}"/>
              </a:ext>
            </a:extLst>
          </p:cNvPr>
          <p:cNvPicPr>
            <a:picLocks noChangeAspect="1"/>
          </p:cNvPicPr>
          <p:nvPr/>
        </p:nvPicPr>
        <p:blipFill rotWithShape="1">
          <a:blip r:embed="rId2"/>
          <a:srcRect l="29158" t="17143" r="29056" b="8979"/>
          <a:stretch/>
        </p:blipFill>
        <p:spPr>
          <a:xfrm>
            <a:off x="3004456" y="1446244"/>
            <a:ext cx="5094515" cy="5066524"/>
          </a:xfrm>
          <a:prstGeom prst="rect">
            <a:avLst/>
          </a:prstGeom>
        </p:spPr>
      </p:pic>
    </p:spTree>
    <p:extLst>
      <p:ext uri="{BB962C8B-B14F-4D97-AF65-F5344CB8AC3E}">
        <p14:creationId xmlns:p14="http://schemas.microsoft.com/office/powerpoint/2010/main" val="2886193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2F614343-D9F8-618C-C4BB-A03C634D2C32}"/>
              </a:ext>
            </a:extLst>
          </p:cNvPr>
          <p:cNvGraphicFramePr/>
          <p:nvPr>
            <p:extLst>
              <p:ext uri="{D42A27DB-BD31-4B8C-83A1-F6EECF244321}">
                <p14:modId xmlns:p14="http://schemas.microsoft.com/office/powerpoint/2010/main" val="416221505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812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35E9E47B-69AE-3CE1-5D43-F6D227578777}"/>
              </a:ext>
            </a:extLst>
          </p:cNvPr>
          <p:cNvGraphicFramePr/>
          <p:nvPr>
            <p:extLst>
              <p:ext uri="{D42A27DB-BD31-4B8C-83A1-F6EECF244321}">
                <p14:modId xmlns:p14="http://schemas.microsoft.com/office/powerpoint/2010/main" val="334284836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5548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3B03A545-09A7-3ED2-8DAF-F3BA8C3E71E1}"/>
              </a:ext>
            </a:extLst>
          </p:cNvPr>
          <p:cNvGraphicFramePr/>
          <p:nvPr>
            <p:extLst>
              <p:ext uri="{D42A27DB-BD31-4B8C-83A1-F6EECF244321}">
                <p14:modId xmlns:p14="http://schemas.microsoft.com/office/powerpoint/2010/main" val="133299743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33364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E78D1B-C0F5-99B7-AE8F-A9A8038AC945}"/>
              </a:ext>
            </a:extLst>
          </p:cNvPr>
          <p:cNvSpPr txBox="1"/>
          <p:nvPr/>
        </p:nvSpPr>
        <p:spPr>
          <a:xfrm>
            <a:off x="643467" y="1782981"/>
            <a:ext cx="10905066" cy="439398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i="0" dirty="0">
                <a:effectLst/>
              </a:rPr>
              <a:t>C0500- BIMS Summary Score</a:t>
            </a:r>
          </a:p>
          <a:p>
            <a:pPr indent="-228600">
              <a:lnSpc>
                <a:spcPct val="90000"/>
              </a:lnSpc>
              <a:spcAft>
                <a:spcPts val="600"/>
              </a:spcAft>
              <a:buFont typeface="Arial" panose="020B0604020202020204" pitchFamily="34" charset="0"/>
              <a:buChar char="•"/>
            </a:pPr>
            <a:endParaRPr lang="en-US" sz="2000" b="0" i="0" dirty="0">
              <a:effectLst/>
            </a:endParaRPr>
          </a:p>
          <a:p>
            <a:pPr indent="-228600">
              <a:lnSpc>
                <a:spcPct val="90000"/>
              </a:lnSpc>
              <a:spcAft>
                <a:spcPts val="600"/>
              </a:spcAft>
              <a:buFont typeface="Arial" panose="020B0604020202020204" pitchFamily="34" charset="0"/>
              <a:buChar char="•"/>
            </a:pPr>
            <a:r>
              <a:rPr lang="en-US" sz="2000" b="0" i="0" dirty="0">
                <a:effectLst/>
              </a:rPr>
              <a:t>The clinician </a:t>
            </a:r>
            <a:r>
              <a:rPr lang="en-US" sz="2000" dirty="0"/>
              <a:t>totals </a:t>
            </a:r>
            <a:r>
              <a:rPr lang="en-US" sz="2000" b="0" i="0" dirty="0">
                <a:effectLst/>
              </a:rPr>
              <a:t>up the scores from the previous 4 questions. If a patient refuses to answer, the clinician should mark the answer as incorrect.   "The BIMS total score is highly correlated with Mini-Mental State Exam (MMSE; </a:t>
            </a:r>
            <a:r>
              <a:rPr lang="en-US" sz="2000" b="0" i="0" dirty="0" err="1">
                <a:effectLst/>
              </a:rPr>
              <a:t>Folstein</a:t>
            </a:r>
            <a:r>
              <a:rPr lang="en-US" sz="2000" b="0" i="0" dirty="0">
                <a:effectLst/>
              </a:rPr>
              <a:t>, </a:t>
            </a:r>
            <a:r>
              <a:rPr lang="en-US" sz="2000" b="0" i="0" dirty="0" err="1">
                <a:effectLst/>
              </a:rPr>
              <a:t>Folstein</a:t>
            </a:r>
            <a:r>
              <a:rPr lang="en-US" sz="2000" b="0" i="0" dirty="0">
                <a:effectLst/>
              </a:rPr>
              <a:t>, &amp; McHugh, 1975) scores.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b="0" i="0" dirty="0">
                <a:effectLst/>
              </a:rPr>
              <a:t>Scores from a carefully conducted BIMS assessment where patients can hear all questions and the patient is not delirious suggest the following distributions:</a:t>
            </a:r>
          </a:p>
          <a:p>
            <a:pPr indent="-228600">
              <a:lnSpc>
                <a:spcPct val="90000"/>
              </a:lnSpc>
              <a:spcAft>
                <a:spcPts val="600"/>
              </a:spcAft>
              <a:buFont typeface="Arial" panose="020B0604020202020204" pitchFamily="34" charset="0"/>
              <a:buChar char="•"/>
            </a:pPr>
            <a:r>
              <a:rPr lang="en-US" sz="2000" b="0" i="0" dirty="0">
                <a:effectLst/>
              </a:rPr>
              <a:t>13-15: cognitively intact</a:t>
            </a:r>
            <a:br>
              <a:rPr lang="en-US" sz="2000" b="0" i="0" dirty="0">
                <a:effectLst/>
              </a:rPr>
            </a:br>
            <a:r>
              <a:rPr lang="en-US" sz="2000" b="0" i="0" dirty="0">
                <a:effectLst/>
              </a:rPr>
              <a:t>•  8-12: moderately impaired</a:t>
            </a:r>
            <a:br>
              <a:rPr lang="en-US" sz="2000" b="0" i="0" dirty="0">
                <a:effectLst/>
              </a:rPr>
            </a:br>
            <a:r>
              <a:rPr lang="en-US" sz="2000" b="0" i="0" dirty="0">
                <a:effectLst/>
              </a:rPr>
              <a:t>•  0-7: severe impairment </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0894066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CE7A6B-ADE7-4EAD-F884-ADB45234F231}"/>
              </a:ext>
            </a:extLst>
          </p:cNvPr>
          <p:cNvSpPr txBox="1"/>
          <p:nvPr/>
        </p:nvSpPr>
        <p:spPr>
          <a:xfrm>
            <a:off x="643468" y="1782981"/>
            <a:ext cx="4970877" cy="4393982"/>
          </a:xfrm>
          <a:prstGeom prst="rect">
            <a:avLst/>
          </a:prstGeom>
        </p:spPr>
        <p:txBody>
          <a:bodyPr vert="horz" lIns="91440" tIns="45720" rIns="91440" bIns="45720" rtlCol="0">
            <a:normAutofit/>
          </a:bodyPr>
          <a:lstStyle/>
          <a:p>
            <a:pPr>
              <a:lnSpc>
                <a:spcPct val="90000"/>
              </a:lnSpc>
              <a:spcAft>
                <a:spcPts val="600"/>
              </a:spcAft>
            </a:pPr>
            <a:r>
              <a:rPr lang="en-US" sz="1600" b="1" i="0" dirty="0">
                <a:effectLst/>
              </a:rPr>
              <a:t>Section D  Mood  </a:t>
            </a:r>
          </a:p>
          <a:p>
            <a:pPr>
              <a:lnSpc>
                <a:spcPct val="90000"/>
              </a:lnSpc>
              <a:spcAft>
                <a:spcPts val="600"/>
              </a:spcAft>
            </a:pPr>
            <a:r>
              <a:rPr lang="en-US" sz="1600" b="0" i="0" dirty="0">
                <a:effectLst/>
              </a:rPr>
              <a:t>M1730 has been removed and replaced with </a:t>
            </a:r>
            <a:r>
              <a:rPr lang="en-US" sz="1600" dirty="0"/>
              <a:t>this section.</a:t>
            </a:r>
            <a:endParaRPr lang="en-US" sz="1600" b="0" i="0" dirty="0">
              <a:effectLst/>
            </a:endParaRPr>
          </a:p>
          <a:p>
            <a:pPr indent="-228600">
              <a:lnSpc>
                <a:spcPct val="90000"/>
              </a:lnSpc>
              <a:spcAft>
                <a:spcPts val="600"/>
              </a:spcAft>
              <a:buFont typeface="Arial" panose="020B0604020202020204" pitchFamily="34" charset="0"/>
              <a:buChar char="•"/>
            </a:pPr>
            <a:endParaRPr lang="en-US" sz="1600" b="0" i="0" dirty="0">
              <a:effectLst/>
            </a:endParaRPr>
          </a:p>
          <a:p>
            <a:pPr>
              <a:lnSpc>
                <a:spcPct val="90000"/>
              </a:lnSpc>
              <a:spcAft>
                <a:spcPts val="600"/>
              </a:spcAft>
            </a:pPr>
            <a:r>
              <a:rPr lang="en-US" sz="1600" b="1" i="0" dirty="0">
                <a:effectLst/>
              </a:rPr>
              <a:t>D0150 Patient Mood Interview</a:t>
            </a:r>
          </a:p>
          <a:p>
            <a:pPr>
              <a:lnSpc>
                <a:spcPct val="90000"/>
              </a:lnSpc>
              <a:spcAft>
                <a:spcPts val="600"/>
              </a:spcAft>
            </a:pPr>
            <a:r>
              <a:rPr lang="en-US" sz="1600" b="0" i="0" dirty="0">
                <a:effectLst/>
              </a:rPr>
              <a:t>Column 1 represents if system is present in the last 2 weeks (0- No- also enter 0 in column 2), 1 - Yes- (enter 0-3 in column 2), or 9 no Response- leave column 2 blank.  </a:t>
            </a:r>
          </a:p>
          <a:p>
            <a:pPr indent="-228600">
              <a:lnSpc>
                <a:spcPct val="90000"/>
              </a:lnSpc>
              <a:spcAft>
                <a:spcPts val="600"/>
              </a:spcAft>
              <a:buFont typeface="Arial" panose="020B0604020202020204" pitchFamily="34" charset="0"/>
              <a:buChar char="•"/>
            </a:pPr>
            <a:endParaRPr lang="en-US" sz="1600" dirty="0"/>
          </a:p>
          <a:p>
            <a:pPr>
              <a:lnSpc>
                <a:spcPct val="90000"/>
              </a:lnSpc>
              <a:spcAft>
                <a:spcPts val="600"/>
              </a:spcAft>
            </a:pPr>
            <a:r>
              <a:rPr lang="en-US" sz="1600" b="0" i="0" dirty="0">
                <a:effectLst/>
              </a:rPr>
              <a:t>If the response in column 2 for questions A or B is 2 or 3, then the clinician proceeds with asking questions C-I.  </a:t>
            </a:r>
          </a:p>
          <a:p>
            <a:pPr indent="-228600">
              <a:lnSpc>
                <a:spcPct val="90000"/>
              </a:lnSpc>
              <a:spcAft>
                <a:spcPts val="600"/>
              </a:spcAft>
              <a:buFont typeface="Arial" panose="020B0604020202020204" pitchFamily="34" charset="0"/>
              <a:buChar char="•"/>
            </a:pPr>
            <a:endParaRPr lang="en-US" sz="1600" dirty="0"/>
          </a:p>
          <a:p>
            <a:pPr>
              <a:lnSpc>
                <a:spcPct val="90000"/>
              </a:lnSpc>
              <a:spcAft>
                <a:spcPts val="600"/>
              </a:spcAft>
            </a:pPr>
            <a:r>
              <a:rPr lang="en-US" sz="1600" b="0" i="0" dirty="0">
                <a:effectLst/>
              </a:rPr>
              <a:t>The responses in Column 2 should be 0,1,2,3 with 0 being never or 1 day, 1 (2-6 days), 2 (7-11 or half or more of the days), 3 (12-14 days)</a:t>
            </a:r>
          </a:p>
        </p:txBody>
      </p:sp>
      <p:sp>
        <p:nvSpPr>
          <p:cNvPr id="12" name="Isosceles Triangle 1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CEB80D5-D540-87C6-8B85-5336FB021C3D}"/>
              </a:ext>
            </a:extLst>
          </p:cNvPr>
          <p:cNvPicPr>
            <a:picLocks noChangeAspect="1"/>
          </p:cNvPicPr>
          <p:nvPr/>
        </p:nvPicPr>
        <p:blipFill rotWithShape="1">
          <a:blip r:embed="rId2"/>
          <a:srcRect l="27704" t="35102" r="29286" b="19456"/>
          <a:stretch/>
        </p:blipFill>
        <p:spPr>
          <a:xfrm>
            <a:off x="6257813" y="1856845"/>
            <a:ext cx="5290720" cy="3144309"/>
          </a:xfrm>
          <a:prstGeom prst="rect">
            <a:avLst/>
          </a:prstGeom>
        </p:spPr>
      </p:pic>
      <p:grpSp>
        <p:nvGrpSpPr>
          <p:cNvPr id="16" name="Group 15">
            <a:extLst>
              <a:ext uri="{FF2B5EF4-FFF2-40B4-BE49-F238E27FC236}">
                <a16:creationId xmlns:a16="http://schemas.microsoft.com/office/drawing/2014/main" id="{15CBE6EC-46EF-45D9-8E16-DCDC5917CA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4720" y="0"/>
            <a:ext cx="1097280" cy="1097280"/>
            <a:chOff x="11094720" y="0"/>
            <a:chExt cx="1097280" cy="1097280"/>
          </a:xfrm>
        </p:grpSpPr>
        <p:sp>
          <p:nvSpPr>
            <p:cNvPr id="17" name="Isosceles Triangle 16">
              <a:extLst>
                <a:ext uri="{FF2B5EF4-FFF2-40B4-BE49-F238E27FC236}">
                  <a16:creationId xmlns:a16="http://schemas.microsoft.com/office/drawing/2014/main" id="{DEEDCD65-9740-4F34-BDF1-9C068E0532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4B3DA7FD-5CC0-46D1-9DFB-5BAF6BE249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13715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DF6DE1-B535-71B4-3782-27EAB1211AC1}"/>
              </a:ext>
            </a:extLst>
          </p:cNvPr>
          <p:cNvSpPr txBox="1"/>
          <p:nvPr/>
        </p:nvSpPr>
        <p:spPr>
          <a:xfrm>
            <a:off x="867508" y="614799"/>
            <a:ext cx="8276492" cy="3693319"/>
          </a:xfrm>
          <a:prstGeom prst="rect">
            <a:avLst/>
          </a:prstGeom>
          <a:noFill/>
        </p:spPr>
        <p:txBody>
          <a:bodyPr wrap="square">
            <a:spAutoFit/>
          </a:bodyPr>
          <a:lstStyle/>
          <a:p>
            <a:pPr algn="l"/>
            <a:r>
              <a:rPr lang="en-US" b="1" i="0" dirty="0">
                <a:solidFill>
                  <a:srgbClr val="212529"/>
                </a:solidFill>
                <a:effectLst/>
                <a:latin typeface="Helvetica Neue"/>
              </a:rPr>
              <a:t>D0160- Total Severity Score</a:t>
            </a:r>
          </a:p>
          <a:p>
            <a:pPr algn="l"/>
            <a:endParaRPr lang="en-US" b="0" i="0" dirty="0">
              <a:solidFill>
                <a:srgbClr val="212529"/>
              </a:solidFill>
              <a:effectLst/>
              <a:latin typeface="Helvetica Neue"/>
            </a:endParaRPr>
          </a:p>
          <a:p>
            <a:pPr algn="l"/>
            <a:r>
              <a:rPr lang="en-US" b="0" i="0" dirty="0">
                <a:solidFill>
                  <a:srgbClr val="212529"/>
                </a:solidFill>
                <a:effectLst/>
                <a:latin typeface="Helvetica Neue"/>
              </a:rPr>
              <a:t>The clinician will then add up all the responses from column 2 into a total score.  This can be tracked over time and is important for determining mental health or change in mental health status. In addition, PHQ-2 to 9 Total Severity Score can be used to track changes in severity over time.</a:t>
            </a:r>
          </a:p>
          <a:p>
            <a:pPr algn="l"/>
            <a:r>
              <a:rPr lang="en-US" b="0" i="0" dirty="0">
                <a:solidFill>
                  <a:srgbClr val="212529"/>
                </a:solidFill>
                <a:effectLst/>
                <a:latin typeface="Helvetica Neue"/>
              </a:rPr>
              <a:t>Total Severity Score can be interpreted as follows:</a:t>
            </a:r>
          </a:p>
          <a:p>
            <a:pPr algn="l">
              <a:buFont typeface="Arial" panose="020B0604020202020204" pitchFamily="34" charset="0"/>
              <a:buChar char="•"/>
            </a:pPr>
            <a:r>
              <a:rPr lang="en-US" b="0" i="0" dirty="0">
                <a:solidFill>
                  <a:srgbClr val="212529"/>
                </a:solidFill>
                <a:effectLst/>
                <a:latin typeface="Helvetica Neue"/>
              </a:rPr>
              <a:t> 0-4: minimal depression</a:t>
            </a:r>
          </a:p>
          <a:p>
            <a:pPr algn="l">
              <a:buFont typeface="Arial" panose="020B0604020202020204" pitchFamily="34" charset="0"/>
              <a:buChar char="•"/>
            </a:pPr>
            <a:r>
              <a:rPr lang="en-US" b="0" i="0" dirty="0">
                <a:solidFill>
                  <a:srgbClr val="212529"/>
                </a:solidFill>
                <a:effectLst/>
                <a:latin typeface="Helvetica Neue"/>
              </a:rPr>
              <a:t>5-9: mild depression</a:t>
            </a:r>
          </a:p>
          <a:p>
            <a:pPr algn="l">
              <a:buFont typeface="Arial" panose="020B0604020202020204" pitchFamily="34" charset="0"/>
              <a:buChar char="•"/>
            </a:pPr>
            <a:r>
              <a:rPr lang="en-US" b="0" i="0" dirty="0">
                <a:solidFill>
                  <a:srgbClr val="212529"/>
                </a:solidFill>
                <a:effectLst/>
                <a:latin typeface="Helvetica Neue"/>
              </a:rPr>
              <a:t> 10-14: moderate depression</a:t>
            </a:r>
          </a:p>
          <a:p>
            <a:pPr algn="l">
              <a:buFont typeface="Arial" panose="020B0604020202020204" pitchFamily="34" charset="0"/>
              <a:buChar char="•"/>
            </a:pPr>
            <a:r>
              <a:rPr lang="en-US" b="0" i="0" dirty="0">
                <a:solidFill>
                  <a:srgbClr val="212529"/>
                </a:solidFill>
                <a:effectLst/>
                <a:latin typeface="Helvetica Neue"/>
              </a:rPr>
              <a:t> 15-19: moderately severe depression</a:t>
            </a:r>
          </a:p>
          <a:p>
            <a:pPr algn="l">
              <a:buFont typeface="Arial" panose="020B0604020202020204" pitchFamily="34" charset="0"/>
              <a:buChar char="•"/>
            </a:pPr>
            <a:r>
              <a:rPr lang="en-US" b="0" i="0" dirty="0">
                <a:solidFill>
                  <a:srgbClr val="212529"/>
                </a:solidFill>
                <a:effectLst/>
                <a:latin typeface="Helvetica Neue"/>
              </a:rPr>
              <a:t> 20-27: severe depression</a:t>
            </a:r>
          </a:p>
          <a:p>
            <a:pPr algn="l">
              <a:buFont typeface="Arial" panose="020B0604020202020204" pitchFamily="34" charset="0"/>
              <a:buChar char="•"/>
            </a:pPr>
            <a:endParaRPr lang="en-US" b="0" i="0" dirty="0">
              <a:solidFill>
                <a:srgbClr val="212529"/>
              </a:solidFill>
              <a:effectLst/>
              <a:latin typeface="Helvetica Neue"/>
            </a:endParaRPr>
          </a:p>
        </p:txBody>
      </p:sp>
      <p:pic>
        <p:nvPicPr>
          <p:cNvPr id="5" name="Picture 4">
            <a:extLst>
              <a:ext uri="{FF2B5EF4-FFF2-40B4-BE49-F238E27FC236}">
                <a16:creationId xmlns:a16="http://schemas.microsoft.com/office/drawing/2014/main" id="{EF71F671-38AA-4173-5540-2B1ADA2B9FD7}"/>
              </a:ext>
            </a:extLst>
          </p:cNvPr>
          <p:cNvPicPr>
            <a:picLocks noChangeAspect="1"/>
          </p:cNvPicPr>
          <p:nvPr/>
        </p:nvPicPr>
        <p:blipFill rotWithShape="1">
          <a:blip r:embed="rId2"/>
          <a:srcRect l="28316" t="54286" r="29286" b="23401"/>
          <a:stretch/>
        </p:blipFill>
        <p:spPr>
          <a:xfrm>
            <a:off x="1352940" y="4161453"/>
            <a:ext cx="5169160" cy="1530221"/>
          </a:xfrm>
          <a:prstGeom prst="rect">
            <a:avLst/>
          </a:prstGeom>
        </p:spPr>
      </p:pic>
    </p:spTree>
    <p:extLst>
      <p:ext uri="{BB962C8B-B14F-4D97-AF65-F5344CB8AC3E}">
        <p14:creationId xmlns:p14="http://schemas.microsoft.com/office/powerpoint/2010/main" val="2203942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2787AB-E0B4-5B76-3480-01D90A26BF7C}"/>
              </a:ext>
            </a:extLst>
          </p:cNvPr>
          <p:cNvSpPr txBox="1"/>
          <p:nvPr/>
        </p:nvSpPr>
        <p:spPr>
          <a:xfrm>
            <a:off x="867747" y="718458"/>
            <a:ext cx="10562253" cy="1477328"/>
          </a:xfrm>
          <a:prstGeom prst="rect">
            <a:avLst/>
          </a:prstGeom>
          <a:noFill/>
        </p:spPr>
        <p:txBody>
          <a:bodyPr wrap="square">
            <a:spAutoFit/>
          </a:bodyPr>
          <a:lstStyle/>
          <a:p>
            <a:pPr algn="l"/>
            <a:r>
              <a:rPr lang="en-US" b="1" i="0" dirty="0">
                <a:solidFill>
                  <a:srgbClr val="212529"/>
                </a:solidFill>
                <a:effectLst/>
                <a:latin typeface="Helvetica Neue"/>
              </a:rPr>
              <a:t>D0700 Social Isolation</a:t>
            </a:r>
            <a:endParaRPr lang="en-US" b="0" i="0" dirty="0">
              <a:solidFill>
                <a:srgbClr val="212529"/>
              </a:solidFill>
              <a:effectLst/>
              <a:latin typeface="Helvetica Neue"/>
            </a:endParaRPr>
          </a:p>
          <a:p>
            <a:pPr algn="l"/>
            <a:r>
              <a:rPr lang="en-US" b="0" i="0" dirty="0">
                <a:solidFill>
                  <a:srgbClr val="212529"/>
                </a:solidFill>
                <a:effectLst/>
                <a:latin typeface="Helvetica Neue"/>
              </a:rPr>
              <a:t>The clinician asks how often the patient feels lonely or isolated from those around them.  This is looking to determine "the patient’s actual or perceived lack of contact with other people, such as living alone or residing in a remote area."  There 9 options (0-8) for this.  This should be a patient self-report response.  </a:t>
            </a:r>
          </a:p>
        </p:txBody>
      </p:sp>
      <p:pic>
        <p:nvPicPr>
          <p:cNvPr id="5" name="Picture 4">
            <a:extLst>
              <a:ext uri="{FF2B5EF4-FFF2-40B4-BE49-F238E27FC236}">
                <a16:creationId xmlns:a16="http://schemas.microsoft.com/office/drawing/2014/main" id="{1DA023CD-4148-2C1D-D2E2-D47721761188}"/>
              </a:ext>
            </a:extLst>
          </p:cNvPr>
          <p:cNvPicPr>
            <a:picLocks noChangeAspect="1"/>
          </p:cNvPicPr>
          <p:nvPr/>
        </p:nvPicPr>
        <p:blipFill rotWithShape="1">
          <a:blip r:embed="rId2"/>
          <a:srcRect l="28087" t="60816" r="29210" b="22858"/>
          <a:stretch/>
        </p:blipFill>
        <p:spPr>
          <a:xfrm>
            <a:off x="2983085" y="3235509"/>
            <a:ext cx="5206482" cy="1119673"/>
          </a:xfrm>
          <a:prstGeom prst="rect">
            <a:avLst/>
          </a:prstGeom>
        </p:spPr>
      </p:pic>
    </p:spTree>
    <p:extLst>
      <p:ext uri="{BB962C8B-B14F-4D97-AF65-F5344CB8AC3E}">
        <p14:creationId xmlns:p14="http://schemas.microsoft.com/office/powerpoint/2010/main" val="1753818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ABF408-768B-923F-1AAD-77B289E79FDC}"/>
              </a:ext>
            </a:extLst>
          </p:cNvPr>
          <p:cNvSpPr txBox="1"/>
          <p:nvPr/>
        </p:nvSpPr>
        <p:spPr>
          <a:xfrm>
            <a:off x="437663" y="328246"/>
            <a:ext cx="10902460" cy="3970318"/>
          </a:xfrm>
          <a:prstGeom prst="rect">
            <a:avLst/>
          </a:prstGeom>
          <a:noFill/>
        </p:spPr>
        <p:txBody>
          <a:bodyPr wrap="square">
            <a:spAutoFit/>
          </a:bodyPr>
          <a:lstStyle/>
          <a:p>
            <a:pPr algn="l"/>
            <a:r>
              <a:rPr lang="en-US" b="1" i="0" dirty="0">
                <a:solidFill>
                  <a:srgbClr val="212529"/>
                </a:solidFill>
                <a:effectLst/>
                <a:latin typeface="Helvetica Neue"/>
              </a:rPr>
              <a:t>Section J</a:t>
            </a:r>
            <a:endParaRPr lang="en-US" b="0" i="0" dirty="0">
              <a:solidFill>
                <a:srgbClr val="212529"/>
              </a:solidFill>
              <a:effectLst/>
              <a:latin typeface="Helvetica Neue"/>
            </a:endParaRPr>
          </a:p>
          <a:p>
            <a:pPr algn="l"/>
            <a:r>
              <a:rPr lang="en-US" b="0" i="0" dirty="0">
                <a:solidFill>
                  <a:srgbClr val="212529"/>
                </a:solidFill>
                <a:effectLst/>
                <a:latin typeface="Helvetica Neue"/>
              </a:rPr>
              <a:t>M1242 has been removed from OASIS.  </a:t>
            </a:r>
          </a:p>
          <a:p>
            <a:pPr algn="l"/>
            <a:endParaRPr lang="en-US" dirty="0">
              <a:solidFill>
                <a:srgbClr val="212529"/>
              </a:solidFill>
              <a:latin typeface="Helvetica Neue"/>
            </a:endParaRPr>
          </a:p>
          <a:p>
            <a:pPr algn="l"/>
            <a:r>
              <a:rPr lang="en-US" b="0" i="0" dirty="0">
                <a:solidFill>
                  <a:srgbClr val="212529"/>
                </a:solidFill>
                <a:effectLst/>
                <a:latin typeface="Helvetica Neue"/>
              </a:rPr>
              <a:t>This question has been replaced by 3 other questions- seeking more clarity and specificity with pain.  These questions are J0510 (Pain effect on sleep), J0520 (Pain interference with therapy), and J0530 (Pain interfering with activity)</a:t>
            </a:r>
          </a:p>
          <a:p>
            <a:pPr algn="l"/>
            <a:endParaRPr lang="en-US" b="0" i="0" dirty="0">
              <a:solidFill>
                <a:srgbClr val="212529"/>
              </a:solidFill>
              <a:effectLst/>
              <a:latin typeface="Helvetica Neue"/>
            </a:endParaRPr>
          </a:p>
          <a:p>
            <a:pPr algn="l"/>
            <a:r>
              <a:rPr lang="en-US" b="0" i="0" dirty="0">
                <a:solidFill>
                  <a:srgbClr val="212529"/>
                </a:solidFill>
                <a:effectLst/>
                <a:latin typeface="Helvetica Neue"/>
              </a:rPr>
              <a:t>These questions are determining how pain affects the life of the patient in the last 5 days.  There is a new part to J0510, the response of 0 "Does not apply No pain experienced in the last 5 days."  </a:t>
            </a:r>
          </a:p>
          <a:p>
            <a:pPr algn="l"/>
            <a:endParaRPr lang="en-US" dirty="0">
              <a:solidFill>
                <a:srgbClr val="212529"/>
              </a:solidFill>
              <a:latin typeface="Helvetica Neue"/>
            </a:endParaRPr>
          </a:p>
          <a:p>
            <a:pPr algn="l"/>
            <a:r>
              <a:rPr lang="en-US" b="0" i="0" dirty="0">
                <a:solidFill>
                  <a:srgbClr val="212529"/>
                </a:solidFill>
                <a:effectLst/>
                <a:latin typeface="Helvetica Neue"/>
              </a:rPr>
              <a:t>If this response is given, then the clinician skips to M1400. Per CMS guidance,  "The key difference between code 0, Does not apply and code 1, Rarely or not at all is that for code 0, the patient reports no pain/hurting in the past 5 days, and code 1, the patient reports pain/hurting HAS been present in the past 5 days, but has rarely or not at all impacted sleep."   </a:t>
            </a:r>
          </a:p>
        </p:txBody>
      </p:sp>
      <p:pic>
        <p:nvPicPr>
          <p:cNvPr id="5" name="Picture 4">
            <a:extLst>
              <a:ext uri="{FF2B5EF4-FFF2-40B4-BE49-F238E27FC236}">
                <a16:creationId xmlns:a16="http://schemas.microsoft.com/office/drawing/2014/main" id="{884F5EDE-5EAA-6DE9-F055-969495B54506}"/>
              </a:ext>
            </a:extLst>
          </p:cNvPr>
          <p:cNvPicPr>
            <a:picLocks noChangeAspect="1"/>
          </p:cNvPicPr>
          <p:nvPr/>
        </p:nvPicPr>
        <p:blipFill rotWithShape="1">
          <a:blip r:embed="rId2"/>
          <a:srcRect l="30256" t="25983" r="31218" b="59772"/>
          <a:stretch/>
        </p:blipFill>
        <p:spPr>
          <a:xfrm>
            <a:off x="726832" y="4431323"/>
            <a:ext cx="4697046" cy="976923"/>
          </a:xfrm>
          <a:prstGeom prst="rect">
            <a:avLst/>
          </a:prstGeom>
        </p:spPr>
      </p:pic>
      <p:pic>
        <p:nvPicPr>
          <p:cNvPr id="9" name="Picture 8">
            <a:extLst>
              <a:ext uri="{FF2B5EF4-FFF2-40B4-BE49-F238E27FC236}">
                <a16:creationId xmlns:a16="http://schemas.microsoft.com/office/drawing/2014/main" id="{F0BC655E-BFFA-7455-BF68-53F8EDB8723F}"/>
              </a:ext>
            </a:extLst>
          </p:cNvPr>
          <p:cNvPicPr>
            <a:picLocks noChangeAspect="1"/>
          </p:cNvPicPr>
          <p:nvPr/>
        </p:nvPicPr>
        <p:blipFill rotWithShape="1">
          <a:blip r:embed="rId3"/>
          <a:srcRect l="28316" t="71429" r="29745" b="14326"/>
          <a:stretch/>
        </p:blipFill>
        <p:spPr>
          <a:xfrm>
            <a:off x="5495732" y="4390491"/>
            <a:ext cx="5113176" cy="976923"/>
          </a:xfrm>
          <a:prstGeom prst="rect">
            <a:avLst/>
          </a:prstGeom>
        </p:spPr>
      </p:pic>
    </p:spTree>
    <p:extLst>
      <p:ext uri="{BB962C8B-B14F-4D97-AF65-F5344CB8AC3E}">
        <p14:creationId xmlns:p14="http://schemas.microsoft.com/office/powerpoint/2010/main" val="2882477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C7E521-B6A2-DFF1-EA9B-2E373DD71F07}"/>
              </a:ext>
            </a:extLst>
          </p:cNvPr>
          <p:cNvSpPr txBox="1"/>
          <p:nvPr/>
        </p:nvSpPr>
        <p:spPr>
          <a:xfrm>
            <a:off x="821093" y="755780"/>
            <a:ext cx="10133045" cy="1200329"/>
          </a:xfrm>
          <a:prstGeom prst="rect">
            <a:avLst/>
          </a:prstGeom>
          <a:noFill/>
        </p:spPr>
        <p:txBody>
          <a:bodyPr wrap="square">
            <a:spAutoFit/>
          </a:bodyPr>
          <a:lstStyle/>
          <a:p>
            <a:pPr algn="l"/>
            <a:r>
              <a:rPr lang="en-US" b="1" i="0" dirty="0">
                <a:solidFill>
                  <a:srgbClr val="212529"/>
                </a:solidFill>
                <a:effectLst/>
                <a:latin typeface="Helvetica Neue"/>
              </a:rPr>
              <a:t>K0520- Nutritional Approaches</a:t>
            </a:r>
            <a:endParaRPr lang="en-US" b="0" i="0" dirty="0">
              <a:solidFill>
                <a:srgbClr val="212529"/>
              </a:solidFill>
              <a:effectLst/>
              <a:latin typeface="Helvetica Neue"/>
            </a:endParaRPr>
          </a:p>
          <a:p>
            <a:pPr algn="l"/>
            <a:r>
              <a:rPr lang="en-US" b="0" i="0" dirty="0">
                <a:solidFill>
                  <a:srgbClr val="212529"/>
                </a:solidFill>
                <a:effectLst/>
                <a:latin typeface="Helvetica Neue"/>
              </a:rPr>
              <a:t>This section reviews all the nutritional approaches from admission to discharge for a patient.  There are several options.  Note: IV feeding is only to be marked if used for nutrition or hydration and not for delivery of medication or flushing.  </a:t>
            </a:r>
          </a:p>
        </p:txBody>
      </p:sp>
      <p:pic>
        <p:nvPicPr>
          <p:cNvPr id="5" name="Picture 4">
            <a:extLst>
              <a:ext uri="{FF2B5EF4-FFF2-40B4-BE49-F238E27FC236}">
                <a16:creationId xmlns:a16="http://schemas.microsoft.com/office/drawing/2014/main" id="{92A49296-B839-ACC9-DCAD-E919B6CAAF1B}"/>
              </a:ext>
            </a:extLst>
          </p:cNvPr>
          <p:cNvPicPr>
            <a:picLocks noChangeAspect="1"/>
          </p:cNvPicPr>
          <p:nvPr/>
        </p:nvPicPr>
        <p:blipFill rotWithShape="1">
          <a:blip r:embed="rId2"/>
          <a:srcRect l="28622" t="40000" r="28979" b="20408"/>
          <a:stretch/>
        </p:blipFill>
        <p:spPr>
          <a:xfrm>
            <a:off x="3489648" y="2743200"/>
            <a:ext cx="5169159" cy="2715208"/>
          </a:xfrm>
          <a:prstGeom prst="rect">
            <a:avLst/>
          </a:prstGeom>
        </p:spPr>
      </p:pic>
    </p:spTree>
    <p:extLst>
      <p:ext uri="{BB962C8B-B14F-4D97-AF65-F5344CB8AC3E}">
        <p14:creationId xmlns:p14="http://schemas.microsoft.com/office/powerpoint/2010/main" val="27774866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D501A9-6D39-AF50-549C-B2238ADB8FF6}"/>
              </a:ext>
            </a:extLst>
          </p:cNvPr>
          <p:cNvSpPr txBox="1"/>
          <p:nvPr/>
        </p:nvSpPr>
        <p:spPr>
          <a:xfrm>
            <a:off x="1045029" y="765111"/>
            <a:ext cx="9517224" cy="3139321"/>
          </a:xfrm>
          <a:prstGeom prst="rect">
            <a:avLst/>
          </a:prstGeom>
          <a:noFill/>
        </p:spPr>
        <p:txBody>
          <a:bodyPr wrap="square">
            <a:spAutoFit/>
          </a:bodyPr>
          <a:lstStyle/>
          <a:p>
            <a:pPr algn="l"/>
            <a:r>
              <a:rPr lang="en-US" b="1" i="0" dirty="0">
                <a:solidFill>
                  <a:srgbClr val="14171C"/>
                </a:solidFill>
                <a:effectLst/>
                <a:latin typeface="Montserrat" panose="00000500000000000000" pitchFamily="2" charset="0"/>
              </a:rPr>
              <a:t>New assessment questions for high-risk medication teaching</a:t>
            </a:r>
          </a:p>
          <a:p>
            <a:r>
              <a:rPr lang="en-US" b="0" i="0" dirty="0">
                <a:solidFill>
                  <a:srgbClr val="14171C"/>
                </a:solidFill>
                <a:effectLst/>
                <a:latin typeface="Varela Round" panose="00000500000000000000" pitchFamily="2" charset="-79"/>
                <a:cs typeface="Varela Round" panose="00000500000000000000" pitchFamily="2" charset="-79"/>
              </a:rPr>
              <a:t>N0415 – is a new OASIS item and specifically identifies the high-risk drug classes, such as antipsychotics, anticoagulants, antibiotics, opioids, antiplatelets, and hypoglycemic drugs, which CMS requires patient teaching.</a:t>
            </a:r>
            <a:r>
              <a:rPr lang="en-US" b="0" i="0" dirty="0">
                <a:solidFill>
                  <a:srgbClr val="212529"/>
                </a:solidFill>
                <a:effectLst/>
                <a:latin typeface="Helvetica Neue"/>
              </a:rPr>
              <a:t> This identifies if the patient is taking any prescribed medications in specific drug classes and whether the indication was noted for all medications in that drug class.  </a:t>
            </a:r>
            <a:r>
              <a:rPr lang="en-US" dirty="0">
                <a:solidFill>
                  <a:srgbClr val="212529"/>
                </a:solidFill>
                <a:latin typeface="Helvetica Neue"/>
              </a:rPr>
              <a:t>Per guidance, </a:t>
            </a:r>
            <a:r>
              <a:rPr lang="en-US" b="0" i="0" dirty="0">
                <a:solidFill>
                  <a:srgbClr val="212529"/>
                </a:solidFill>
                <a:effectLst/>
                <a:latin typeface="Helvetica Neue"/>
              </a:rPr>
              <a:t>"Patients who take medications in these high-risk drug classes are at risk for side effects that can adversely affect health, safety, and quality of life." </a:t>
            </a:r>
          </a:p>
          <a:p>
            <a:pPr algn="l"/>
            <a:endParaRPr lang="en-US" b="0" i="0" dirty="0">
              <a:solidFill>
                <a:srgbClr val="14171C"/>
              </a:solidFill>
              <a:effectLst/>
              <a:latin typeface="Varela Round" panose="00000500000000000000" pitchFamily="2" charset="-79"/>
              <a:cs typeface="Varela Round" panose="00000500000000000000" pitchFamily="2" charset="-79"/>
            </a:endParaRPr>
          </a:p>
          <a:p>
            <a:br>
              <a:rPr lang="en-US" dirty="0"/>
            </a:br>
            <a:endParaRPr lang="en-US" dirty="0"/>
          </a:p>
        </p:txBody>
      </p:sp>
      <p:pic>
        <p:nvPicPr>
          <p:cNvPr id="5" name="Picture 4">
            <a:extLst>
              <a:ext uri="{FF2B5EF4-FFF2-40B4-BE49-F238E27FC236}">
                <a16:creationId xmlns:a16="http://schemas.microsoft.com/office/drawing/2014/main" id="{B66B4A04-4230-0BD7-727B-A0FDCB99FBB2}"/>
              </a:ext>
            </a:extLst>
          </p:cNvPr>
          <p:cNvPicPr>
            <a:picLocks noChangeAspect="1"/>
          </p:cNvPicPr>
          <p:nvPr/>
        </p:nvPicPr>
        <p:blipFill rotWithShape="1">
          <a:blip r:embed="rId2"/>
          <a:srcRect l="27934" t="27619" r="29209" b="40272"/>
          <a:stretch/>
        </p:blipFill>
        <p:spPr>
          <a:xfrm>
            <a:off x="3191069" y="3755691"/>
            <a:ext cx="5225144" cy="2202025"/>
          </a:xfrm>
          <a:prstGeom prst="rect">
            <a:avLst/>
          </a:prstGeom>
        </p:spPr>
      </p:pic>
    </p:spTree>
    <p:extLst>
      <p:ext uri="{BB962C8B-B14F-4D97-AF65-F5344CB8AC3E}">
        <p14:creationId xmlns:p14="http://schemas.microsoft.com/office/powerpoint/2010/main" val="36254182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EBB4EE-887C-A188-E17A-36C428420707}"/>
              </a:ext>
            </a:extLst>
          </p:cNvPr>
          <p:cNvSpPr txBox="1"/>
          <p:nvPr/>
        </p:nvSpPr>
        <p:spPr>
          <a:xfrm>
            <a:off x="270589" y="139959"/>
            <a:ext cx="11007012" cy="1477328"/>
          </a:xfrm>
          <a:prstGeom prst="rect">
            <a:avLst/>
          </a:prstGeom>
          <a:noFill/>
        </p:spPr>
        <p:txBody>
          <a:bodyPr wrap="square">
            <a:spAutoFit/>
          </a:bodyPr>
          <a:lstStyle/>
          <a:p>
            <a:pPr algn="l"/>
            <a:r>
              <a:rPr lang="en-US" b="1" i="0" dirty="0">
                <a:solidFill>
                  <a:srgbClr val="212529"/>
                </a:solidFill>
                <a:effectLst/>
                <a:latin typeface="Helvetica Neue"/>
              </a:rPr>
              <a:t>O0110- Special Treatments, Procedures, and Programs</a:t>
            </a:r>
            <a:endParaRPr lang="en-US" b="0" i="0" dirty="0">
              <a:solidFill>
                <a:srgbClr val="212529"/>
              </a:solidFill>
              <a:effectLst/>
              <a:latin typeface="Helvetica Neue"/>
            </a:endParaRPr>
          </a:p>
          <a:p>
            <a:pPr algn="l"/>
            <a:r>
              <a:rPr lang="en-US" b="0" i="0" dirty="0">
                <a:solidFill>
                  <a:srgbClr val="212529"/>
                </a:solidFill>
                <a:effectLst/>
                <a:latin typeface="Helvetica Neue"/>
              </a:rPr>
              <a:t>These items can have an effect on patient health status, self-image, dignity, and quality of life.  Does the patient have these treatments and how are treatments are administered.  Chemotherapy, Oxygen Therapy, Suctioning, Tracheostomy Care, Invasive Medical Ventilator, Non-Invasive Medical Ventilator (BiPAP or CPAP), IV Medications, Transfusions, Dialysis, IV Access, or none of the above.</a:t>
            </a:r>
          </a:p>
        </p:txBody>
      </p:sp>
      <p:pic>
        <p:nvPicPr>
          <p:cNvPr id="5" name="Picture 4">
            <a:extLst>
              <a:ext uri="{FF2B5EF4-FFF2-40B4-BE49-F238E27FC236}">
                <a16:creationId xmlns:a16="http://schemas.microsoft.com/office/drawing/2014/main" id="{B9C928AB-F328-E32A-598A-E05278A3B18F}"/>
              </a:ext>
            </a:extLst>
          </p:cNvPr>
          <p:cNvPicPr>
            <a:picLocks noChangeAspect="1"/>
          </p:cNvPicPr>
          <p:nvPr/>
        </p:nvPicPr>
        <p:blipFill rotWithShape="1">
          <a:blip r:embed="rId2"/>
          <a:srcRect l="28327" t="20544" r="29122" b="5034"/>
          <a:stretch/>
        </p:blipFill>
        <p:spPr>
          <a:xfrm>
            <a:off x="442206" y="1617287"/>
            <a:ext cx="5187821" cy="5103845"/>
          </a:xfrm>
          <a:prstGeom prst="rect">
            <a:avLst/>
          </a:prstGeom>
        </p:spPr>
      </p:pic>
      <p:pic>
        <p:nvPicPr>
          <p:cNvPr id="7" name="Picture 6">
            <a:extLst>
              <a:ext uri="{FF2B5EF4-FFF2-40B4-BE49-F238E27FC236}">
                <a16:creationId xmlns:a16="http://schemas.microsoft.com/office/drawing/2014/main" id="{7EEDAA02-4A11-E23E-CA34-3ECF37CA6107}"/>
              </a:ext>
            </a:extLst>
          </p:cNvPr>
          <p:cNvPicPr>
            <a:picLocks noChangeAspect="1"/>
          </p:cNvPicPr>
          <p:nvPr/>
        </p:nvPicPr>
        <p:blipFill rotWithShape="1">
          <a:blip r:embed="rId3"/>
          <a:srcRect l="28240" t="16054" r="29209" b="14830"/>
          <a:stretch/>
        </p:blipFill>
        <p:spPr>
          <a:xfrm>
            <a:off x="5630027" y="1799233"/>
            <a:ext cx="5187821" cy="4739951"/>
          </a:xfrm>
          <a:prstGeom prst="rect">
            <a:avLst/>
          </a:prstGeom>
        </p:spPr>
      </p:pic>
    </p:spTree>
    <p:extLst>
      <p:ext uri="{BB962C8B-B14F-4D97-AF65-F5344CB8AC3E}">
        <p14:creationId xmlns:p14="http://schemas.microsoft.com/office/powerpoint/2010/main" val="36224651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alendar on table">
            <a:extLst>
              <a:ext uri="{FF2B5EF4-FFF2-40B4-BE49-F238E27FC236}">
                <a16:creationId xmlns:a16="http://schemas.microsoft.com/office/drawing/2014/main" id="{6AA3C022-B729-E725-D758-B5DC08F27E1E}"/>
              </a:ext>
            </a:extLst>
          </p:cNvPr>
          <p:cNvPicPr>
            <a:picLocks noChangeAspect="1"/>
          </p:cNvPicPr>
          <p:nvPr/>
        </p:nvPicPr>
        <p:blipFill rotWithShape="1">
          <a:blip r:embed="rId2"/>
          <a:srcRect t="4760" r="9091" b="18631"/>
          <a:stretch/>
        </p:blipFill>
        <p:spPr>
          <a:xfrm>
            <a:off x="20" y="10"/>
            <a:ext cx="12316388" cy="6857990"/>
          </a:xfrm>
          <a:prstGeom prst="rect">
            <a:avLst/>
          </a:prstGeom>
        </p:spPr>
      </p:pic>
      <p:sp>
        <p:nvSpPr>
          <p:cNvPr id="22" name="Rectangle 13">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AA463B-D816-1017-7615-DF610E211653}"/>
              </a:ext>
            </a:extLst>
          </p:cNvPr>
          <p:cNvSpPr txBox="1"/>
          <p:nvPr/>
        </p:nvSpPr>
        <p:spPr>
          <a:xfrm>
            <a:off x="597159" y="830424"/>
            <a:ext cx="11168743" cy="5064349"/>
          </a:xfrm>
          <a:prstGeom prst="rect">
            <a:avLst/>
          </a:prstGeom>
        </p:spPr>
        <p:txBody>
          <a:bodyPr vert="horz" lIns="91440" tIns="45720" rIns="91440" bIns="45720" rtlCol="0">
            <a:normAutofit/>
          </a:bodyPr>
          <a:lstStyle/>
          <a:p>
            <a:pPr>
              <a:lnSpc>
                <a:spcPct val="90000"/>
              </a:lnSpc>
              <a:spcAft>
                <a:spcPts val="600"/>
              </a:spcAft>
            </a:pPr>
            <a:r>
              <a:rPr lang="en-US" sz="1500"/>
              <a:t>Per CMS:</a:t>
            </a:r>
          </a:p>
          <a:p>
            <a:pPr>
              <a:lnSpc>
                <a:spcPct val="90000"/>
              </a:lnSpc>
              <a:spcAft>
                <a:spcPts val="600"/>
              </a:spcAft>
            </a:pPr>
            <a:r>
              <a:rPr lang="en-US" sz="1500" b="0" i="0">
                <a:effectLst/>
              </a:rPr>
              <a:t>Please note that the effective date for OASIS-E is January 1, 2023. The version of OASIS that should be collected will be based on the M0090 – Date Assessment Completed. The M0090 date is the last date that information used to complete the comprehensive assessment and determine OASIS coding was gathered by the assessing clinician and documentation of the specific responses was completed.</a:t>
            </a:r>
          </a:p>
          <a:p>
            <a:pPr>
              <a:lnSpc>
                <a:spcPct val="90000"/>
              </a:lnSpc>
              <a:spcAft>
                <a:spcPts val="600"/>
              </a:spcAft>
            </a:pPr>
            <a:r>
              <a:rPr lang="en-US" sz="1500" b="0" i="0">
                <a:effectLst/>
              </a:rPr>
              <a:t>CMS wants to make clear that with this transition to OASIS-E, there is no need for the use of artificial M0090 dates. All assessments with a M0090 - Date Assessment Completed on or before December 31, 2022, including the last 5 days of 2022 must be completed with OASIS-D1.  This is true even when the first day of the new certification period is on or after January 1, 2023.</a:t>
            </a:r>
          </a:p>
          <a:p>
            <a:pPr>
              <a:lnSpc>
                <a:spcPct val="90000"/>
              </a:lnSpc>
              <a:spcAft>
                <a:spcPts val="600"/>
              </a:spcAft>
            </a:pPr>
            <a:r>
              <a:rPr lang="en-US" sz="1500" b="0" i="0">
                <a:effectLst/>
              </a:rPr>
              <a:t>All assessments with a M0090 - Date Assessment Completed on or after January 1, 2023, must be completed with OASIS-E. This is true even when the assessment was initiated in 2022.</a:t>
            </a:r>
          </a:p>
          <a:p>
            <a:pPr indent="-228600">
              <a:lnSpc>
                <a:spcPct val="90000"/>
              </a:lnSpc>
              <a:spcAft>
                <a:spcPts val="600"/>
              </a:spcAft>
              <a:buFont typeface="Arial" panose="020B0604020202020204" pitchFamily="34" charset="0"/>
              <a:buChar char="•"/>
            </a:pPr>
            <a:endParaRPr lang="en-US" sz="1500" b="0" i="0" dirty="0">
              <a:effectLst/>
            </a:endParaRPr>
          </a:p>
        </p:txBody>
      </p:sp>
    </p:spTree>
    <p:extLst>
      <p:ext uri="{BB962C8B-B14F-4D97-AF65-F5344CB8AC3E}">
        <p14:creationId xmlns:p14="http://schemas.microsoft.com/office/powerpoint/2010/main" val="18611329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BBF5EAA-5626-4CD8-BEB0-22344F957900}"/>
              </a:ext>
            </a:extLst>
          </p:cNvPr>
          <p:cNvSpPr txBox="1"/>
          <p:nvPr/>
        </p:nvSpPr>
        <p:spPr>
          <a:xfrm>
            <a:off x="838200" y="2057400"/>
            <a:ext cx="10515600" cy="3871762"/>
          </a:xfrm>
          <a:prstGeom prst="rect">
            <a:avLst/>
          </a:prstGeom>
        </p:spPr>
        <p:txBody>
          <a:bodyPr vert="horz" lIns="91440" tIns="45720" rIns="91440" bIns="45720" rtlCol="0">
            <a:normAutofit/>
          </a:bodyPr>
          <a:lstStyle/>
          <a:p>
            <a:pPr>
              <a:lnSpc>
                <a:spcPct val="90000"/>
              </a:lnSpc>
              <a:spcAft>
                <a:spcPts val="600"/>
              </a:spcAft>
            </a:pPr>
            <a:r>
              <a:rPr lang="en-US" sz="2400" b="0" i="0" dirty="0">
                <a:effectLst/>
              </a:rPr>
              <a:t>Refer to the following link for more information on OASIS-E sections and elements.</a:t>
            </a:r>
          </a:p>
          <a:p>
            <a:pPr>
              <a:lnSpc>
                <a:spcPct val="90000"/>
              </a:lnSpc>
              <a:spcAft>
                <a:spcPts val="600"/>
              </a:spcAft>
            </a:pPr>
            <a:r>
              <a:rPr lang="en-US" sz="2400" b="0" i="0" u="none" strike="noStrike" dirty="0">
                <a:effectLst/>
                <a:hlinkClick r:id="rId2"/>
              </a:rPr>
              <a:t>https://www.cms.gov/files/document/draft-oasis-e-all-items03122020.pdf</a:t>
            </a:r>
            <a:r>
              <a:rPr lang="en-US" sz="2400" b="0" i="0" dirty="0">
                <a:effectLst/>
              </a:rPr>
              <a:t>.</a:t>
            </a:r>
          </a:p>
          <a:p>
            <a:pPr indent="-228600">
              <a:lnSpc>
                <a:spcPct val="90000"/>
              </a:lnSpc>
              <a:spcAft>
                <a:spcPts val="600"/>
              </a:spcAft>
              <a:buFont typeface="Arial" panose="020B0604020202020204" pitchFamily="34" charset="0"/>
              <a:buChar char="•"/>
            </a:pPr>
            <a:endParaRPr lang="en-US" sz="2400" b="0" i="0" dirty="0">
              <a:effectLst/>
            </a:endParaRPr>
          </a:p>
          <a:p>
            <a:pPr>
              <a:lnSpc>
                <a:spcPct val="90000"/>
              </a:lnSpc>
              <a:spcAft>
                <a:spcPts val="600"/>
              </a:spcAft>
            </a:pPr>
            <a:r>
              <a:rPr lang="en-US" sz="2400" dirty="0"/>
              <a:t>Refer to the following link for OASIS-E Q &amp;A’s</a:t>
            </a:r>
          </a:p>
          <a:p>
            <a:pPr>
              <a:lnSpc>
                <a:spcPct val="90000"/>
              </a:lnSpc>
              <a:spcAft>
                <a:spcPts val="600"/>
              </a:spcAft>
            </a:pPr>
            <a:r>
              <a:rPr lang="en-US" sz="2400" dirty="0">
                <a:hlinkClick r:id="rId3"/>
              </a:rPr>
              <a:t>home-health-agency-</a:t>
            </a:r>
            <a:r>
              <a:rPr lang="en-US" sz="2400" dirty="0" err="1">
                <a:hlinkClick r:id="rId3"/>
              </a:rPr>
              <a:t>hha</a:t>
            </a:r>
            <a:r>
              <a:rPr lang="en-US" sz="2400" dirty="0">
                <a:hlinkClick r:id="rId3"/>
              </a:rPr>
              <a:t>-providers Reference &amp; Manuals | QIES Technical Support Office (cms.gov)</a:t>
            </a:r>
            <a:endParaRPr lang="en-US" sz="2400" b="0" i="0" dirty="0">
              <a:effectLst/>
            </a:endParaRPr>
          </a:p>
        </p:txBody>
      </p:sp>
    </p:spTree>
    <p:extLst>
      <p:ext uri="{BB962C8B-B14F-4D97-AF65-F5344CB8AC3E}">
        <p14:creationId xmlns:p14="http://schemas.microsoft.com/office/powerpoint/2010/main" val="41425400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5">
              <a:lumMod val="100000"/>
              <a:lumOff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1342B346-5B49-C3D5-D225-41F9ABD074A0}"/>
              </a:ext>
            </a:extLst>
          </p:cNvPr>
          <p:cNvSpPr txBox="1"/>
          <p:nvPr/>
        </p:nvSpPr>
        <p:spPr>
          <a:xfrm>
            <a:off x="1653363" y="2176272"/>
            <a:ext cx="9367204" cy="4041648"/>
          </a:xfrm>
          <a:prstGeom prst="rect">
            <a:avLst/>
          </a:prstGeom>
        </p:spPr>
        <p:txBody>
          <a:bodyPr vert="horz" lIns="91440" tIns="45720" rIns="91440" bIns="45720" rtlCol="0" anchor="t">
            <a:normAutofit/>
          </a:bodyPr>
          <a:lstStyle/>
          <a:p>
            <a:pPr marR="0">
              <a:lnSpc>
                <a:spcPct val="90000"/>
              </a:lnSpc>
              <a:spcBef>
                <a:spcPts val="0"/>
              </a:spcBef>
              <a:spcAft>
                <a:spcPts val="600"/>
              </a:spcAft>
            </a:pPr>
            <a:r>
              <a:rPr lang="en-US" sz="2400" b="1" i="0" dirty="0">
                <a:effectLst/>
              </a:rPr>
              <a:t>Debra Verna, DNP, MSN, APRN, FNP-BC, LNHA</a:t>
            </a:r>
            <a:endParaRPr lang="en-US" sz="2400" b="0" i="0" dirty="0">
              <a:effectLst/>
            </a:endParaRPr>
          </a:p>
          <a:p>
            <a:pPr marR="0">
              <a:lnSpc>
                <a:spcPct val="90000"/>
              </a:lnSpc>
              <a:spcBef>
                <a:spcPts val="0"/>
              </a:spcBef>
              <a:spcAft>
                <a:spcPts val="600"/>
              </a:spcAft>
            </a:pPr>
            <a:r>
              <a:rPr lang="en-US" sz="2400" b="1" i="0" dirty="0">
                <a:effectLst/>
              </a:rPr>
              <a:t>TN State CMS Training Coordinator</a:t>
            </a:r>
            <a:endParaRPr lang="en-US" sz="2400" b="0" i="0" dirty="0">
              <a:effectLst/>
            </a:endParaRPr>
          </a:p>
          <a:p>
            <a:pPr marR="0">
              <a:lnSpc>
                <a:spcPct val="90000"/>
              </a:lnSpc>
              <a:spcBef>
                <a:spcPts val="0"/>
              </a:spcBef>
              <a:spcAft>
                <a:spcPts val="600"/>
              </a:spcAft>
            </a:pPr>
            <a:r>
              <a:rPr lang="en-US" sz="2400" b="1" i="0" dirty="0">
                <a:effectLst/>
              </a:rPr>
              <a:t>MDS/RAI/SB/OASIS Clinical Coordinator</a:t>
            </a:r>
            <a:endParaRPr lang="en-US" sz="2400" b="0" i="0" dirty="0">
              <a:effectLst/>
            </a:endParaRPr>
          </a:p>
          <a:p>
            <a:pPr marR="0">
              <a:lnSpc>
                <a:spcPct val="90000"/>
              </a:lnSpc>
              <a:spcBef>
                <a:spcPts val="0"/>
              </a:spcBef>
              <a:spcAft>
                <a:spcPts val="600"/>
              </a:spcAft>
            </a:pPr>
            <a:r>
              <a:rPr lang="en-US" sz="2400" b="1" i="0" dirty="0">
                <a:effectLst/>
              </a:rPr>
              <a:t>Health Facilities Commission</a:t>
            </a:r>
            <a:endParaRPr lang="en-US" sz="2400" b="0" i="0" dirty="0">
              <a:effectLst/>
            </a:endParaRPr>
          </a:p>
          <a:p>
            <a:pPr marR="0">
              <a:lnSpc>
                <a:spcPct val="90000"/>
              </a:lnSpc>
              <a:spcBef>
                <a:spcPts val="0"/>
              </a:spcBef>
              <a:spcAft>
                <a:spcPts val="600"/>
              </a:spcAft>
            </a:pPr>
            <a:r>
              <a:rPr lang="en-US" sz="2400" b="0" i="0" dirty="0">
                <a:effectLst/>
              </a:rPr>
              <a:t>665 Mainstream Drive, 2</a:t>
            </a:r>
            <a:r>
              <a:rPr lang="en-US" sz="2400" b="0" i="0" baseline="30000" dirty="0">
                <a:effectLst/>
              </a:rPr>
              <a:t>nd</a:t>
            </a:r>
            <a:r>
              <a:rPr lang="en-US" sz="2400" b="0" i="0" dirty="0">
                <a:effectLst/>
              </a:rPr>
              <a:t> Floor, Nashville, TN 37243</a:t>
            </a:r>
          </a:p>
          <a:p>
            <a:pPr marR="0">
              <a:lnSpc>
                <a:spcPct val="90000"/>
              </a:lnSpc>
              <a:spcBef>
                <a:spcPts val="0"/>
              </a:spcBef>
              <a:spcAft>
                <a:spcPts val="600"/>
              </a:spcAft>
            </a:pPr>
            <a:r>
              <a:rPr lang="en-US" sz="2400" b="0" i="0" dirty="0">
                <a:effectLst/>
              </a:rPr>
              <a:t>Email: </a:t>
            </a:r>
            <a:r>
              <a:rPr lang="en-US" sz="2400" b="0" i="0" u="sng" dirty="0">
                <a:effectLst/>
                <a:hlinkClick r:id="rId2"/>
              </a:rPr>
              <a:t>debra.verna@tn.gov</a:t>
            </a:r>
            <a:endParaRPr lang="en-US" sz="2400" b="0" i="0" dirty="0">
              <a:effectLst/>
            </a:endParaRPr>
          </a:p>
          <a:p>
            <a:pPr marR="0">
              <a:lnSpc>
                <a:spcPct val="90000"/>
              </a:lnSpc>
              <a:spcBef>
                <a:spcPts val="0"/>
              </a:spcBef>
              <a:spcAft>
                <a:spcPts val="600"/>
              </a:spcAft>
            </a:pPr>
            <a:r>
              <a:rPr lang="en-US" sz="2400" b="0" i="0" dirty="0">
                <a:effectLst/>
              </a:rPr>
              <a:t>Phone: 615-806-5177</a:t>
            </a:r>
          </a:p>
        </p:txBody>
      </p:sp>
    </p:spTree>
    <p:extLst>
      <p:ext uri="{BB962C8B-B14F-4D97-AF65-F5344CB8AC3E}">
        <p14:creationId xmlns:p14="http://schemas.microsoft.com/office/powerpoint/2010/main" val="838019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331</TotalTime>
  <Words>2909</Words>
  <Application>Microsoft Office PowerPoint</Application>
  <PresentationFormat>Widescreen</PresentationFormat>
  <Paragraphs>207</Paragraphs>
  <Slides>45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Helvetica Neue</vt:lpstr>
      <vt:lpstr>Montserrat</vt:lpstr>
      <vt:lpstr>Varela Round</vt:lpstr>
      <vt:lpstr>Office Theme</vt:lpstr>
      <vt:lpstr>PowerPoint Presentation</vt:lpstr>
      <vt:lpstr>PowerPoint Presentation</vt:lpstr>
      <vt:lpstr>Outcome and Assessment Information Set OASIS-E</vt:lpstr>
      <vt:lpstr>OASIS GUIDANCE MANUAL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Outcome and Assessment Information Set OASIS-E</dc:title>
  <dc:creator>gary verna</dc:creator>
  <cp:lastModifiedBy>Debra Verna</cp:lastModifiedBy>
  <cp:revision>5</cp:revision>
  <dcterms:created xsi:type="dcterms:W3CDTF">2022-12-01T19:18:59Z</dcterms:created>
  <dcterms:modified xsi:type="dcterms:W3CDTF">2022-12-29T19:41:22Z</dcterms:modified>
</cp:coreProperties>
</file>