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F20B73-56DC-4F59-8066-E3A6DAD726BE}"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4514A-ECCA-4AF1-A174-EC3EA0DBDB3E}" type="slidenum">
              <a:rPr lang="en-US" smtClean="0"/>
              <a:t>‹#›</a:t>
            </a:fld>
            <a:endParaRPr lang="en-US"/>
          </a:p>
        </p:txBody>
      </p:sp>
    </p:spTree>
    <p:extLst>
      <p:ext uri="{BB962C8B-B14F-4D97-AF65-F5344CB8AC3E}">
        <p14:creationId xmlns:p14="http://schemas.microsoft.com/office/powerpoint/2010/main" val="142130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442760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48678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816631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a:t>
            </a:r>
            <a:r>
              <a:rPr lang="en-US" baseline="0"/>
              <a:t>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7436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a:p>
            <a:r>
              <a:rPr lang="en-US" dirty="0"/>
              <a:t>Mort, J. (2014). </a:t>
            </a:r>
            <a:r>
              <a:rPr lang="en-US" i="1" dirty="0"/>
              <a:t>Joyful interventions part</a:t>
            </a:r>
            <a:r>
              <a:rPr lang="en-US" i="1" baseline="0" dirty="0"/>
              <a:t> one: Early learning classroom essentials. </a:t>
            </a:r>
            <a:r>
              <a:rPr lang="en-US" i="0" baseline="0" dirty="0" err="1"/>
              <a:t>CreateSpace</a:t>
            </a:r>
            <a:r>
              <a:rPr lang="en-US" i="0" baseline="0" dirty="0"/>
              <a:t>, An Amazon.com Company.</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062426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4546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492803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05928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386116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408315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494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680366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9265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672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244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691116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89185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670037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70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917228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056893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003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43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86267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4323627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MweIo5dmlaM&amp;t=8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R18w3AlDGtU"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37535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757006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102807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1893953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98912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378740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F30E3303-9927-4458-B9A5-04DD11A59A07}"/>
              </a:ext>
            </a:extLst>
          </p:cNvPr>
          <p:cNvSpPr>
            <a:spLocks noGrp="1"/>
          </p:cNvSpPr>
          <p:nvPr>
            <p:ph sz="half" idx="1"/>
          </p:nvPr>
        </p:nvSpPr>
        <p:spPr/>
        <p:txBody>
          <a:bodyPr>
            <a:normAutofit fontScale="70000" lnSpcReduction="20000"/>
          </a:bodyPr>
          <a:lstStyle/>
          <a:p>
            <a:pPr marL="0" indent="0">
              <a:buNone/>
            </a:pPr>
            <a:r>
              <a:rPr lang="en-US" sz="2400" dirty="0"/>
              <a:t>Before we dive into our Module 4 Presentations, let’s start with a Read Aloud of </a:t>
            </a:r>
            <a:r>
              <a:rPr lang="en-US" sz="2400" b="1" i="1" dirty="0"/>
              <a:t>Maple</a:t>
            </a:r>
            <a:r>
              <a:rPr lang="en-US" sz="2400" dirty="0"/>
              <a:t> by Lori Nichols. As you listen, consider new vocabulary words and concepts for knowledge building introduced with the story.   </a:t>
            </a:r>
          </a:p>
          <a:p>
            <a:pPr marL="0" indent="0">
              <a:buNone/>
            </a:pPr>
            <a:endParaRPr lang="en-US" sz="2400" dirty="0"/>
          </a:p>
          <a:p>
            <a:pPr marL="0" indent="0">
              <a:buNone/>
            </a:pPr>
            <a:r>
              <a:rPr lang="en-US" sz="2400" i="1" dirty="0"/>
              <a:t>Maple</a:t>
            </a:r>
            <a:r>
              <a:rPr lang="en-US" sz="2400" b="1" i="1" dirty="0"/>
              <a:t> </a:t>
            </a:r>
            <a:r>
              <a:rPr lang="en-US" sz="2400" dirty="0"/>
              <a:t>Read Aloud: </a:t>
            </a:r>
            <a:r>
              <a:rPr lang="en-US" sz="2400" dirty="0">
                <a:hlinkClick r:id="rId2"/>
              </a:rPr>
              <a:t>https://www.youtube.com/watch?v=MweIo5dmlaM&amp;t=8s</a:t>
            </a:r>
            <a:endParaRPr lang="en-US" sz="2400" dirty="0"/>
          </a:p>
          <a:p>
            <a:pPr marL="0" indent="0">
              <a:buNone/>
            </a:pPr>
            <a:endParaRPr lang="en-US" sz="2400" dirty="0"/>
          </a:p>
          <a:p>
            <a:pPr marL="0" indent="0">
              <a:buNone/>
            </a:pPr>
            <a:r>
              <a:rPr lang="en-US" sz="2400" dirty="0"/>
              <a:t>After hearing the book read aloud, briefly respond to these questions in the Learning Guide:</a:t>
            </a:r>
          </a:p>
          <a:p>
            <a:pPr marL="0" indent="0">
              <a:buNone/>
            </a:pPr>
            <a:endParaRPr lang="en-US" sz="2400" dirty="0"/>
          </a:p>
          <a:p>
            <a:r>
              <a:rPr lang="en-US" sz="2400" dirty="0"/>
              <a:t>What learning space of the classroom would you add the book to?</a:t>
            </a:r>
          </a:p>
          <a:p>
            <a:r>
              <a:rPr lang="en-US" sz="2400" dirty="0"/>
              <a:t>What new words and concepts children would be introduced to. </a:t>
            </a:r>
          </a:p>
          <a:p>
            <a:r>
              <a:rPr lang="en-US" sz="2400" dirty="0"/>
              <a:t>How does the text inspire lively questions and observations? </a:t>
            </a:r>
          </a:p>
          <a:p>
            <a:endParaRPr lang="en-US" dirty="0"/>
          </a:p>
        </p:txBody>
      </p:sp>
      <p:sp>
        <p:nvSpPr>
          <p:cNvPr id="3" name="Title 2">
            <a:extLst>
              <a:ext uri="{FF2B5EF4-FFF2-40B4-BE49-F238E27FC236}">
                <a16:creationId xmlns:a16="http://schemas.microsoft.com/office/drawing/2014/main" xmlns="" id="{4B59B799-6F92-4667-82CD-79B4D90190D8}"/>
              </a:ext>
            </a:extLst>
          </p:cNvPr>
          <p:cNvSpPr>
            <a:spLocks noGrp="1"/>
          </p:cNvSpPr>
          <p:nvPr>
            <p:ph type="title"/>
          </p:nvPr>
        </p:nvSpPr>
        <p:spPr/>
        <p:txBody>
          <a:bodyPr/>
          <a:lstStyle/>
          <a:p>
            <a:r>
              <a:rPr lang="en-US" dirty="0"/>
              <a:t>Let’s begin with a Read Aloud</a:t>
            </a:r>
          </a:p>
        </p:txBody>
      </p:sp>
      <p:pic>
        <p:nvPicPr>
          <p:cNvPr id="7" name="Content Placeholder 6">
            <a:extLst>
              <a:ext uri="{FF2B5EF4-FFF2-40B4-BE49-F238E27FC236}">
                <a16:creationId xmlns:a16="http://schemas.microsoft.com/office/drawing/2014/main" xmlns="" id="{F0FD39F4-C0A7-4B5B-8564-163D0CCD4728}"/>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7086600" y="2491581"/>
            <a:ext cx="2133600" cy="2133600"/>
          </a:xfrm>
        </p:spPr>
      </p:pic>
      <p:sp>
        <p:nvSpPr>
          <p:cNvPr id="5" name="Slide Number Placeholder 4">
            <a:extLst>
              <a:ext uri="{FF2B5EF4-FFF2-40B4-BE49-F238E27FC236}">
                <a16:creationId xmlns:a16="http://schemas.microsoft.com/office/drawing/2014/main" xmlns="" id="{4EB33661-A8EA-4C2E-B425-21D0221BA177}"/>
              </a:ext>
            </a:extLst>
          </p:cNvPr>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2836514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371601"/>
            <a:ext cx="8382000" cy="4449763"/>
          </a:xfrm>
        </p:spPr>
        <p:txBody>
          <a:bodyPr>
            <a:normAutofit lnSpcReduction="10000"/>
          </a:bodyPr>
          <a:lstStyle/>
          <a:p>
            <a:pPr marL="0" indent="0">
              <a:buNone/>
            </a:pPr>
            <a:r>
              <a:rPr lang="en-US" sz="2000" dirty="0"/>
              <a:t>Let’s look again through the books you received in your Early Literacy Matters start-up bag. This time, you are looking for books to add to specific learning spaces in your classroom that contain rich vocabulary words and new concepts to build children’s knowledge around.  </a:t>
            </a:r>
          </a:p>
          <a:p>
            <a:pPr marL="0" indent="0">
              <a:buNone/>
            </a:pPr>
            <a:endParaRPr lang="en-US" sz="1200" dirty="0"/>
          </a:p>
          <a:p>
            <a:pPr marL="0" indent="0">
              <a:buNone/>
            </a:pPr>
            <a:r>
              <a:rPr lang="en-US" sz="2000" dirty="0"/>
              <a:t>After looking through the book set, select one book that you think contains new vocabulary words and descriptive language. Read the story aloud to yourself and briefly respond to these questions in the Learning Guide:</a:t>
            </a:r>
          </a:p>
          <a:p>
            <a:r>
              <a:rPr lang="en-US" sz="2000" dirty="0"/>
              <a:t>Which book did you select?</a:t>
            </a:r>
          </a:p>
          <a:p>
            <a:r>
              <a:rPr lang="en-US" sz="2000" dirty="0"/>
              <a:t>What learning space of the classroom would you add the book to?</a:t>
            </a:r>
          </a:p>
          <a:p>
            <a:r>
              <a:rPr lang="en-US" sz="2000" dirty="0"/>
              <a:t>What new words and concepts would children be introduced to? </a:t>
            </a:r>
          </a:p>
          <a:p>
            <a:r>
              <a:rPr lang="en-US" sz="2000" dirty="0"/>
              <a:t>How does the text inspire lively questions and observations? </a:t>
            </a:r>
          </a:p>
          <a:p>
            <a:endParaRPr lang="en-US" sz="2000" dirty="0"/>
          </a:p>
          <a:p>
            <a:pPr marL="0" indent="0">
              <a:buNone/>
            </a:pPr>
            <a:endParaRPr lang="en-US" sz="2000" dirty="0"/>
          </a:p>
          <a:p>
            <a:endParaRPr lang="en-US" dirty="0"/>
          </a:p>
        </p:txBody>
      </p:sp>
      <p:sp>
        <p:nvSpPr>
          <p:cNvPr id="3" name="Title 2"/>
          <p:cNvSpPr>
            <a:spLocks noGrp="1"/>
          </p:cNvSpPr>
          <p:nvPr>
            <p:ph type="title"/>
          </p:nvPr>
        </p:nvSpPr>
        <p:spPr/>
        <p:txBody>
          <a:bodyPr/>
          <a:lstStyle/>
          <a:p>
            <a:r>
              <a:rPr lang="en-US" dirty="0"/>
              <a:t>Next, Let’s look at your books…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3493208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Presentation 1: Creating Book-and-Language Rich Learning Spaces</a:t>
            </a:r>
          </a:p>
          <a:p>
            <a:pPr marL="0" indent="0">
              <a:buNone/>
            </a:pPr>
            <a:endParaRPr lang="en-US" b="1" dirty="0"/>
          </a:p>
          <a:p>
            <a:pPr marL="0" indent="0">
              <a:buNone/>
            </a:pPr>
            <a:r>
              <a:rPr lang="en-US" dirty="0"/>
              <a:t>Let’s begin with a video clip which highlights creating book-and-language rich learning spaces for infants, toddlers, and young children, and the important role the teacher plays in supporting this development.</a:t>
            </a:r>
          </a:p>
          <a:p>
            <a:pPr marL="0" indent="0">
              <a:buNone/>
            </a:pPr>
            <a:endParaRPr lang="en-US" sz="1800" dirty="0"/>
          </a:p>
          <a:p>
            <a:pPr marL="0" indent="0">
              <a:buNone/>
            </a:pPr>
            <a:r>
              <a:rPr lang="en-US" sz="1800" dirty="0">
                <a:hlinkClick r:id="rId2"/>
              </a:rPr>
              <a:t>https://www.youtube.com/watch?v=R18w3AlDGtU</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3" name="Title 2"/>
          <p:cNvSpPr>
            <a:spLocks noGrp="1"/>
          </p:cNvSpPr>
          <p:nvPr>
            <p:ph type="title"/>
          </p:nvPr>
        </p:nvSpPr>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Presentation 1: Creating Book-and-Language Rich Learning Spaces</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Ages 3 - 5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
        <p:nvSpPr>
          <p:cNvPr id="12" name="Rectangle 7"/>
          <p:cNvSpPr>
            <a:spLocks noChangeArrowheads="1"/>
          </p:cNvSpPr>
          <p:nvPr/>
        </p:nvSpPr>
        <p:spPr bwMode="auto">
          <a:xfrm>
            <a:off x="2347914" y="3122226"/>
            <a:ext cx="5693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200" dirty="0">
                <a:solidFill>
                  <a:srgbClr val="212121"/>
                </a:solidFill>
                <a:latin typeface="Times New Roman" pitchFamily="18" charset="0"/>
                <a:cs typeface="Times New Roman" pitchFamily="18" charset="0"/>
              </a:rPr>
              <a:t>          </a:t>
            </a:r>
          </a:p>
        </p:txBody>
      </p:sp>
    </p:spTree>
    <p:extLst>
      <p:ext uri="{BB962C8B-B14F-4D97-AF65-F5344CB8AC3E}">
        <p14:creationId xmlns:p14="http://schemas.microsoft.com/office/powerpoint/2010/main" val="2617429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As you just heard in the video clip, the adult plays a critical role in developing children’s early language and literacy skills by designing spaces which provide repeated opportunities for children to:</a:t>
            </a:r>
          </a:p>
          <a:p>
            <a:pPr marL="0" indent="0">
              <a:buNone/>
            </a:pPr>
            <a:endParaRPr lang="en-US" dirty="0"/>
          </a:p>
          <a:p>
            <a:r>
              <a:rPr lang="en-US" dirty="0"/>
              <a:t>Listen and respond to stories and conversations </a:t>
            </a:r>
          </a:p>
          <a:p>
            <a:r>
              <a:rPr lang="en-US" dirty="0"/>
              <a:t>Speaking, interacting, expressing, and sharing ideas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endParaRPr lang="en-US" dirty="0"/>
          </a:p>
          <a:p>
            <a:pPr marL="0" indent="0">
              <a:buNone/>
            </a:pPr>
            <a:r>
              <a:rPr lang="en-US" dirty="0"/>
              <a:t>Let’s look at each of these strategies more closely so you can reflect and on how you can use them to foster your children’s oral language.  </a:t>
            </a:r>
          </a:p>
          <a:p>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Creating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4002684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8AB4BAB9-5829-4EF3-A23D-9A340F0BA432}"/>
              </a:ext>
            </a:extLst>
          </p:cNvPr>
          <p:cNvSpPr>
            <a:spLocks noGrp="1"/>
          </p:cNvSpPr>
          <p:nvPr>
            <p:ph sz="half" idx="1"/>
          </p:nvPr>
        </p:nvSpPr>
        <p:spPr/>
        <p:txBody>
          <a:bodyPr>
            <a:normAutofit fontScale="92500"/>
          </a:bodyPr>
          <a:lstStyle/>
          <a:p>
            <a:r>
              <a:rPr lang="en-US" sz="2400" dirty="0"/>
              <a:t>For children ages 3 to 5, you can set up a listening table with headphones and books to listen to on CD. Children enjoy following along as they listen to the book read. At first, children heavily rely on the pictures to move through the story. Five year old children pay closer attention to the print on the book pages. In addition to books, children enjoy listening to poems, nursery rhymes, and their own class created stories recorded on CD.</a:t>
            </a:r>
          </a:p>
          <a:p>
            <a:endParaRPr lang="en-US" dirty="0"/>
          </a:p>
        </p:txBody>
      </p:sp>
      <p:sp>
        <p:nvSpPr>
          <p:cNvPr id="3" name="Title 2">
            <a:extLst>
              <a:ext uri="{FF2B5EF4-FFF2-40B4-BE49-F238E27FC236}">
                <a16:creationId xmlns:a16="http://schemas.microsoft.com/office/drawing/2014/main" xmlns="" id="{7AEF2C03-1458-4E99-8FEB-B366E36CF82C}"/>
              </a:ext>
            </a:extLst>
          </p:cNvPr>
          <p:cNvSpPr>
            <a:spLocks noGrp="1"/>
          </p:cNvSpPr>
          <p:nvPr>
            <p:ph type="title"/>
          </p:nvPr>
        </p:nvSpPr>
        <p:spPr/>
        <p:txBody>
          <a:bodyPr>
            <a:normAutofit fontScale="90000"/>
          </a:bodyPr>
          <a:lstStyle/>
          <a:p>
            <a:r>
              <a:rPr lang="en-US" dirty="0"/>
              <a:t>Spaces to Listen and Respond to Stories</a:t>
            </a:r>
            <a:br>
              <a:rPr lang="en-US" dirty="0"/>
            </a:br>
            <a:r>
              <a:rPr lang="en-US" dirty="0"/>
              <a:t>Ages 3-5</a:t>
            </a:r>
          </a:p>
        </p:txBody>
      </p:sp>
      <p:sp>
        <p:nvSpPr>
          <p:cNvPr id="5" name="Slide Number Placeholder 4">
            <a:extLst>
              <a:ext uri="{FF2B5EF4-FFF2-40B4-BE49-F238E27FC236}">
                <a16:creationId xmlns:a16="http://schemas.microsoft.com/office/drawing/2014/main" xmlns="" id="{B03464FA-5017-421B-9955-3512C32E21E9}"/>
              </a:ext>
            </a:extLst>
          </p:cNvPr>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11" name="Content Placeholder 10">
            <a:extLst>
              <a:ext uri="{FF2B5EF4-FFF2-40B4-BE49-F238E27FC236}">
                <a16:creationId xmlns:a16="http://schemas.microsoft.com/office/drawing/2014/main" xmlns="" id="{B32AF757-433F-46C3-8360-7363AD9E43A9}"/>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137637" y="1752600"/>
            <a:ext cx="4114800" cy="3086100"/>
          </a:xfrm>
        </p:spPr>
      </p:pic>
    </p:spTree>
    <p:extLst>
      <p:ext uri="{BB962C8B-B14F-4D97-AF65-F5344CB8AC3E}">
        <p14:creationId xmlns:p14="http://schemas.microsoft.com/office/powerpoint/2010/main" val="2232097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9350AB31-30C4-40F6-BE35-8CE17177B3A6}"/>
              </a:ext>
            </a:extLst>
          </p:cNvPr>
          <p:cNvSpPr>
            <a:spLocks noGrp="1"/>
          </p:cNvSpPr>
          <p:nvPr>
            <p:ph sz="half" idx="1"/>
          </p:nvPr>
        </p:nvSpPr>
        <p:spPr/>
        <p:txBody>
          <a:bodyPr>
            <a:normAutofit fontScale="47500" lnSpcReduction="20000"/>
          </a:bodyPr>
          <a:lstStyle/>
          <a:p>
            <a:pPr marL="0" indent="0">
              <a:buNone/>
            </a:pPr>
            <a:endParaRPr lang="en-US" sz="2900" dirty="0"/>
          </a:p>
          <a:p>
            <a:r>
              <a:rPr lang="en-US" sz="2900" dirty="0"/>
              <a:t>After children finish listening to a story read, provide space and materials for them to respond to a favorite part of the story. They can draw pictures and add “writing” if desired. </a:t>
            </a:r>
          </a:p>
          <a:p>
            <a:pPr marL="0" indent="0">
              <a:buNone/>
            </a:pPr>
            <a:endParaRPr lang="en-US" sz="2900" dirty="0"/>
          </a:p>
          <a:p>
            <a:r>
              <a:rPr lang="en-US" sz="2900" dirty="0"/>
              <a:t>During whole group circle time, allow children to share these story responses with others. Younger children enjoy talking about the picture they created.</a:t>
            </a:r>
          </a:p>
          <a:p>
            <a:pPr marL="0" indent="0">
              <a:buNone/>
            </a:pPr>
            <a:endParaRPr lang="en-US" sz="2900" dirty="0"/>
          </a:p>
          <a:p>
            <a:pPr marL="0" indent="0">
              <a:buNone/>
            </a:pPr>
            <a:r>
              <a:rPr lang="en-US" sz="2900" dirty="0"/>
              <a:t>As you can see, this one listening &amp; responding to stories learning space allows children to develop listening and speaking skills that are important to oral language development in a meaningful and celebrated way. </a:t>
            </a:r>
          </a:p>
          <a:p>
            <a:pPr marL="0" indent="0">
              <a:buNone/>
            </a:pPr>
            <a:endParaRPr lang="en-US" sz="2900" dirty="0"/>
          </a:p>
          <a:p>
            <a:pPr marL="0" indent="0">
              <a:buNone/>
            </a:pPr>
            <a:r>
              <a:rPr lang="en-US" sz="2900" dirty="0"/>
              <a:t>What other types of learning spaces and materials would provide opportunities for children ages 3 to 5 to listen and respond to stories and songs? Record your ideas in the Learning Guide.</a:t>
            </a:r>
          </a:p>
          <a:p>
            <a:endParaRPr lang="en-US" dirty="0"/>
          </a:p>
        </p:txBody>
      </p:sp>
      <p:sp>
        <p:nvSpPr>
          <p:cNvPr id="3" name="Title 2">
            <a:extLst>
              <a:ext uri="{FF2B5EF4-FFF2-40B4-BE49-F238E27FC236}">
                <a16:creationId xmlns:a16="http://schemas.microsoft.com/office/drawing/2014/main" xmlns="" id="{10B1EB34-50C9-4C4C-95B1-6303ABC17AB3}"/>
              </a:ext>
            </a:extLst>
          </p:cNvPr>
          <p:cNvSpPr>
            <a:spLocks noGrp="1"/>
          </p:cNvSpPr>
          <p:nvPr>
            <p:ph type="title"/>
          </p:nvPr>
        </p:nvSpPr>
        <p:spPr/>
        <p:txBody>
          <a:bodyPr>
            <a:normAutofit fontScale="90000"/>
          </a:bodyPr>
          <a:lstStyle/>
          <a:p>
            <a:r>
              <a:rPr lang="en-US" dirty="0"/>
              <a:t>Spaces to Listen and Respond to Stories</a:t>
            </a:r>
            <a:br>
              <a:rPr lang="en-US" dirty="0"/>
            </a:br>
            <a:r>
              <a:rPr lang="en-US" dirty="0"/>
              <a:t>Ages 3-5</a:t>
            </a:r>
          </a:p>
        </p:txBody>
      </p:sp>
      <p:pic>
        <p:nvPicPr>
          <p:cNvPr id="7" name="Content Placeholder 6">
            <a:extLst>
              <a:ext uri="{FF2B5EF4-FFF2-40B4-BE49-F238E27FC236}">
                <a16:creationId xmlns:a16="http://schemas.microsoft.com/office/drawing/2014/main" xmlns="" id="{65C11B9F-453F-4465-8793-6F7C98081367}"/>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121400" y="2034381"/>
            <a:ext cx="4064000" cy="3048000"/>
          </a:xfrm>
        </p:spPr>
      </p:pic>
      <p:sp>
        <p:nvSpPr>
          <p:cNvPr id="5" name="Slide Number Placeholder 4">
            <a:extLst>
              <a:ext uri="{FF2B5EF4-FFF2-40B4-BE49-F238E27FC236}">
                <a16:creationId xmlns:a16="http://schemas.microsoft.com/office/drawing/2014/main" xmlns="" id="{D8E1819A-DAA8-4637-8083-8CC28C9E6DA9}"/>
              </a:ext>
            </a:extLst>
          </p:cNvPr>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4099739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74DD9A1B-AEC8-40A1-A548-47F20C2785D6}"/>
              </a:ext>
            </a:extLst>
          </p:cNvPr>
          <p:cNvSpPr>
            <a:spLocks noGrp="1"/>
          </p:cNvSpPr>
          <p:nvPr>
            <p:ph sz="half" idx="1"/>
          </p:nvPr>
        </p:nvSpPr>
        <p:spPr/>
        <p:txBody>
          <a:bodyPr>
            <a:normAutofit fontScale="77500" lnSpcReduction="20000"/>
          </a:bodyPr>
          <a:lstStyle/>
          <a:p>
            <a:pPr marL="0" indent="0">
              <a:buNone/>
            </a:pPr>
            <a:r>
              <a:rPr lang="en-US" sz="2400" dirty="0"/>
              <a:t>When designing learning spaces, it’s important to create areas which encourage interaction with others. When you look at the learning spaces within your environment, are there spaces that invite children to speak, express, and share ideas with others?</a:t>
            </a:r>
          </a:p>
          <a:p>
            <a:pPr marL="0" indent="0">
              <a:buNone/>
            </a:pPr>
            <a:endParaRPr lang="en-US" sz="2400" dirty="0"/>
          </a:p>
          <a:p>
            <a:pPr marL="0" indent="0">
              <a:buNone/>
            </a:pPr>
            <a:r>
              <a:rPr lang="en-US" sz="2400" dirty="0"/>
              <a:t>Dramatic play spaces offer children the opportunity to role play and re-enact stories. Most programs provide a home-living play area equipped with kitchen furniture, props, dress-up clothes, dolls, and cleaning tools. Adding books about family life, cooking, and cleaning would provide children with more information to talk about and incorporate into their play. Including books to read to “babies” would allow children to take on the role of family members “reading to babies.” </a:t>
            </a:r>
          </a:p>
          <a:p>
            <a:endParaRPr lang="en-US" dirty="0"/>
          </a:p>
        </p:txBody>
      </p:sp>
      <p:sp>
        <p:nvSpPr>
          <p:cNvPr id="3" name="Title 2">
            <a:extLst>
              <a:ext uri="{FF2B5EF4-FFF2-40B4-BE49-F238E27FC236}">
                <a16:creationId xmlns:a16="http://schemas.microsoft.com/office/drawing/2014/main" xmlns="" id="{478B4920-6737-42C0-9E01-49C2336A9D43}"/>
              </a:ext>
            </a:extLst>
          </p:cNvPr>
          <p:cNvSpPr>
            <a:spLocks noGrp="1"/>
          </p:cNvSpPr>
          <p:nvPr>
            <p:ph type="title"/>
          </p:nvPr>
        </p:nvSpPr>
        <p:spPr/>
        <p:txBody>
          <a:bodyPr>
            <a:normAutofit fontScale="90000"/>
          </a:bodyPr>
          <a:lstStyle/>
          <a:p>
            <a:r>
              <a:rPr lang="en-US" dirty="0"/>
              <a:t>Spaces to Interact and Share with Others</a:t>
            </a:r>
            <a:br>
              <a:rPr lang="en-US" dirty="0"/>
            </a:br>
            <a:r>
              <a:rPr lang="en-US" dirty="0"/>
              <a:t>Ages 3 to 5</a:t>
            </a:r>
          </a:p>
        </p:txBody>
      </p:sp>
      <p:pic>
        <p:nvPicPr>
          <p:cNvPr id="7" name="Content Placeholder 6">
            <a:extLst>
              <a:ext uri="{FF2B5EF4-FFF2-40B4-BE49-F238E27FC236}">
                <a16:creationId xmlns:a16="http://schemas.microsoft.com/office/drawing/2014/main" xmlns="" id="{B1A57848-F8F3-415E-8F2B-E9A46E57166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25418"/>
            <a:ext cx="4114800" cy="3065929"/>
          </a:xfrm>
        </p:spPr>
      </p:pic>
      <p:sp>
        <p:nvSpPr>
          <p:cNvPr id="5" name="Slide Number Placeholder 4">
            <a:extLst>
              <a:ext uri="{FF2B5EF4-FFF2-40B4-BE49-F238E27FC236}">
                <a16:creationId xmlns:a16="http://schemas.microsoft.com/office/drawing/2014/main" xmlns="" id="{EAB4CF7F-FB80-4D6A-B0EF-CE0F0D5EB81C}"/>
              </a:ext>
            </a:extLst>
          </p:cNvPr>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57948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2000" dirty="0"/>
          </a:p>
          <a:p>
            <a:pPr marL="0" indent="0">
              <a:buNone/>
            </a:pPr>
            <a:r>
              <a:rPr lang="en-US" sz="2000" dirty="0"/>
              <a:t>How might books be added to these learning spaces to create richer interactions?</a:t>
            </a:r>
          </a:p>
          <a:p>
            <a:r>
              <a:rPr lang="en-US" sz="2000" dirty="0"/>
              <a:t>Block Center: equipped with blocks of various sizes and textures, and added props</a:t>
            </a:r>
          </a:p>
          <a:p>
            <a:r>
              <a:rPr lang="en-US" sz="2000" dirty="0"/>
              <a:t>Building and Connecting Center: equipped with loose parts and connectors to build and invent</a:t>
            </a:r>
          </a:p>
          <a:p>
            <a:r>
              <a:rPr lang="en-US" sz="2000" dirty="0"/>
              <a:t>A Sink/Float Center: equipped with water, floating and non-floating objects, and tub</a:t>
            </a:r>
          </a:p>
          <a:p>
            <a:r>
              <a:rPr lang="en-US" sz="2000" dirty="0"/>
              <a:t>Art Center: equipped with open-ended materials to create art pieces</a:t>
            </a:r>
          </a:p>
          <a:p>
            <a:r>
              <a:rPr lang="en-US" sz="2000" dirty="0"/>
              <a:t>Sensory Table Center: equipped with various textured objects, tub, and pouring/scooping cups</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Spaces to Interact and Share with Others</a:t>
            </a:r>
            <a:br>
              <a:rPr lang="en-US" dirty="0"/>
            </a:br>
            <a:r>
              <a:rPr lang="en-US" dirty="0"/>
              <a:t>Ages 3 to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970374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Children learn best through exploration using their five senses. Employing all five senses, allows children to investigate new objects and concepts and to make meaningful, connections between what is known and new.</a:t>
            </a:r>
          </a:p>
          <a:p>
            <a:pPr marL="0" indent="0">
              <a:buNone/>
            </a:pPr>
            <a:endParaRPr lang="en-US" dirty="0"/>
          </a:p>
          <a:p>
            <a:pPr marL="0" indent="0">
              <a:buNone/>
            </a:pPr>
            <a:r>
              <a:rPr lang="en-US" dirty="0"/>
              <a:t>Even non-mobile infants should be “moved periodically throughout the day to give them different perspectives and a reasonable variety in what children are able to look at and explore” (</a:t>
            </a:r>
            <a:r>
              <a:rPr lang="en-US" dirty="0" err="1"/>
              <a:t>Copple</a:t>
            </a:r>
            <a:r>
              <a:rPr lang="en-US" dirty="0"/>
              <a:t> &amp; </a:t>
            </a:r>
            <a:r>
              <a:rPr lang="en-US" dirty="0" err="1"/>
              <a:t>Bredekamp</a:t>
            </a:r>
            <a:r>
              <a:rPr lang="en-US" dirty="0"/>
              <a:t>, 2013, p. 81).</a:t>
            </a:r>
          </a:p>
          <a:p>
            <a:pPr marL="0" indent="0">
              <a:buNone/>
            </a:pPr>
            <a:endParaRPr lang="en-US" dirty="0"/>
          </a:p>
          <a:p>
            <a:pPr marL="0" indent="0">
              <a:buNone/>
            </a:pPr>
            <a:r>
              <a:rPr lang="en-US" dirty="0"/>
              <a:t>Toddler play and learning areas should be “organized into interest or activity areas, including areas for concentrated small-group play, solitary play, dramatic play, and construction” (</a:t>
            </a:r>
            <a:r>
              <a:rPr lang="en-US" dirty="0" err="1"/>
              <a:t>Copple</a:t>
            </a:r>
            <a:r>
              <a:rPr lang="en-US" dirty="0"/>
              <a:t> &amp; </a:t>
            </a:r>
            <a:r>
              <a:rPr lang="en-US" dirty="0" err="1"/>
              <a:t>Bredekamp</a:t>
            </a:r>
            <a:r>
              <a:rPr lang="en-US" dirty="0"/>
              <a:t>, 2013, p. 97). </a:t>
            </a:r>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2739111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Preschool children need “extended time periods in learning centers (at least 60 minutes) so that children are able to get deeply involved in an activity and sustain dramatic play, construction, and other activities at a complex level. Children need ample time and opportunity to investigate what sparks their curiosity” (</a:t>
            </a:r>
            <a:r>
              <a:rPr lang="en-US" dirty="0" err="1"/>
              <a:t>Copple</a:t>
            </a:r>
            <a:r>
              <a:rPr lang="en-US" dirty="0"/>
              <a:t> &amp; </a:t>
            </a:r>
            <a:r>
              <a:rPr lang="en-US" dirty="0" err="1"/>
              <a:t>Bredekamp</a:t>
            </a:r>
            <a:r>
              <a:rPr lang="en-US" dirty="0"/>
              <a:t>, 2013, p, 153).  </a:t>
            </a:r>
          </a:p>
          <a:p>
            <a:pPr marL="0" indent="0">
              <a:buNone/>
            </a:pPr>
            <a:endParaRPr lang="en-US" dirty="0"/>
          </a:p>
          <a:p>
            <a:pPr marL="0" indent="0">
              <a:buNone/>
            </a:pPr>
            <a:r>
              <a:rPr lang="en-US" dirty="0"/>
              <a:t>Looking at your own classroom space for infants, toddlers, or preschoolers, what opportunities do children have to explore and investigate using their five senses?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2591278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F5596B5-8F35-475D-8CA5-C81791D05249}"/>
              </a:ext>
            </a:extLst>
          </p:cNvPr>
          <p:cNvSpPr>
            <a:spLocks noGrp="1"/>
          </p:cNvSpPr>
          <p:nvPr>
            <p:ph sz="half" idx="1"/>
          </p:nvPr>
        </p:nvSpPr>
        <p:spPr/>
        <p:txBody>
          <a:bodyPr>
            <a:normAutofit fontScale="25000" lnSpcReduction="20000"/>
          </a:bodyPr>
          <a:lstStyle/>
          <a:p>
            <a:r>
              <a:rPr lang="en-US" sz="6400" dirty="0"/>
              <a:t>The inclusion of open-ended learning materials in various learning spaces provide children with endless opportunities to imagine and be creative.</a:t>
            </a:r>
          </a:p>
          <a:p>
            <a:pPr marL="0" indent="0">
              <a:buNone/>
            </a:pPr>
            <a:endParaRPr lang="en-US" sz="6400" dirty="0"/>
          </a:p>
          <a:p>
            <a:r>
              <a:rPr lang="en-US" sz="6400" dirty="0"/>
              <a:t>Learning can also extend to outdoor spaces. Children are very curious about objects found in nature. They enjoy the freedom that comes with exploring the outdoor environment. Children love to lay in the grass and look at clouds passing by in the sky. They try to interpret cloud shapes and relate them to familiar things. Even infants enjoy watching clouds from the stroller. The outdoor environment allows children to be creative in their movement and play.</a:t>
            </a:r>
          </a:p>
          <a:p>
            <a:endParaRPr lang="en-US" sz="6400" dirty="0"/>
          </a:p>
          <a:p>
            <a:r>
              <a:rPr lang="en-US" sz="6400" dirty="0"/>
              <a:t>What kinds of learning do your children experience in the outdoor environment of your program?</a:t>
            </a:r>
          </a:p>
          <a:p>
            <a:endParaRPr lang="en-US" dirty="0"/>
          </a:p>
        </p:txBody>
      </p:sp>
      <p:sp>
        <p:nvSpPr>
          <p:cNvPr id="3" name="Title 2">
            <a:extLst>
              <a:ext uri="{FF2B5EF4-FFF2-40B4-BE49-F238E27FC236}">
                <a16:creationId xmlns:a16="http://schemas.microsoft.com/office/drawing/2014/main" xmlns="" id="{37046519-487F-4A33-A48B-85D682E117A6}"/>
              </a:ext>
            </a:extLst>
          </p:cNvPr>
          <p:cNvSpPr>
            <a:spLocks noGrp="1"/>
          </p:cNvSpPr>
          <p:nvPr>
            <p:ph type="title"/>
          </p:nvPr>
        </p:nvSpPr>
        <p:spPr/>
        <p:txBody>
          <a:bodyPr/>
          <a:lstStyle/>
          <a:p>
            <a:r>
              <a:rPr lang="en-US" dirty="0"/>
              <a:t>Spaces to Imagine and Be Creative</a:t>
            </a:r>
          </a:p>
        </p:txBody>
      </p:sp>
      <p:sp>
        <p:nvSpPr>
          <p:cNvPr id="5" name="Slide Number Placeholder 4">
            <a:extLst>
              <a:ext uri="{FF2B5EF4-FFF2-40B4-BE49-F238E27FC236}">
                <a16:creationId xmlns:a16="http://schemas.microsoft.com/office/drawing/2014/main" xmlns="" id="{F2E29B76-869F-4B6C-A61A-651ED33D10EE}"/>
              </a:ext>
            </a:extLst>
          </p:cNvPr>
          <p:cNvSpPr>
            <a:spLocks noGrp="1"/>
          </p:cNvSpPr>
          <p:nvPr>
            <p:ph type="sldNum" sz="quarter" idx="12"/>
          </p:nvPr>
        </p:nvSpPr>
        <p:spPr/>
        <p:txBody>
          <a:bodyPr/>
          <a:lstStyle/>
          <a:p>
            <a:fld id="{86D2451E-3285-438B-B188-C22B2A012BF6}" type="slidenum">
              <a:rPr lang="en-US" smtClean="0"/>
              <a:pPr/>
              <a:t>17</a:t>
            </a:fld>
            <a:endParaRPr lang="en-US" dirty="0"/>
          </a:p>
        </p:txBody>
      </p:sp>
      <p:pic>
        <p:nvPicPr>
          <p:cNvPr id="11" name="Content Placeholder 10">
            <a:extLst>
              <a:ext uri="{FF2B5EF4-FFF2-40B4-BE49-F238E27FC236}">
                <a16:creationId xmlns:a16="http://schemas.microsoft.com/office/drawing/2014/main" xmlns="" id="{49303DE0-E7BF-4CBD-913A-0F086B70F767}"/>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192139"/>
            <a:ext cx="4114800" cy="2732484"/>
          </a:xfrm>
        </p:spPr>
      </p:pic>
    </p:spTree>
    <p:extLst>
      <p:ext uri="{BB962C8B-B14F-4D97-AF65-F5344CB8AC3E}">
        <p14:creationId xmlns:p14="http://schemas.microsoft.com/office/powerpoint/2010/main" val="305836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7641F99-686A-47DB-AAE5-F61AF227D22A}"/>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Learning spaces should also provide children opportunities to think and problem solve. </a:t>
            </a:r>
          </a:p>
          <a:p>
            <a:pPr marL="0" indent="0">
              <a:buNone/>
            </a:pPr>
            <a:endParaRPr lang="en-US" sz="2400" dirty="0"/>
          </a:p>
          <a:p>
            <a:r>
              <a:rPr lang="en-US" sz="2400" dirty="0"/>
              <a:t>Infants and young toddlers problem-solve as they learn to push or pull toys to get them to move. They enjoy finding hidden objects in boxes and other containers. They are quick to learn how to push buttons to make noises, light up objects, and make toys pop up. </a:t>
            </a:r>
          </a:p>
          <a:p>
            <a:pPr marL="0" indent="0">
              <a:buNone/>
            </a:pPr>
            <a:endParaRPr lang="en-US" sz="2400" dirty="0"/>
          </a:p>
          <a:p>
            <a:r>
              <a:rPr lang="en-US" sz="2400" dirty="0"/>
              <a:t>The addition of age-appropriate puzzles can promote thinking and problem-solving. Puzzle sizes and pieces can increase as children get older. </a:t>
            </a:r>
          </a:p>
          <a:p>
            <a:endParaRPr lang="en-US" dirty="0"/>
          </a:p>
        </p:txBody>
      </p:sp>
      <p:sp>
        <p:nvSpPr>
          <p:cNvPr id="3" name="Title 2">
            <a:extLst>
              <a:ext uri="{FF2B5EF4-FFF2-40B4-BE49-F238E27FC236}">
                <a16:creationId xmlns:a16="http://schemas.microsoft.com/office/drawing/2014/main" xmlns="" id="{E475B5EF-909F-4320-A395-7682BB6DD800}"/>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19493118-5546-42AB-B351-D49858B0DF3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22189"/>
            <a:ext cx="4114800" cy="3072384"/>
          </a:xfrm>
        </p:spPr>
      </p:pic>
      <p:sp>
        <p:nvSpPr>
          <p:cNvPr id="5" name="Slide Number Placeholder 4">
            <a:extLst>
              <a:ext uri="{FF2B5EF4-FFF2-40B4-BE49-F238E27FC236}">
                <a16:creationId xmlns:a16="http://schemas.microsoft.com/office/drawing/2014/main" xmlns="" id="{C75B3184-50BB-49A3-AA24-D2B09CC83CEB}"/>
              </a:ext>
            </a:extLst>
          </p:cNvPr>
          <p:cNvSpPr>
            <a:spLocks noGrp="1"/>
          </p:cNvSpPr>
          <p:nvPr>
            <p:ph type="sldNum" sz="quarter" idx="12"/>
          </p:nvPr>
        </p:nvSpPr>
        <p:spPr/>
        <p:txBody>
          <a:bodyPr/>
          <a:lstStyle/>
          <a:p>
            <a:fld id="{86D2451E-3285-438B-B188-C22B2A012BF6}" type="slidenum">
              <a:rPr lang="en-US" smtClean="0"/>
              <a:pPr/>
              <a:t>18</a:t>
            </a:fld>
            <a:endParaRPr lang="en-US" dirty="0"/>
          </a:p>
        </p:txBody>
      </p:sp>
    </p:spTree>
    <p:extLst>
      <p:ext uri="{BB962C8B-B14F-4D97-AF65-F5344CB8AC3E}">
        <p14:creationId xmlns:p14="http://schemas.microsoft.com/office/powerpoint/2010/main" val="89454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EB404653-BD58-4E04-817D-F76D41D0D4F8}"/>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For preschoolers, teachers provide “many opportunities for children to learn to collaborate with others and work through ideas and solutions, as well as develop social skills such as cooperating, helping, negotiating, and talking with other people to solve problems” (Copple &amp; </a:t>
            </a:r>
            <a:r>
              <a:rPr lang="en-US" sz="2400" dirty="0" err="1"/>
              <a:t>Bredekamp</a:t>
            </a:r>
            <a:r>
              <a:rPr lang="en-US" sz="2400" dirty="0"/>
              <a:t>, 2013, p. 155).</a:t>
            </a:r>
          </a:p>
          <a:p>
            <a:pPr marL="0" indent="0">
              <a:buNone/>
            </a:pPr>
            <a:endParaRPr lang="en-US" sz="2400" dirty="0"/>
          </a:p>
          <a:p>
            <a:r>
              <a:rPr lang="en-US" sz="2400" dirty="0"/>
              <a:t>What other kinds of learning materials or spaces provide children with opportunities to think and problem-solve?</a:t>
            </a:r>
          </a:p>
          <a:p>
            <a:pPr marL="0" indent="0">
              <a:buNone/>
            </a:pPr>
            <a:endParaRPr lang="en-US" sz="2400" dirty="0"/>
          </a:p>
          <a:p>
            <a:r>
              <a:rPr lang="en-US" sz="2400" dirty="0"/>
              <a:t>How can the addition of books enhance children’s thinking and problem-solving?</a:t>
            </a:r>
          </a:p>
          <a:p>
            <a:endParaRPr lang="en-US" dirty="0"/>
          </a:p>
        </p:txBody>
      </p:sp>
      <p:sp>
        <p:nvSpPr>
          <p:cNvPr id="3" name="Title 2">
            <a:extLst>
              <a:ext uri="{FF2B5EF4-FFF2-40B4-BE49-F238E27FC236}">
                <a16:creationId xmlns:a16="http://schemas.microsoft.com/office/drawing/2014/main" xmlns="" id="{FB389D4E-63B5-4EBE-A227-9365F14CA99B}"/>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7320532D-6811-4322-955A-BE5E641B569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456164" y="1295401"/>
            <a:ext cx="3394472" cy="4525963"/>
          </a:xfrm>
        </p:spPr>
      </p:pic>
      <p:sp>
        <p:nvSpPr>
          <p:cNvPr id="5" name="Slide Number Placeholder 4">
            <a:extLst>
              <a:ext uri="{FF2B5EF4-FFF2-40B4-BE49-F238E27FC236}">
                <a16:creationId xmlns:a16="http://schemas.microsoft.com/office/drawing/2014/main" xmlns="" id="{C9E3736C-B88E-418F-9DDF-532AFACBFFB8}"/>
              </a:ext>
            </a:extLst>
          </p:cNvPr>
          <p:cNvSpPr>
            <a:spLocks noGrp="1"/>
          </p:cNvSpPr>
          <p:nvPr>
            <p:ph type="sldNum" sz="quarter" idx="12"/>
          </p:nvPr>
        </p:nvSpPr>
        <p:spPr/>
        <p:txBody>
          <a:bodyPr/>
          <a:lstStyle/>
          <a:p>
            <a:fld id="{86D2451E-3285-438B-B188-C22B2A012BF6}" type="slidenum">
              <a:rPr lang="en-US" smtClean="0"/>
              <a:pPr/>
              <a:t>19</a:t>
            </a:fld>
            <a:endParaRPr lang="en-US" dirty="0"/>
          </a:p>
        </p:txBody>
      </p:sp>
    </p:spTree>
    <p:extLst>
      <p:ext uri="{BB962C8B-B14F-4D97-AF65-F5344CB8AC3E}">
        <p14:creationId xmlns:p14="http://schemas.microsoft.com/office/powerpoint/2010/main" val="1219918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Early literacy expert, Dr. Janet Nadine Mort, believes that learning centers [spaces] should “serve as catalysts for thinking, problem-solving, exploring, and creating. “</a:t>
            </a:r>
          </a:p>
          <a:p>
            <a:pPr marL="0" indent="0">
              <a:buNone/>
            </a:pPr>
            <a:endParaRPr lang="en-US" dirty="0"/>
          </a:p>
          <a:p>
            <a:pPr marL="0" indent="0">
              <a:buNone/>
            </a:pPr>
            <a:r>
              <a:rPr lang="en-US" dirty="0"/>
              <a:t>Dr. Mort also encourages teachers to design learning spaces and activities that incorporate children’s interests, learning styles, and curiosity. </a:t>
            </a:r>
          </a:p>
          <a:p>
            <a:pPr marL="0" indent="0">
              <a:buNone/>
            </a:pPr>
            <a:endParaRPr lang="en-US" dirty="0"/>
          </a:p>
          <a:p>
            <a:pPr marL="0" indent="0">
              <a:buNone/>
            </a:pPr>
            <a:r>
              <a:rPr lang="en-US" dirty="0"/>
              <a:t>It’s also important to include cultural books, photos, objects, and props for children to explore.</a:t>
            </a:r>
          </a:p>
        </p:txBody>
      </p:sp>
      <p:sp>
        <p:nvSpPr>
          <p:cNvPr id="3" name="Title 2"/>
          <p:cNvSpPr>
            <a:spLocks noGrp="1"/>
          </p:cNvSpPr>
          <p:nvPr>
            <p:ph type="title"/>
          </p:nvPr>
        </p:nvSpPr>
        <p:spPr/>
        <p:txBody>
          <a:bodyPr>
            <a:normAutofit/>
          </a:bodyPr>
          <a:lstStyle/>
          <a:p>
            <a:r>
              <a:rPr lang="en-US" dirty="0"/>
              <a:t>Learning Centers and Spaces are Catalysts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a:t>
            </a:fld>
            <a:endParaRPr lang="en-US" dirty="0"/>
          </a:p>
        </p:txBody>
      </p:sp>
    </p:spTree>
    <p:extLst>
      <p:ext uri="{BB962C8B-B14F-4D97-AF65-F5344CB8AC3E}">
        <p14:creationId xmlns:p14="http://schemas.microsoft.com/office/powerpoint/2010/main" val="2616416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Books should be added to all learning spaces of the classroom. They should also be accessible and available for children to engage with. </a:t>
            </a:r>
          </a:p>
          <a:p>
            <a:pPr marL="0" indent="0">
              <a:buNone/>
            </a:pPr>
            <a:endParaRPr lang="en-US" dirty="0"/>
          </a:p>
          <a:p>
            <a:r>
              <a:rPr lang="en-US" dirty="0"/>
              <a:t>When books are included in all areas of the classroom, there are increased opportunities for teachers to read to individual or small groups of when children spend time in learning centers and as they show interest.</a:t>
            </a:r>
          </a:p>
          <a:p>
            <a:pPr marL="0" indent="0">
              <a:buNone/>
            </a:pPr>
            <a:endParaRPr lang="en-US" dirty="0"/>
          </a:p>
          <a:p>
            <a:r>
              <a:rPr lang="en-US" dirty="0"/>
              <a:t>What areas of your classroom currently include books? Are there areas books can be added to? Provide your answers to these questions in your Learning Guide.</a:t>
            </a:r>
          </a:p>
        </p:txBody>
      </p:sp>
      <p:sp>
        <p:nvSpPr>
          <p:cNvPr id="3" name="Title 2"/>
          <p:cNvSpPr>
            <a:spLocks noGrp="1"/>
          </p:cNvSpPr>
          <p:nvPr>
            <p:ph type="title"/>
          </p:nvPr>
        </p:nvSpPr>
        <p:spPr/>
        <p:txBody>
          <a:bodyPr>
            <a:normAutofit/>
          </a:bodyPr>
          <a:lstStyle/>
          <a:p>
            <a:r>
              <a:rPr lang="en-US" dirty="0"/>
              <a:t>Adding books in all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a:t>
            </a:fld>
            <a:endParaRPr lang="en-US" dirty="0"/>
          </a:p>
        </p:txBody>
      </p:sp>
    </p:spTree>
    <p:extLst>
      <p:ext uri="{BB962C8B-B14F-4D97-AF65-F5344CB8AC3E}">
        <p14:creationId xmlns:p14="http://schemas.microsoft.com/office/powerpoint/2010/main" val="2326978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Take a few minutes and view the following photos of learning spaces. As you look at the photos, consider what opportunities there are for children to:</a:t>
            </a:r>
          </a:p>
          <a:p>
            <a:pPr marL="0" indent="0">
              <a:buNone/>
            </a:pPr>
            <a:endParaRPr lang="en-US" dirty="0"/>
          </a:p>
          <a:p>
            <a:r>
              <a:rPr lang="en-US" dirty="0"/>
              <a:t>Listen and respond to stories</a:t>
            </a:r>
          </a:p>
          <a:p>
            <a:r>
              <a:rPr lang="en-US" dirty="0"/>
              <a:t>Interact, speak, and share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r>
              <a:rPr lang="en-US" dirty="0"/>
              <a:t>Record your observations in the Learning Guide.</a:t>
            </a:r>
          </a:p>
          <a:p>
            <a:pPr marL="0" indent="0">
              <a:buNone/>
            </a:pPr>
            <a:endParaRPr lang="en-US" dirty="0"/>
          </a:p>
          <a:p>
            <a:pPr marL="0" indent="0">
              <a:buNone/>
            </a:pPr>
            <a:r>
              <a:rPr lang="en-US" dirty="0"/>
              <a:t>Additionally, consider how added books could create a more language-rich experience for children.</a:t>
            </a:r>
          </a:p>
        </p:txBody>
      </p:sp>
      <p:sp>
        <p:nvSpPr>
          <p:cNvPr id="3" name="Title 2"/>
          <p:cNvSpPr>
            <a:spLocks noGrp="1"/>
          </p:cNvSpPr>
          <p:nvPr>
            <p:ph type="title"/>
          </p:nvPr>
        </p:nvSpPr>
        <p:spPr/>
        <p:txBody>
          <a:bodyPr>
            <a:normAutofit/>
          </a:bodyPr>
          <a:lstStyle/>
          <a:p>
            <a:r>
              <a:rPr lang="en-US" dirty="0"/>
              <a:t>A photo gallery of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a:t>
            </a:fld>
            <a:endParaRPr lang="en-US" dirty="0"/>
          </a:p>
        </p:txBody>
      </p:sp>
    </p:spTree>
    <p:extLst>
      <p:ext uri="{BB962C8B-B14F-4D97-AF65-F5344CB8AC3E}">
        <p14:creationId xmlns:p14="http://schemas.microsoft.com/office/powerpoint/2010/main" val="3981830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5DB2D32-0DC7-4EF9-B440-3B756540CE9D}"/>
              </a:ext>
            </a:extLst>
          </p:cNvPr>
          <p:cNvSpPr>
            <a:spLocks noGrp="1"/>
          </p:cNvSpPr>
          <p:nvPr>
            <p:ph type="title"/>
          </p:nvPr>
        </p:nvSpPr>
        <p:spPr/>
        <p:txBody>
          <a:bodyPr>
            <a:normAutofit fontScale="90000"/>
          </a:bodyPr>
          <a:lstStyle/>
          <a:p>
            <a:r>
              <a:rPr lang="en-US" dirty="0"/>
              <a:t>Photo Gallery of Learning Spaces</a:t>
            </a:r>
            <a:br>
              <a:rPr lang="en-US" dirty="0"/>
            </a:br>
            <a:r>
              <a:rPr lang="en-US" dirty="0"/>
              <a:t>Ages 3 - 5</a:t>
            </a:r>
          </a:p>
        </p:txBody>
      </p:sp>
      <p:sp>
        <p:nvSpPr>
          <p:cNvPr id="5" name="Slide Number Placeholder 4">
            <a:extLst>
              <a:ext uri="{FF2B5EF4-FFF2-40B4-BE49-F238E27FC236}">
                <a16:creationId xmlns:a16="http://schemas.microsoft.com/office/drawing/2014/main" xmlns="" id="{0B00BFAA-3EAD-4132-A1DA-69FBD9FEC223}"/>
              </a:ext>
            </a:extLst>
          </p:cNvPr>
          <p:cNvSpPr>
            <a:spLocks noGrp="1"/>
          </p:cNvSpPr>
          <p:nvPr>
            <p:ph type="sldNum" sz="quarter" idx="12"/>
          </p:nvPr>
        </p:nvSpPr>
        <p:spPr/>
        <p:txBody>
          <a:bodyPr/>
          <a:lstStyle/>
          <a:p>
            <a:fld id="{86D2451E-3285-438B-B188-C22B2A012BF6}" type="slidenum">
              <a:rPr lang="en-US" smtClean="0"/>
              <a:pPr/>
              <a:t>23</a:t>
            </a:fld>
            <a:endParaRPr lang="en-US" dirty="0"/>
          </a:p>
        </p:txBody>
      </p:sp>
      <p:pic>
        <p:nvPicPr>
          <p:cNvPr id="17" name="Content Placeholder 16">
            <a:extLst>
              <a:ext uri="{FF2B5EF4-FFF2-40B4-BE49-F238E27FC236}">
                <a16:creationId xmlns:a16="http://schemas.microsoft.com/office/drawing/2014/main" xmlns="" id="{79A84B26-B8E5-4781-BFCA-0E644052AE6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23719"/>
            <a:ext cx="4114800" cy="3069327"/>
          </a:xfrm>
        </p:spPr>
      </p:pic>
      <p:pic>
        <p:nvPicPr>
          <p:cNvPr id="21" name="Content Placeholder 20">
            <a:extLst>
              <a:ext uri="{FF2B5EF4-FFF2-40B4-BE49-F238E27FC236}">
                <a16:creationId xmlns:a16="http://schemas.microsoft.com/office/drawing/2014/main" xmlns="" id="{454B6ACE-5FA9-4689-9788-5AE27F3C175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5000" y="2023719"/>
            <a:ext cx="4114800" cy="3069327"/>
          </a:xfrm>
        </p:spPr>
      </p:pic>
    </p:spTree>
    <p:extLst>
      <p:ext uri="{BB962C8B-B14F-4D97-AF65-F5344CB8AC3E}">
        <p14:creationId xmlns:p14="http://schemas.microsoft.com/office/powerpoint/2010/main" val="771599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5DB2D32-0DC7-4EF9-B440-3B756540CE9D}"/>
              </a:ext>
            </a:extLst>
          </p:cNvPr>
          <p:cNvSpPr>
            <a:spLocks noGrp="1"/>
          </p:cNvSpPr>
          <p:nvPr>
            <p:ph type="title"/>
          </p:nvPr>
        </p:nvSpPr>
        <p:spPr/>
        <p:txBody>
          <a:bodyPr>
            <a:normAutofit fontScale="90000"/>
          </a:bodyPr>
          <a:lstStyle/>
          <a:p>
            <a:r>
              <a:rPr lang="en-US" dirty="0"/>
              <a:t>Photo Gallery of Learning Spaces</a:t>
            </a:r>
            <a:br>
              <a:rPr lang="en-US" dirty="0"/>
            </a:br>
            <a:r>
              <a:rPr lang="en-US" dirty="0"/>
              <a:t>Ages 3 - 5</a:t>
            </a:r>
          </a:p>
        </p:txBody>
      </p:sp>
      <p:sp>
        <p:nvSpPr>
          <p:cNvPr id="5" name="Slide Number Placeholder 4">
            <a:extLst>
              <a:ext uri="{FF2B5EF4-FFF2-40B4-BE49-F238E27FC236}">
                <a16:creationId xmlns:a16="http://schemas.microsoft.com/office/drawing/2014/main" xmlns="" id="{0B00BFAA-3EAD-4132-A1DA-69FBD9FEC223}"/>
              </a:ext>
            </a:extLst>
          </p:cNvPr>
          <p:cNvSpPr>
            <a:spLocks noGrp="1"/>
          </p:cNvSpPr>
          <p:nvPr>
            <p:ph type="sldNum" sz="quarter" idx="12"/>
          </p:nvPr>
        </p:nvSpPr>
        <p:spPr/>
        <p:txBody>
          <a:bodyPr/>
          <a:lstStyle/>
          <a:p>
            <a:fld id="{86D2451E-3285-438B-B188-C22B2A012BF6}" type="slidenum">
              <a:rPr lang="en-US" smtClean="0"/>
              <a:pPr/>
              <a:t>24</a:t>
            </a:fld>
            <a:endParaRPr lang="en-US" dirty="0"/>
          </a:p>
        </p:txBody>
      </p:sp>
      <p:pic>
        <p:nvPicPr>
          <p:cNvPr id="17" name="Content Placeholder 16">
            <a:extLst>
              <a:ext uri="{FF2B5EF4-FFF2-40B4-BE49-F238E27FC236}">
                <a16:creationId xmlns:a16="http://schemas.microsoft.com/office/drawing/2014/main" xmlns="" id="{DBC7C317-0332-47C3-909A-E7A711BE0128}"/>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15331"/>
            <a:ext cx="4114800" cy="3086100"/>
          </a:xfrm>
        </p:spPr>
      </p:pic>
      <p:pic>
        <p:nvPicPr>
          <p:cNvPr id="25" name="Content Placeholder 24">
            <a:extLst>
              <a:ext uri="{FF2B5EF4-FFF2-40B4-BE49-F238E27FC236}">
                <a16:creationId xmlns:a16="http://schemas.microsoft.com/office/drawing/2014/main" xmlns="" id="{1E863444-A288-46D8-90B3-55BE64750B69}"/>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905000" y="2015331"/>
            <a:ext cx="4114800" cy="3086100"/>
          </a:xfrm>
        </p:spPr>
      </p:pic>
    </p:spTree>
    <p:extLst>
      <p:ext uri="{BB962C8B-B14F-4D97-AF65-F5344CB8AC3E}">
        <p14:creationId xmlns:p14="http://schemas.microsoft.com/office/powerpoint/2010/main" val="1789537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5DB2D32-0DC7-4EF9-B440-3B756540CE9D}"/>
              </a:ext>
            </a:extLst>
          </p:cNvPr>
          <p:cNvSpPr>
            <a:spLocks noGrp="1"/>
          </p:cNvSpPr>
          <p:nvPr>
            <p:ph type="title"/>
          </p:nvPr>
        </p:nvSpPr>
        <p:spPr/>
        <p:txBody>
          <a:bodyPr>
            <a:normAutofit fontScale="90000"/>
          </a:bodyPr>
          <a:lstStyle/>
          <a:p>
            <a:r>
              <a:rPr lang="en-US" dirty="0"/>
              <a:t>Photo Gallery of Learning Spaces</a:t>
            </a:r>
            <a:br>
              <a:rPr lang="en-US" dirty="0"/>
            </a:br>
            <a:r>
              <a:rPr lang="en-US" dirty="0"/>
              <a:t>Ages 3 - 5</a:t>
            </a:r>
          </a:p>
        </p:txBody>
      </p:sp>
      <p:sp>
        <p:nvSpPr>
          <p:cNvPr id="5" name="Slide Number Placeholder 4">
            <a:extLst>
              <a:ext uri="{FF2B5EF4-FFF2-40B4-BE49-F238E27FC236}">
                <a16:creationId xmlns:a16="http://schemas.microsoft.com/office/drawing/2014/main" xmlns="" id="{0B00BFAA-3EAD-4132-A1DA-69FBD9FEC223}"/>
              </a:ext>
            </a:extLst>
          </p:cNvPr>
          <p:cNvSpPr>
            <a:spLocks noGrp="1"/>
          </p:cNvSpPr>
          <p:nvPr>
            <p:ph type="sldNum" sz="quarter" idx="12"/>
          </p:nvPr>
        </p:nvSpPr>
        <p:spPr/>
        <p:txBody>
          <a:bodyPr/>
          <a:lstStyle/>
          <a:p>
            <a:fld id="{86D2451E-3285-438B-B188-C22B2A012BF6}" type="slidenum">
              <a:rPr lang="en-US" smtClean="0"/>
              <a:pPr/>
              <a:t>25</a:t>
            </a:fld>
            <a:endParaRPr lang="en-US" dirty="0"/>
          </a:p>
        </p:txBody>
      </p:sp>
      <p:pic>
        <p:nvPicPr>
          <p:cNvPr id="27" name="Content Placeholder 26">
            <a:extLst>
              <a:ext uri="{FF2B5EF4-FFF2-40B4-BE49-F238E27FC236}">
                <a16:creationId xmlns:a16="http://schemas.microsoft.com/office/drawing/2014/main" xmlns="" id="{24461B77-91E7-4376-8E1A-A6F6B02C80AD}"/>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455588" y="1295401"/>
            <a:ext cx="3395625" cy="4525963"/>
          </a:xfrm>
        </p:spPr>
      </p:pic>
      <p:pic>
        <p:nvPicPr>
          <p:cNvPr id="23" name="Content Placeholder 22">
            <a:extLst>
              <a:ext uri="{FF2B5EF4-FFF2-40B4-BE49-F238E27FC236}">
                <a16:creationId xmlns:a16="http://schemas.microsoft.com/office/drawing/2014/main" xmlns="" id="{F381600B-CB81-4533-A5D8-5B4511F2DA9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71482" y="1295401"/>
            <a:ext cx="3381836" cy="4525963"/>
          </a:xfrm>
        </p:spPr>
      </p:pic>
    </p:spTree>
    <p:extLst>
      <p:ext uri="{BB962C8B-B14F-4D97-AF65-F5344CB8AC3E}">
        <p14:creationId xmlns:p14="http://schemas.microsoft.com/office/powerpoint/2010/main" val="333686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5DB2D32-0DC7-4EF9-B440-3B756540CE9D}"/>
              </a:ext>
            </a:extLst>
          </p:cNvPr>
          <p:cNvSpPr>
            <a:spLocks noGrp="1"/>
          </p:cNvSpPr>
          <p:nvPr>
            <p:ph type="title"/>
          </p:nvPr>
        </p:nvSpPr>
        <p:spPr/>
        <p:txBody>
          <a:bodyPr>
            <a:normAutofit fontScale="90000"/>
          </a:bodyPr>
          <a:lstStyle/>
          <a:p>
            <a:r>
              <a:rPr lang="en-US" dirty="0"/>
              <a:t>Photo Gallery of Learning Spaces</a:t>
            </a:r>
            <a:br>
              <a:rPr lang="en-US" dirty="0"/>
            </a:br>
            <a:r>
              <a:rPr lang="en-US" dirty="0"/>
              <a:t>Ages 3 - 5</a:t>
            </a:r>
          </a:p>
        </p:txBody>
      </p:sp>
      <p:sp>
        <p:nvSpPr>
          <p:cNvPr id="5" name="Slide Number Placeholder 4">
            <a:extLst>
              <a:ext uri="{FF2B5EF4-FFF2-40B4-BE49-F238E27FC236}">
                <a16:creationId xmlns:a16="http://schemas.microsoft.com/office/drawing/2014/main" xmlns="" id="{0B00BFAA-3EAD-4132-A1DA-69FBD9FEC223}"/>
              </a:ext>
            </a:extLst>
          </p:cNvPr>
          <p:cNvSpPr>
            <a:spLocks noGrp="1"/>
          </p:cNvSpPr>
          <p:nvPr>
            <p:ph type="sldNum" sz="quarter" idx="12"/>
          </p:nvPr>
        </p:nvSpPr>
        <p:spPr/>
        <p:txBody>
          <a:bodyPr/>
          <a:lstStyle/>
          <a:p>
            <a:fld id="{86D2451E-3285-438B-B188-C22B2A012BF6}" type="slidenum">
              <a:rPr lang="en-US" smtClean="0"/>
              <a:pPr/>
              <a:t>26</a:t>
            </a:fld>
            <a:endParaRPr lang="en-US" dirty="0"/>
          </a:p>
        </p:txBody>
      </p:sp>
      <p:pic>
        <p:nvPicPr>
          <p:cNvPr id="33" name="Content Placeholder 32">
            <a:extLst>
              <a:ext uri="{FF2B5EF4-FFF2-40B4-BE49-F238E27FC236}">
                <a16:creationId xmlns:a16="http://schemas.microsoft.com/office/drawing/2014/main" xmlns="" id="{6CBC75C6-8B02-46F9-BBA0-470F0B8606E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64588" y="1295401"/>
            <a:ext cx="3395625" cy="4525963"/>
          </a:xfrm>
        </p:spPr>
      </p:pic>
      <p:pic>
        <p:nvPicPr>
          <p:cNvPr id="53" name="Content Placeholder 52">
            <a:extLst>
              <a:ext uri="{FF2B5EF4-FFF2-40B4-BE49-F238E27FC236}">
                <a16:creationId xmlns:a16="http://schemas.microsoft.com/office/drawing/2014/main" xmlns="" id="{2815C0E6-C46E-4616-B159-8C518DF8C3E0}"/>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6096000" y="1500981"/>
            <a:ext cx="4114800" cy="4114800"/>
          </a:xfrm>
        </p:spPr>
      </p:pic>
    </p:spTree>
    <p:extLst>
      <p:ext uri="{BB962C8B-B14F-4D97-AF65-F5344CB8AC3E}">
        <p14:creationId xmlns:p14="http://schemas.microsoft.com/office/powerpoint/2010/main" val="2052208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27C570F-5652-4D56-AC2A-C61878C22F23}"/>
              </a:ext>
            </a:extLst>
          </p:cNvPr>
          <p:cNvSpPr>
            <a:spLocks noGrp="1"/>
          </p:cNvSpPr>
          <p:nvPr>
            <p:ph idx="1"/>
          </p:nvPr>
        </p:nvSpPr>
        <p:spPr/>
        <p:txBody>
          <a:bodyPr>
            <a:normAutofit fontScale="92500" lnSpcReduction="10000"/>
          </a:bodyPr>
          <a:lstStyle/>
          <a:p>
            <a:r>
              <a:rPr lang="en-US" dirty="0"/>
              <a:t>For this Practice Activity, you will examine the learning spaces you currently have in place in your classroom. </a:t>
            </a:r>
          </a:p>
          <a:p>
            <a:pPr marL="0" indent="0">
              <a:buNone/>
            </a:pPr>
            <a:endParaRPr lang="en-US" dirty="0"/>
          </a:p>
          <a:p>
            <a:r>
              <a:rPr lang="en-US" dirty="0"/>
              <a:t>Spend some time really thinking about the purpose and the materials included in the learning spaces.</a:t>
            </a:r>
          </a:p>
          <a:p>
            <a:endParaRPr lang="en-US" dirty="0"/>
          </a:p>
          <a:p>
            <a:r>
              <a:rPr lang="en-US" dirty="0"/>
              <a:t>Complete the “Thinking About Learning Spaces” chart included in the Learner Guide and describe opportunities children have to: </a:t>
            </a:r>
            <a:r>
              <a:rPr lang="en-US" sz="2000" dirty="0"/>
              <a:t>        </a:t>
            </a:r>
          </a:p>
          <a:p>
            <a:pPr marL="0" indent="0">
              <a:buNone/>
            </a:pPr>
            <a:r>
              <a:rPr lang="en-US" sz="2000" dirty="0"/>
              <a:t>	Listen and respond to stories</a:t>
            </a:r>
          </a:p>
          <a:p>
            <a:pPr marL="0" indent="0">
              <a:buNone/>
            </a:pPr>
            <a:r>
              <a:rPr lang="en-US" sz="2000" dirty="0"/>
              <a:t>	Interact, speak, and share with others</a:t>
            </a:r>
          </a:p>
          <a:p>
            <a:pPr marL="0" indent="0">
              <a:buNone/>
            </a:pPr>
            <a:r>
              <a:rPr lang="en-US" sz="2000" dirty="0"/>
              <a:t>	Explore and investigate</a:t>
            </a:r>
          </a:p>
          <a:p>
            <a:pPr marL="0" indent="0">
              <a:buNone/>
            </a:pPr>
            <a:r>
              <a:rPr lang="en-US" sz="2000" dirty="0"/>
              <a:t>	Imagine and create</a:t>
            </a:r>
          </a:p>
          <a:p>
            <a:pPr marL="0" indent="0">
              <a:buNone/>
            </a:pPr>
            <a:r>
              <a:rPr lang="en-US" sz="2000" dirty="0"/>
              <a:t>	Think and problem-solve</a:t>
            </a:r>
          </a:p>
          <a:p>
            <a:endParaRPr lang="en-US" dirty="0"/>
          </a:p>
        </p:txBody>
      </p:sp>
      <p:sp>
        <p:nvSpPr>
          <p:cNvPr id="3" name="Title 2">
            <a:extLst>
              <a:ext uri="{FF2B5EF4-FFF2-40B4-BE49-F238E27FC236}">
                <a16:creationId xmlns:a16="http://schemas.microsoft.com/office/drawing/2014/main" xmlns="" id="{4FCEAF5F-4221-449D-BB8F-11AE5C29A058}"/>
              </a:ext>
            </a:extLst>
          </p:cNvPr>
          <p:cNvSpPr>
            <a:spLocks noGrp="1"/>
          </p:cNvSpPr>
          <p:nvPr>
            <p:ph type="title"/>
          </p:nvPr>
        </p:nvSpPr>
        <p:spPr/>
        <p:txBody>
          <a:bodyPr>
            <a:normAutofit/>
          </a:bodyPr>
          <a:lstStyle/>
          <a:p>
            <a:r>
              <a:rPr lang="en-US" dirty="0"/>
              <a:t>Practice Activity 1: “Thinking About Learning Spaces”</a:t>
            </a:r>
          </a:p>
        </p:txBody>
      </p:sp>
      <p:sp>
        <p:nvSpPr>
          <p:cNvPr id="4" name="Slide Number Placeholder 3">
            <a:extLst>
              <a:ext uri="{FF2B5EF4-FFF2-40B4-BE49-F238E27FC236}">
                <a16:creationId xmlns:a16="http://schemas.microsoft.com/office/drawing/2014/main" xmlns="" id="{309BF427-F349-4F4F-9A7E-901CDDDDD35C}"/>
              </a:ext>
            </a:extLst>
          </p:cNvPr>
          <p:cNvSpPr>
            <a:spLocks noGrp="1"/>
          </p:cNvSpPr>
          <p:nvPr>
            <p:ph type="sldNum" sz="quarter" idx="12"/>
          </p:nvPr>
        </p:nvSpPr>
        <p:spPr/>
        <p:txBody>
          <a:bodyPr/>
          <a:lstStyle/>
          <a:p>
            <a:fld id="{86D2451E-3285-438B-B188-C22B2A012BF6}" type="slidenum">
              <a:rPr lang="en-US" smtClean="0"/>
              <a:pPr/>
              <a:t>27</a:t>
            </a:fld>
            <a:endParaRPr lang="en-US" dirty="0"/>
          </a:p>
        </p:txBody>
      </p:sp>
    </p:spTree>
    <p:extLst>
      <p:ext uri="{BB962C8B-B14F-4D97-AF65-F5344CB8AC3E}">
        <p14:creationId xmlns:p14="http://schemas.microsoft.com/office/powerpoint/2010/main" val="1320803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After completing the “Thinking About Learning Spaces” activity, briefly reflect on these questions:</a:t>
            </a:r>
          </a:p>
          <a:p>
            <a:pPr marL="0" indent="0">
              <a:buNone/>
            </a:pPr>
            <a:endParaRPr lang="en-US" sz="2000" dirty="0"/>
          </a:p>
          <a:p>
            <a:pPr lvl="0"/>
            <a:r>
              <a:rPr lang="en-US" sz="2000" dirty="0"/>
              <a:t>What changes are you considering making? </a:t>
            </a:r>
          </a:p>
          <a:p>
            <a:pPr lvl="0"/>
            <a:r>
              <a:rPr lang="en-US" sz="2000" dirty="0"/>
              <a:t>How would the changes increase opportunities for children to listen, speak, interact, imagine, create, think, and/or problem-solve? </a:t>
            </a:r>
          </a:p>
          <a:p>
            <a:pPr lvl="0"/>
            <a:r>
              <a:rPr lang="en-US" sz="2000" dirty="0"/>
              <a:t>How might children respond to the changes made?</a:t>
            </a:r>
          </a:p>
          <a:p>
            <a:pPr marL="0" indent="0">
              <a:buNone/>
            </a:pPr>
            <a:endParaRPr lang="en-US" sz="2000" dirty="0"/>
          </a:p>
          <a:p>
            <a:pPr marL="0" indent="0">
              <a:buNone/>
            </a:pPr>
            <a:r>
              <a:rPr lang="en-US" sz="2000" dirty="0"/>
              <a:t>Include your responses in the Learner Guide.</a:t>
            </a:r>
          </a:p>
          <a:p>
            <a:pPr marL="0" indent="0">
              <a:buNone/>
            </a:pPr>
            <a:endParaRPr lang="en-US" dirty="0"/>
          </a:p>
        </p:txBody>
      </p:sp>
      <p:sp>
        <p:nvSpPr>
          <p:cNvPr id="3" name="Title 2"/>
          <p:cNvSpPr>
            <a:spLocks noGrp="1"/>
          </p:cNvSpPr>
          <p:nvPr>
            <p:ph type="title"/>
          </p:nvPr>
        </p:nvSpPr>
        <p:spPr/>
        <p:txBody>
          <a:bodyPr>
            <a:noAutofit/>
          </a:bodyPr>
          <a:lstStyle/>
          <a:p>
            <a:r>
              <a:rPr lang="en-US" sz="2900" dirty="0"/>
              <a:t>Reflection on the “Thinking About Learning Spaces” Activity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28</a:t>
            </a:fld>
            <a:endParaRPr lang="en-US" dirty="0"/>
          </a:p>
        </p:txBody>
      </p:sp>
    </p:spTree>
    <p:extLst>
      <p:ext uri="{BB962C8B-B14F-4D97-AF65-F5344CB8AC3E}">
        <p14:creationId xmlns:p14="http://schemas.microsoft.com/office/powerpoint/2010/main" val="243185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1 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1 activities in the Learning Guide. </a:t>
            </a:r>
          </a:p>
          <a:p>
            <a:pPr marL="0" indent="0">
              <a:buNone/>
            </a:pPr>
            <a:endParaRPr lang="en-US" dirty="0"/>
          </a:p>
          <a:p>
            <a:r>
              <a:rPr lang="en-US" dirty="0"/>
              <a:t>When ready, move on to the presentation for </a:t>
            </a:r>
            <a:r>
              <a:rPr lang="en-US" dirty="0" smtClean="0"/>
              <a:t>Section </a:t>
            </a:r>
            <a:r>
              <a:rPr lang="en-US" dirty="0"/>
              <a:t>2.</a:t>
            </a:r>
          </a:p>
        </p:txBody>
      </p:sp>
      <p:sp>
        <p:nvSpPr>
          <p:cNvPr id="3" name="Title 2"/>
          <p:cNvSpPr>
            <a:spLocks noGrp="1"/>
          </p:cNvSpPr>
          <p:nvPr>
            <p:ph type="title"/>
          </p:nvPr>
        </p:nvSpPr>
        <p:spPr/>
        <p:txBody>
          <a:bodyPr/>
          <a:lstStyle/>
          <a:p>
            <a:r>
              <a:rPr lang="en-US" dirty="0"/>
              <a:t>End of </a:t>
            </a:r>
            <a:r>
              <a:rPr lang="en-US" dirty="0" smtClean="0"/>
              <a:t>Section </a:t>
            </a:r>
            <a:r>
              <a:rPr lang="en-US" dirty="0"/>
              <a:t>1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29</a:t>
            </a:fld>
            <a:endParaRPr lang="en-US" dirty="0"/>
          </a:p>
        </p:txBody>
      </p:sp>
    </p:spTree>
    <p:extLst>
      <p:ext uri="{BB962C8B-B14F-4D97-AF65-F5344CB8AC3E}">
        <p14:creationId xmlns:p14="http://schemas.microsoft.com/office/powerpoint/2010/main" val="286522985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2558</Words>
  <Application>Microsoft Office PowerPoint</Application>
  <PresentationFormat>Widescreen</PresentationFormat>
  <Paragraphs>242</Paragraphs>
  <Slides>29</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Calibri</vt:lpstr>
      <vt:lpstr>Courier New</vt:lpstr>
      <vt:lpstr>Open Sans</vt:lpstr>
      <vt:lpstr>PermianSlabSerifTypeface</vt:lpstr>
      <vt:lpstr>Times New Roman</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Let’s begin with a Read Aloud</vt:lpstr>
      <vt:lpstr>Next, Let’s look at your books…</vt:lpstr>
      <vt:lpstr>Presentation 1: Creating Book-and-Language Rich Learning Spaces Ages 3 - 5</vt:lpstr>
      <vt:lpstr>Creating Learning Spaces…</vt:lpstr>
      <vt:lpstr>Spaces to Listen and Respond to Stories Ages 3-5</vt:lpstr>
      <vt:lpstr>Spaces to Listen and Respond to Stories Ages 3-5</vt:lpstr>
      <vt:lpstr>Spaces to Interact and Share with Others Ages 3 to 5</vt:lpstr>
      <vt:lpstr>Spaces to Interact and Share with Others Ages 3 to 5</vt:lpstr>
      <vt:lpstr>Spaces to Explore and Investigate</vt:lpstr>
      <vt:lpstr>Spaces to Explore and Investigate</vt:lpstr>
      <vt:lpstr>Spaces to Imagine and Be Creative</vt:lpstr>
      <vt:lpstr>Spaces to Think and Problem-Solve</vt:lpstr>
      <vt:lpstr>Spaces to Think and Problem-Solve</vt:lpstr>
      <vt:lpstr>Learning Centers and Spaces are Catalysts</vt:lpstr>
      <vt:lpstr>Adding books in all learning spaces</vt:lpstr>
      <vt:lpstr>A photo gallery of learning spaces…</vt:lpstr>
      <vt:lpstr>Photo Gallery of Learning Spaces Ages 3 - 5</vt:lpstr>
      <vt:lpstr>Photo Gallery of Learning Spaces Ages 3 - 5</vt:lpstr>
      <vt:lpstr>Photo Gallery of Learning Spaces Ages 3 - 5</vt:lpstr>
      <vt:lpstr>Photo Gallery of Learning Spaces Ages 3 - 5</vt:lpstr>
      <vt:lpstr>Practice Activity 1: “Thinking About Learning Spaces”</vt:lpstr>
      <vt:lpstr>Reflection on the “Thinking About Learning Spaces” Activity</vt:lpstr>
      <vt:lpstr>End of Section 1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2</cp:revision>
  <dcterms:created xsi:type="dcterms:W3CDTF">2018-11-15T17:17:09Z</dcterms:created>
  <dcterms:modified xsi:type="dcterms:W3CDTF">2018-11-15T17:23:00Z</dcterms:modified>
</cp:coreProperties>
</file>