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9" r:id="rId2"/>
    <p:sldMasterId id="2147483678" r:id="rId3"/>
    <p:sldMasterId id="2147483687" r:id="rId4"/>
  </p:sldMasterIdLst>
  <p:notesMasterIdLst>
    <p:notesMasterId r:id="rId32"/>
  </p:notesMasterIdLst>
  <p:sldIdLst>
    <p:sldId id="257" r:id="rId5"/>
    <p:sldId id="258" r:id="rId6"/>
    <p:sldId id="259" r:id="rId7"/>
    <p:sldId id="260" r:id="rId8"/>
    <p:sldId id="261" r:id="rId9"/>
    <p:sldId id="262" r:id="rId10"/>
    <p:sldId id="263" r:id="rId11"/>
    <p:sldId id="282"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3"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31" autoAdjust="0"/>
    <p:restoredTop sz="94660"/>
  </p:normalViewPr>
  <p:slideViewPr>
    <p:cSldViewPr snapToGrid="0">
      <p:cViewPr varScale="1">
        <p:scale>
          <a:sx n="92" d="100"/>
          <a:sy n="92" d="100"/>
        </p:scale>
        <p:origin x="49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0286BE-3D4C-4A70-993E-C04942689006}" type="datetimeFigureOut">
              <a:rPr lang="en-US" smtClean="0"/>
              <a:t>11/15/2018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CCBC40-CA4C-491D-8D07-8734BAEA022C}" type="slidenum">
              <a:rPr lang="en-US" smtClean="0"/>
              <a:t>‹#›</a:t>
            </a:fld>
            <a:endParaRPr lang="en-US"/>
          </a:p>
        </p:txBody>
      </p:sp>
    </p:spTree>
    <p:extLst>
      <p:ext uri="{BB962C8B-B14F-4D97-AF65-F5344CB8AC3E}">
        <p14:creationId xmlns:p14="http://schemas.microsoft.com/office/powerpoint/2010/main" val="13347507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6232468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35506649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Copple</a:t>
            </a:r>
            <a:r>
              <a:rPr lang="en-US" dirty="0"/>
              <a:t>, C. &amp; . </a:t>
            </a:r>
            <a:r>
              <a:rPr lang="en-US" dirty="0" err="1"/>
              <a:t>Bredekamp</a:t>
            </a:r>
            <a:r>
              <a:rPr lang="en-US" dirty="0"/>
              <a:t>,</a:t>
            </a:r>
            <a:r>
              <a:rPr lang="en-US" baseline="0" dirty="0"/>
              <a:t> S. (2013). Developmentally appropriate practice in early childhood programs serving children from birth to age 8. Third Edition. Washington, DC: National Association for the Education of Young Children.</a:t>
            </a:r>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7795412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Copple</a:t>
            </a:r>
            <a:r>
              <a:rPr lang="en-US" dirty="0"/>
              <a:t>, C. &amp; . </a:t>
            </a:r>
            <a:r>
              <a:rPr lang="en-US" dirty="0" err="1"/>
              <a:t>Bredekamp</a:t>
            </a:r>
            <a:r>
              <a:rPr lang="en-US" dirty="0"/>
              <a:t>,</a:t>
            </a:r>
            <a:r>
              <a:rPr lang="en-US" baseline="0" dirty="0"/>
              <a:t> S. (2013). Developmentally appropriate practice in early childhood programs serving children from birth to age 8. Third Edition. Washington, DC: National Association for the Education of </a:t>
            </a:r>
            <a:r>
              <a:rPr lang="en-US" baseline="0"/>
              <a:t>Young Children.</a:t>
            </a:r>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13986127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a:t>
            </a:r>
          </a:p>
          <a:p>
            <a:r>
              <a:rPr lang="en-US" dirty="0"/>
              <a:t>Mort, J. (2014). </a:t>
            </a:r>
            <a:r>
              <a:rPr lang="en-US" i="1" dirty="0"/>
              <a:t>Joyful interventions part</a:t>
            </a:r>
            <a:r>
              <a:rPr lang="en-US" i="1" baseline="0" dirty="0"/>
              <a:t> one: Early learning classroom essentials. </a:t>
            </a:r>
            <a:r>
              <a:rPr lang="en-US" i="0" baseline="0" dirty="0" err="1"/>
              <a:t>CreateSpace</a:t>
            </a:r>
            <a:r>
              <a:rPr lang="en-US" i="0" baseline="0" dirty="0"/>
              <a:t>, An Amazon.com Company.</a:t>
            </a:r>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10508275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37569448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34189399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7499363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41949350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7" name="Rectangle 6"/>
          <p:cNvSpPr/>
          <p:nvPr userDrawn="1"/>
        </p:nvSpPr>
        <p:spPr>
          <a:xfrm>
            <a:off x="-3208" y="35052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912796" y="3810001"/>
            <a:ext cx="10363200" cy="1470025"/>
          </a:xfrm>
        </p:spPr>
        <p:txBody>
          <a:bodyPr>
            <a:normAutofit/>
          </a:bodyPr>
          <a:lstStyle>
            <a:lvl1pPr algn="ctr">
              <a:defRPr sz="4000"/>
            </a:lvl1pPr>
          </a:lstStyle>
          <a:p>
            <a:r>
              <a:rPr lang="en-US" dirty="0"/>
              <a:t>Insert Presentation Title</a:t>
            </a:r>
          </a:p>
        </p:txBody>
      </p:sp>
      <p:sp>
        <p:nvSpPr>
          <p:cNvPr id="3" name="Subtitle 2"/>
          <p:cNvSpPr>
            <a:spLocks noGrp="1"/>
          </p:cNvSpPr>
          <p:nvPr>
            <p:ph type="subTitle" idx="1" hasCustomPrompt="1"/>
          </p:nvPr>
        </p:nvSpPr>
        <p:spPr>
          <a:xfrm>
            <a:off x="1828800" y="5334000"/>
            <a:ext cx="8534400" cy="685800"/>
          </a:xfrm>
        </p:spPr>
        <p:txBody>
          <a:bodyPr>
            <a:noAutofit/>
          </a:bodyPr>
          <a:lstStyle>
            <a:lvl1pPr marL="0" indent="0" algn="ctr">
              <a:buNone/>
              <a:defRPr sz="3000" baseline="0">
                <a:solidFill>
                  <a:schemeClr val="bg1"/>
                </a:solidFill>
                <a:latin typeface="PermianSlabSerifTypeface" pitchFamily="50"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If applicable, insert sub-title</a:t>
            </a:r>
          </a:p>
        </p:txBody>
      </p:sp>
      <p:pic>
        <p:nvPicPr>
          <p:cNvPr id="2050"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a:spLocks noGrp="1"/>
          </p:cNvSpPr>
          <p:nvPr>
            <p:ph type="body" sz="quarter" idx="10" hasCustomPrompt="1"/>
          </p:nvPr>
        </p:nvSpPr>
        <p:spPr>
          <a:xfrm>
            <a:off x="2742399" y="6400800"/>
            <a:ext cx="6707204" cy="381000"/>
          </a:xfrm>
        </p:spPr>
        <p:txBody>
          <a:bodyPr>
            <a:normAutofit/>
          </a:bodyPr>
          <a:lstStyle>
            <a:lvl1pPr marL="0" marR="0" indent="0" algn="ctr"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lang="en-US" sz="1400" smtClean="0">
                <a:solidFill>
                  <a:schemeClr val="tx2"/>
                </a:solidFill>
              </a:defRPr>
            </a:lvl1pPr>
            <a:lvl5pPr marL="1828800" indent="0">
              <a:buNone/>
              <a:defRPr/>
            </a:lvl5pPr>
          </a:lstStyle>
          <a:p>
            <a:pPr marL="0" marR="0" lvl="0" indent="0" algn="l"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400" dirty="0">
                <a:solidFill>
                  <a:schemeClr val="tx2"/>
                </a:solidFill>
                <a:latin typeface="+mn-lt"/>
              </a:rPr>
              <a:t>Presenter Name | Job Title | Team/Office/Division | Date</a:t>
            </a:r>
          </a:p>
        </p:txBody>
      </p:sp>
    </p:spTree>
    <p:extLst>
      <p:ext uri="{BB962C8B-B14F-4D97-AF65-F5344CB8AC3E}">
        <p14:creationId xmlns:p14="http://schemas.microsoft.com/office/powerpoint/2010/main" val="40999105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06400" y="1295400"/>
            <a:ext cx="11176000" cy="4525963"/>
          </a:xfrm>
        </p:spPr>
        <p:txBody>
          <a:bodyPr/>
          <a:lstStyle>
            <a:lvl1pPr>
              <a:buClr>
                <a:schemeClr val="accent6"/>
              </a:buClr>
              <a:defRPr baseline="0">
                <a:solidFill>
                  <a:schemeClr val="accent1"/>
                </a:solidFill>
              </a:defRPr>
            </a:lvl1pPr>
            <a:lvl2pPr>
              <a:buClr>
                <a:schemeClr val="accent6"/>
              </a:buClr>
              <a:defRPr baseline="0">
                <a:solidFill>
                  <a:schemeClr val="accent1"/>
                </a:solidFill>
              </a:defRPr>
            </a:lvl2pPr>
            <a:lvl3pPr>
              <a:buClr>
                <a:schemeClr val="accent6"/>
              </a:buClr>
              <a:defRPr baseline="0">
                <a:solidFill>
                  <a:schemeClr val="accent1"/>
                </a:solidFill>
              </a:defRPr>
            </a:lvl3pPr>
            <a:lvl4pPr>
              <a:buClr>
                <a:schemeClr val="accent6"/>
              </a:buClr>
              <a:defRPr baseline="0">
                <a:solidFill>
                  <a:schemeClr val="accent1"/>
                </a:solidFill>
              </a:defRPr>
            </a:lvl4pPr>
            <a:lvl5pPr>
              <a:buClr>
                <a:schemeClr val="accent6"/>
              </a:buClr>
              <a:defRPr baseline="0">
                <a:solidFill>
                  <a:schemeClr val="accent1"/>
                </a:solidFill>
              </a:defRPr>
            </a:lvl5pPr>
          </a:lstStyle>
          <a:p>
            <a:pPr lvl="0"/>
            <a:r>
              <a:rPr lang="en-US" dirty="0"/>
              <a:t>Level 1 bullet points (default is 24-point font)</a:t>
            </a:r>
          </a:p>
          <a:p>
            <a:pPr lvl="1"/>
            <a:r>
              <a:rPr lang="en-US" dirty="0"/>
              <a:t>Level 2 bullet points (default is 22-point font)</a:t>
            </a:r>
          </a:p>
          <a:p>
            <a:pPr lvl="2"/>
            <a:r>
              <a:rPr lang="en-US" dirty="0"/>
              <a:t>Level 3 bullet points (default is 20-point font)</a:t>
            </a:r>
          </a:p>
          <a:p>
            <a:pPr lvl="3"/>
            <a:r>
              <a:rPr lang="en-US" dirty="0"/>
              <a:t>Level 4 bullet points (default is 18-point font)</a:t>
            </a:r>
          </a:p>
          <a:p>
            <a:pPr lvl="4"/>
            <a:r>
              <a:rPr lang="en-US" dirty="0"/>
              <a:t>Level 5 bullet points (default is 16-point font)</a:t>
            </a:r>
          </a:p>
        </p:txBody>
      </p:sp>
      <p:sp>
        <p:nvSpPr>
          <p:cNvPr id="7" name="Rectangle 6"/>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a:xfrm>
            <a:off x="406400" y="228600"/>
            <a:ext cx="11074400" cy="914400"/>
          </a:xfrm>
        </p:spPr>
        <p:txBody>
          <a:bodyPr/>
          <a:lstStyle>
            <a:lvl1pPr>
              <a:defRPr baseline="0"/>
            </a:lvl1pPr>
          </a:lstStyle>
          <a:p>
            <a:r>
              <a:rPr lang="en-US" dirty="0"/>
              <a:t>Insert Slide Heading </a:t>
            </a:r>
          </a:p>
        </p:txBody>
      </p:sp>
      <p:sp>
        <p:nvSpPr>
          <p:cNvPr id="8" name="Rectangle 7"/>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6"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4" name="Rectangle 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3589151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lumn Content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8000" y="1295400"/>
            <a:ext cx="5486400" cy="4525963"/>
          </a:xfrm>
        </p:spPr>
        <p:txBody>
          <a:bodyPr/>
          <a:lstStyle>
            <a:lvl1pPr>
              <a:buClr>
                <a:schemeClr val="accent6"/>
              </a:buClr>
              <a:defRPr sz="2200" baseline="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9" name="Rectangle 8"/>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p:txBody>
          <a:bodyPr/>
          <a:lstStyle>
            <a:lvl1pPr>
              <a:defRPr/>
            </a:lvl1pPr>
          </a:lstStyle>
          <a:p>
            <a:r>
              <a:rPr lang="en-US" dirty="0"/>
              <a:t>Insert Slide Heading</a:t>
            </a:r>
          </a:p>
        </p:txBody>
      </p:sp>
      <p:sp>
        <p:nvSpPr>
          <p:cNvPr id="10" name="Content Placeholder 2"/>
          <p:cNvSpPr>
            <a:spLocks noGrp="1"/>
          </p:cNvSpPr>
          <p:nvPr>
            <p:ph sz="half" idx="13" hasCustomPrompt="1"/>
          </p:nvPr>
        </p:nvSpPr>
        <p:spPr>
          <a:xfrm>
            <a:off x="6096000" y="1295400"/>
            <a:ext cx="5486400" cy="4525963"/>
          </a:xfrm>
        </p:spPr>
        <p:txBody>
          <a:bodyPr/>
          <a:lstStyle>
            <a:lvl1pPr>
              <a:buClr>
                <a:schemeClr val="accent6"/>
              </a:buClr>
              <a:defRPr sz="220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11" name="Rectangle 10"/>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13"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14" name="Rectangle 1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37209559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Transition Slide">
    <p:spTree>
      <p:nvGrpSpPr>
        <p:cNvPr id="1" name=""/>
        <p:cNvGrpSpPr/>
        <p:nvPr/>
      </p:nvGrpSpPr>
      <p:grpSpPr>
        <a:xfrm>
          <a:off x="0" y="0"/>
          <a:ext cx="0" cy="0"/>
          <a:chOff x="0" y="0"/>
          <a:chExt cx="0" cy="0"/>
        </a:xfrm>
      </p:grpSpPr>
      <p:sp>
        <p:nvSpPr>
          <p:cNvPr id="8" name="Rectangle 7"/>
          <p:cNvSpPr/>
          <p:nvPr userDrawn="1"/>
        </p:nvSpPr>
        <p:spPr>
          <a:xfrm>
            <a:off x="4255248" y="3810000"/>
            <a:ext cx="7936753" cy="2438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4572000" y="4038600"/>
            <a:ext cx="7416800" cy="2019300"/>
          </a:xfrm>
        </p:spPr>
        <p:txBody>
          <a:bodyPr>
            <a:normAutofit/>
          </a:bodyPr>
          <a:lstStyle>
            <a:lvl1pPr algn="r">
              <a:defRPr sz="3500" baseline="0"/>
            </a:lvl1pPr>
          </a:lstStyle>
          <a:p>
            <a:r>
              <a:rPr lang="en-US" dirty="0"/>
              <a:t>Insert Section Heading</a:t>
            </a:r>
          </a:p>
        </p:txBody>
      </p:sp>
      <p:pic>
        <p:nvPicPr>
          <p:cNvPr id="1026" name="Picture 2" descr="C:\Users\CA19029\Documents\Brand and Style Rollout\Updated dept logo\TN Dept of Education ColorPMS -«.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1350"/>
          <a:stretch/>
        </p:blipFill>
        <p:spPr bwMode="auto">
          <a:xfrm>
            <a:off x="1090907" y="3810000"/>
            <a:ext cx="3176293"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96301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Slide with Gray Bar">
    <p:spTree>
      <p:nvGrpSpPr>
        <p:cNvPr id="1" name=""/>
        <p:cNvGrpSpPr/>
        <p:nvPr/>
      </p:nvGrpSpPr>
      <p:grpSpPr>
        <a:xfrm>
          <a:off x="0" y="0"/>
          <a:ext cx="0" cy="0"/>
          <a:chOff x="0" y="0"/>
          <a:chExt cx="0" cy="0"/>
        </a:xfrm>
      </p:grpSpPr>
      <p:sp>
        <p:nvSpPr>
          <p:cNvPr id="5" name="Rectangle 4"/>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253308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508000" y="228600"/>
            <a:ext cx="11074400" cy="914400"/>
          </a:xfrm>
        </p:spPr>
        <p:txBody>
          <a:bodyPr/>
          <a:lstStyle>
            <a:lvl1pPr>
              <a:defRPr/>
            </a:lvl1pPr>
          </a:lstStyle>
          <a:p>
            <a:r>
              <a:rPr lang="en-US" dirty="0"/>
              <a:t>Insert Slide Heading</a:t>
            </a:r>
          </a:p>
        </p:txBody>
      </p:sp>
      <p:sp>
        <p:nvSpPr>
          <p:cNvPr id="5" name="Rectangle 4"/>
          <p:cNvSpPr/>
          <p:nvPr userDrawn="1"/>
        </p:nvSpPr>
        <p:spPr>
          <a:xfrm>
            <a:off x="-101600" y="1143001"/>
            <a:ext cx="124968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25164809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act Info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000" b="1" dirty="0">
                <a:solidFill>
                  <a:srgbClr val="FFFFFF"/>
                </a:solidFill>
                <a:cs typeface="PermianSlabSerifTypeface"/>
              </a:rPr>
              <a:t>Presenter Name</a:t>
            </a:r>
            <a:br>
              <a:rPr lang="en-US" sz="3000" b="1" dirty="0">
                <a:solidFill>
                  <a:srgbClr val="FFFFFF"/>
                </a:solidFill>
                <a:cs typeface="PermianSlabSerifTypeface"/>
              </a:rPr>
            </a:br>
            <a:r>
              <a:rPr lang="en-US" sz="3000" b="1" dirty="0">
                <a:solidFill>
                  <a:srgbClr val="FFFFFF"/>
                </a:solidFill>
                <a:cs typeface="PermianSlabSerifTypeface"/>
              </a:rPr>
              <a:t>Title</a:t>
            </a:r>
            <a:br>
              <a:rPr lang="en-US" sz="3000" b="1" dirty="0">
                <a:solidFill>
                  <a:srgbClr val="FFFFFF"/>
                </a:solidFill>
                <a:cs typeface="PermianSlabSerifTypeface"/>
              </a:rPr>
            </a:br>
            <a:r>
              <a:rPr lang="en-US" sz="3000" b="1" dirty="0">
                <a:solidFill>
                  <a:srgbClr val="FFFFFF"/>
                </a:solidFill>
                <a:cs typeface="PermianSlabSerifTypeface"/>
              </a:rPr>
              <a:t>Team/Office/Division</a:t>
            </a:r>
          </a:p>
          <a:p>
            <a:r>
              <a:rPr lang="en-US" sz="3000" b="1" dirty="0">
                <a:solidFill>
                  <a:srgbClr val="FFFFFF"/>
                </a:solidFill>
                <a:cs typeface="PermianSlabSerifTypeface"/>
              </a:rPr>
              <a:t>Email Address</a:t>
            </a:r>
          </a:p>
          <a:p>
            <a:r>
              <a:rPr lang="en-US" sz="3000" b="1" dirty="0">
                <a:solidFill>
                  <a:srgbClr val="FFFFFF"/>
                </a:solidFill>
                <a:cs typeface="PermianSlabSerifTypeface"/>
              </a:rPr>
              <a:t>Phone Number</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69204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600" b="1" i="1" dirty="0">
                <a:solidFill>
                  <a:srgbClr val="FFFFFF"/>
                </a:solidFill>
                <a:effectLst>
                  <a:outerShdw blurRad="38100" dist="38100" dir="2700000" algn="tl">
                    <a:srgbClr val="000000">
                      <a:alpha val="43137"/>
                    </a:srgbClr>
                  </a:outerShdw>
                </a:effectLst>
                <a:cs typeface="PermianSlabSerifTypeface"/>
              </a:rPr>
              <a:t>Districts and schools in Tennessee will exemplify excellence and equity such that all students are equipped with the knowledge and skills to successfully embark on their chosen path in life.</a:t>
            </a:r>
          </a:p>
        </p:txBody>
      </p:sp>
      <p:sp>
        <p:nvSpPr>
          <p:cNvPr id="13" name="Text Placeholder 2"/>
          <p:cNvSpPr txBox="1">
            <a:spLocks/>
          </p:cNvSpPr>
          <p:nvPr userDrawn="1"/>
        </p:nvSpPr>
        <p:spPr>
          <a:xfrm>
            <a:off x="0" y="6172201"/>
            <a:ext cx="12192000" cy="482601"/>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1B365D"/>
                </a:solidFill>
                <a:cs typeface="Open Sans"/>
              </a:rPr>
              <a:t>Excellence | Optimism | Judgment | Courage | Teamwork</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38606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7" name="Rectangle 6"/>
          <p:cNvSpPr/>
          <p:nvPr userDrawn="1"/>
        </p:nvSpPr>
        <p:spPr>
          <a:xfrm>
            <a:off x="-3208" y="35052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912796" y="3810001"/>
            <a:ext cx="10363200" cy="1470025"/>
          </a:xfrm>
        </p:spPr>
        <p:txBody>
          <a:bodyPr>
            <a:normAutofit/>
          </a:bodyPr>
          <a:lstStyle>
            <a:lvl1pPr algn="ctr">
              <a:defRPr sz="4000"/>
            </a:lvl1pPr>
          </a:lstStyle>
          <a:p>
            <a:r>
              <a:rPr lang="en-US" dirty="0"/>
              <a:t>Insert Presentation Title</a:t>
            </a:r>
          </a:p>
        </p:txBody>
      </p:sp>
      <p:sp>
        <p:nvSpPr>
          <p:cNvPr id="3" name="Subtitle 2"/>
          <p:cNvSpPr>
            <a:spLocks noGrp="1"/>
          </p:cNvSpPr>
          <p:nvPr>
            <p:ph type="subTitle" idx="1" hasCustomPrompt="1"/>
          </p:nvPr>
        </p:nvSpPr>
        <p:spPr>
          <a:xfrm>
            <a:off x="1828800" y="5334000"/>
            <a:ext cx="8534400" cy="685800"/>
          </a:xfrm>
        </p:spPr>
        <p:txBody>
          <a:bodyPr>
            <a:noAutofit/>
          </a:bodyPr>
          <a:lstStyle>
            <a:lvl1pPr marL="0" indent="0" algn="ctr">
              <a:buNone/>
              <a:defRPr sz="3000" baseline="0">
                <a:solidFill>
                  <a:schemeClr val="bg1"/>
                </a:solidFill>
                <a:latin typeface="PermianSlabSerifTypeface" pitchFamily="50"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If applicable, insert sub-title</a:t>
            </a:r>
          </a:p>
        </p:txBody>
      </p:sp>
      <p:pic>
        <p:nvPicPr>
          <p:cNvPr id="2050"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a:spLocks noGrp="1"/>
          </p:cNvSpPr>
          <p:nvPr>
            <p:ph type="body" sz="quarter" idx="10" hasCustomPrompt="1"/>
          </p:nvPr>
        </p:nvSpPr>
        <p:spPr>
          <a:xfrm>
            <a:off x="2742399" y="6400800"/>
            <a:ext cx="6707204" cy="381000"/>
          </a:xfrm>
        </p:spPr>
        <p:txBody>
          <a:bodyPr>
            <a:normAutofit/>
          </a:bodyPr>
          <a:lstStyle>
            <a:lvl1pPr marL="0" marR="0" indent="0" algn="ctr"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lang="en-US" sz="1400" smtClean="0">
                <a:solidFill>
                  <a:schemeClr val="tx2"/>
                </a:solidFill>
              </a:defRPr>
            </a:lvl1pPr>
            <a:lvl5pPr marL="1828800" indent="0">
              <a:buNone/>
              <a:defRPr/>
            </a:lvl5pPr>
          </a:lstStyle>
          <a:p>
            <a:pPr marL="0" marR="0" lvl="0" indent="0" algn="l"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400" dirty="0">
                <a:solidFill>
                  <a:schemeClr val="tx2"/>
                </a:solidFill>
                <a:latin typeface="+mn-lt"/>
              </a:rPr>
              <a:t>Presenter Name | Job Title | Team/Office/Division | Date</a:t>
            </a:r>
          </a:p>
        </p:txBody>
      </p:sp>
    </p:spTree>
    <p:extLst>
      <p:ext uri="{BB962C8B-B14F-4D97-AF65-F5344CB8AC3E}">
        <p14:creationId xmlns:p14="http://schemas.microsoft.com/office/powerpoint/2010/main" val="36371040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Slide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06400" y="1295400"/>
            <a:ext cx="11176000" cy="4525963"/>
          </a:xfrm>
        </p:spPr>
        <p:txBody>
          <a:bodyPr/>
          <a:lstStyle>
            <a:lvl1pPr>
              <a:buClr>
                <a:schemeClr val="accent6"/>
              </a:buClr>
              <a:defRPr baseline="0">
                <a:solidFill>
                  <a:schemeClr val="accent1"/>
                </a:solidFill>
              </a:defRPr>
            </a:lvl1pPr>
            <a:lvl2pPr>
              <a:buClr>
                <a:schemeClr val="accent6"/>
              </a:buClr>
              <a:defRPr baseline="0">
                <a:solidFill>
                  <a:schemeClr val="accent1"/>
                </a:solidFill>
              </a:defRPr>
            </a:lvl2pPr>
            <a:lvl3pPr>
              <a:buClr>
                <a:schemeClr val="accent6"/>
              </a:buClr>
              <a:defRPr baseline="0">
                <a:solidFill>
                  <a:schemeClr val="accent1"/>
                </a:solidFill>
              </a:defRPr>
            </a:lvl3pPr>
            <a:lvl4pPr>
              <a:buClr>
                <a:schemeClr val="accent6"/>
              </a:buClr>
              <a:defRPr baseline="0">
                <a:solidFill>
                  <a:schemeClr val="accent1"/>
                </a:solidFill>
              </a:defRPr>
            </a:lvl4pPr>
            <a:lvl5pPr>
              <a:buClr>
                <a:schemeClr val="accent6"/>
              </a:buClr>
              <a:defRPr baseline="0">
                <a:solidFill>
                  <a:schemeClr val="accent1"/>
                </a:solidFill>
              </a:defRPr>
            </a:lvl5pPr>
          </a:lstStyle>
          <a:p>
            <a:pPr lvl="0"/>
            <a:r>
              <a:rPr lang="en-US" dirty="0"/>
              <a:t>Level 1 bullet points (default is 24-point font)</a:t>
            </a:r>
          </a:p>
          <a:p>
            <a:pPr lvl="1"/>
            <a:r>
              <a:rPr lang="en-US" dirty="0"/>
              <a:t>Level 2 bullet points (default is 22-point font)</a:t>
            </a:r>
          </a:p>
          <a:p>
            <a:pPr lvl="2"/>
            <a:r>
              <a:rPr lang="en-US" dirty="0"/>
              <a:t>Level 3 bullet points (default is 20-point font)</a:t>
            </a:r>
          </a:p>
          <a:p>
            <a:pPr lvl="3"/>
            <a:r>
              <a:rPr lang="en-US" dirty="0"/>
              <a:t>Level 4 bullet points (default is 18-point font)</a:t>
            </a:r>
          </a:p>
          <a:p>
            <a:pPr lvl="4"/>
            <a:r>
              <a:rPr lang="en-US" dirty="0"/>
              <a:t>Level 5 bullet points (default is 16-point font)</a:t>
            </a:r>
          </a:p>
        </p:txBody>
      </p:sp>
      <p:sp>
        <p:nvSpPr>
          <p:cNvPr id="7" name="Rectangle 6"/>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a:xfrm>
            <a:off x="406400" y="228600"/>
            <a:ext cx="11074400" cy="914400"/>
          </a:xfrm>
        </p:spPr>
        <p:txBody>
          <a:bodyPr/>
          <a:lstStyle>
            <a:lvl1pPr>
              <a:defRPr baseline="0"/>
            </a:lvl1pPr>
          </a:lstStyle>
          <a:p>
            <a:r>
              <a:rPr lang="en-US" dirty="0"/>
              <a:t>Insert Slide Heading </a:t>
            </a:r>
          </a:p>
        </p:txBody>
      </p:sp>
      <p:sp>
        <p:nvSpPr>
          <p:cNvPr id="8" name="Rectangle 7"/>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6"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4" name="Rectangle 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30790530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Content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8000" y="1295400"/>
            <a:ext cx="5486400" cy="4525963"/>
          </a:xfrm>
        </p:spPr>
        <p:txBody>
          <a:bodyPr/>
          <a:lstStyle>
            <a:lvl1pPr>
              <a:buClr>
                <a:schemeClr val="accent6"/>
              </a:buClr>
              <a:defRPr sz="2200" baseline="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9" name="Rectangle 8"/>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p:txBody>
          <a:bodyPr/>
          <a:lstStyle>
            <a:lvl1pPr>
              <a:defRPr/>
            </a:lvl1pPr>
          </a:lstStyle>
          <a:p>
            <a:r>
              <a:rPr lang="en-US" dirty="0"/>
              <a:t>Insert Slide Heading</a:t>
            </a:r>
          </a:p>
        </p:txBody>
      </p:sp>
      <p:sp>
        <p:nvSpPr>
          <p:cNvPr id="10" name="Content Placeholder 2"/>
          <p:cNvSpPr>
            <a:spLocks noGrp="1"/>
          </p:cNvSpPr>
          <p:nvPr>
            <p:ph sz="half" idx="13" hasCustomPrompt="1"/>
          </p:nvPr>
        </p:nvSpPr>
        <p:spPr>
          <a:xfrm>
            <a:off x="6096000" y="1295400"/>
            <a:ext cx="5486400" cy="4525963"/>
          </a:xfrm>
        </p:spPr>
        <p:txBody>
          <a:bodyPr/>
          <a:lstStyle>
            <a:lvl1pPr>
              <a:buClr>
                <a:schemeClr val="accent6"/>
              </a:buClr>
              <a:defRPr sz="220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11" name="Rectangle 10"/>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13"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14" name="Rectangle 1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33906354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Transition Slide">
    <p:spTree>
      <p:nvGrpSpPr>
        <p:cNvPr id="1" name=""/>
        <p:cNvGrpSpPr/>
        <p:nvPr/>
      </p:nvGrpSpPr>
      <p:grpSpPr>
        <a:xfrm>
          <a:off x="0" y="0"/>
          <a:ext cx="0" cy="0"/>
          <a:chOff x="0" y="0"/>
          <a:chExt cx="0" cy="0"/>
        </a:xfrm>
      </p:grpSpPr>
      <p:sp>
        <p:nvSpPr>
          <p:cNvPr id="8" name="Rectangle 7"/>
          <p:cNvSpPr/>
          <p:nvPr userDrawn="1"/>
        </p:nvSpPr>
        <p:spPr>
          <a:xfrm>
            <a:off x="4255248" y="3810000"/>
            <a:ext cx="7936753" cy="2438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4572000" y="4038600"/>
            <a:ext cx="7416800" cy="2019300"/>
          </a:xfrm>
        </p:spPr>
        <p:txBody>
          <a:bodyPr>
            <a:normAutofit/>
          </a:bodyPr>
          <a:lstStyle>
            <a:lvl1pPr algn="r">
              <a:defRPr sz="3500" baseline="0"/>
            </a:lvl1pPr>
          </a:lstStyle>
          <a:p>
            <a:r>
              <a:rPr lang="en-US" dirty="0"/>
              <a:t>Insert Section Heading</a:t>
            </a:r>
          </a:p>
        </p:txBody>
      </p:sp>
      <p:pic>
        <p:nvPicPr>
          <p:cNvPr id="1026" name="Picture 2" descr="C:\Users\CA19029\Documents\Brand and Style Rollout\Updated dept logo\TN Dept of Education ColorPMS -«.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1350"/>
          <a:stretch/>
        </p:blipFill>
        <p:spPr bwMode="auto">
          <a:xfrm>
            <a:off x="1090907" y="3810000"/>
            <a:ext cx="3176293"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38381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with Gray Bar">
    <p:spTree>
      <p:nvGrpSpPr>
        <p:cNvPr id="1" name=""/>
        <p:cNvGrpSpPr/>
        <p:nvPr/>
      </p:nvGrpSpPr>
      <p:grpSpPr>
        <a:xfrm>
          <a:off x="0" y="0"/>
          <a:ext cx="0" cy="0"/>
          <a:chOff x="0" y="0"/>
          <a:chExt cx="0" cy="0"/>
        </a:xfrm>
      </p:grpSpPr>
      <p:sp>
        <p:nvSpPr>
          <p:cNvPr id="5" name="Rectangle 4"/>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21789550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508000" y="228600"/>
            <a:ext cx="11074400" cy="914400"/>
          </a:xfrm>
        </p:spPr>
        <p:txBody>
          <a:bodyPr/>
          <a:lstStyle>
            <a:lvl1pPr>
              <a:defRPr/>
            </a:lvl1pPr>
          </a:lstStyle>
          <a:p>
            <a:r>
              <a:rPr lang="en-US" dirty="0"/>
              <a:t>Insert Slide Heading</a:t>
            </a:r>
          </a:p>
        </p:txBody>
      </p:sp>
      <p:sp>
        <p:nvSpPr>
          <p:cNvPr id="5" name="Rectangle 4"/>
          <p:cNvSpPr/>
          <p:nvPr userDrawn="1"/>
        </p:nvSpPr>
        <p:spPr>
          <a:xfrm>
            <a:off x="-101600" y="1143001"/>
            <a:ext cx="124968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31298390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act Info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000" b="1" dirty="0">
                <a:solidFill>
                  <a:srgbClr val="FFFFFF"/>
                </a:solidFill>
                <a:cs typeface="PermianSlabSerifTypeface"/>
              </a:rPr>
              <a:t>Presenter Name</a:t>
            </a:r>
            <a:br>
              <a:rPr lang="en-US" sz="3000" b="1" dirty="0">
                <a:solidFill>
                  <a:srgbClr val="FFFFFF"/>
                </a:solidFill>
                <a:cs typeface="PermianSlabSerifTypeface"/>
              </a:rPr>
            </a:br>
            <a:r>
              <a:rPr lang="en-US" sz="3000" b="1" dirty="0">
                <a:solidFill>
                  <a:srgbClr val="FFFFFF"/>
                </a:solidFill>
                <a:cs typeface="PermianSlabSerifTypeface"/>
              </a:rPr>
              <a:t>Title</a:t>
            </a:r>
            <a:br>
              <a:rPr lang="en-US" sz="3000" b="1" dirty="0">
                <a:solidFill>
                  <a:srgbClr val="FFFFFF"/>
                </a:solidFill>
                <a:cs typeface="PermianSlabSerifTypeface"/>
              </a:rPr>
            </a:br>
            <a:r>
              <a:rPr lang="en-US" sz="3000" b="1" dirty="0">
                <a:solidFill>
                  <a:srgbClr val="FFFFFF"/>
                </a:solidFill>
                <a:cs typeface="PermianSlabSerifTypeface"/>
              </a:rPr>
              <a:t>Team/Office/Division</a:t>
            </a:r>
          </a:p>
          <a:p>
            <a:r>
              <a:rPr lang="en-US" sz="3000" b="1" dirty="0">
                <a:solidFill>
                  <a:srgbClr val="FFFFFF"/>
                </a:solidFill>
                <a:cs typeface="PermianSlabSerifTypeface"/>
              </a:rPr>
              <a:t>Email Address</a:t>
            </a:r>
          </a:p>
          <a:p>
            <a:r>
              <a:rPr lang="en-US" sz="3000" b="1" dirty="0">
                <a:solidFill>
                  <a:srgbClr val="FFFFFF"/>
                </a:solidFill>
                <a:cs typeface="PermianSlabSerifTypeface"/>
              </a:rPr>
              <a:t>Phone Number</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11588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600" b="1" i="1" dirty="0">
                <a:solidFill>
                  <a:srgbClr val="FFFFFF"/>
                </a:solidFill>
                <a:effectLst>
                  <a:outerShdw blurRad="38100" dist="38100" dir="2700000" algn="tl">
                    <a:srgbClr val="000000">
                      <a:alpha val="43137"/>
                    </a:srgbClr>
                  </a:outerShdw>
                </a:effectLst>
                <a:cs typeface="PermianSlabSerifTypeface"/>
              </a:rPr>
              <a:t>Districts and schools in Tennessee will exemplify excellence and equity such that all students are equipped with the knowledge and skills to successfully embark on their chosen path in life.</a:t>
            </a:r>
          </a:p>
        </p:txBody>
      </p:sp>
      <p:sp>
        <p:nvSpPr>
          <p:cNvPr id="13" name="Text Placeholder 2"/>
          <p:cNvSpPr txBox="1">
            <a:spLocks/>
          </p:cNvSpPr>
          <p:nvPr userDrawn="1"/>
        </p:nvSpPr>
        <p:spPr>
          <a:xfrm>
            <a:off x="0" y="6172201"/>
            <a:ext cx="12192000" cy="482601"/>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1B365D"/>
                </a:solidFill>
                <a:cs typeface="Open Sans"/>
              </a:rPr>
              <a:t>Excellence | Optimism | Judgment | Courage | Teamwork</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68352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7" name="Rectangle 6"/>
          <p:cNvSpPr/>
          <p:nvPr userDrawn="1"/>
        </p:nvSpPr>
        <p:spPr>
          <a:xfrm>
            <a:off x="-3208" y="35052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912796" y="3810001"/>
            <a:ext cx="10363200" cy="1470025"/>
          </a:xfrm>
        </p:spPr>
        <p:txBody>
          <a:bodyPr>
            <a:normAutofit/>
          </a:bodyPr>
          <a:lstStyle>
            <a:lvl1pPr algn="ctr">
              <a:defRPr sz="4000"/>
            </a:lvl1pPr>
          </a:lstStyle>
          <a:p>
            <a:r>
              <a:rPr lang="en-US" dirty="0"/>
              <a:t>Insert Presentation Title</a:t>
            </a:r>
          </a:p>
        </p:txBody>
      </p:sp>
      <p:sp>
        <p:nvSpPr>
          <p:cNvPr id="3" name="Subtitle 2"/>
          <p:cNvSpPr>
            <a:spLocks noGrp="1"/>
          </p:cNvSpPr>
          <p:nvPr>
            <p:ph type="subTitle" idx="1" hasCustomPrompt="1"/>
          </p:nvPr>
        </p:nvSpPr>
        <p:spPr>
          <a:xfrm>
            <a:off x="1828800" y="5334000"/>
            <a:ext cx="8534400" cy="685800"/>
          </a:xfrm>
        </p:spPr>
        <p:txBody>
          <a:bodyPr>
            <a:noAutofit/>
          </a:bodyPr>
          <a:lstStyle>
            <a:lvl1pPr marL="0" indent="0" algn="ctr">
              <a:buNone/>
              <a:defRPr sz="3000" baseline="0">
                <a:solidFill>
                  <a:schemeClr val="bg1"/>
                </a:solidFill>
                <a:latin typeface="PermianSlabSerifTypeface" pitchFamily="50"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If applicable, insert sub-title</a:t>
            </a:r>
          </a:p>
        </p:txBody>
      </p:sp>
      <p:pic>
        <p:nvPicPr>
          <p:cNvPr id="2050"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a:spLocks noGrp="1"/>
          </p:cNvSpPr>
          <p:nvPr>
            <p:ph type="body" sz="quarter" idx="10" hasCustomPrompt="1"/>
          </p:nvPr>
        </p:nvSpPr>
        <p:spPr>
          <a:xfrm>
            <a:off x="2742399" y="6400800"/>
            <a:ext cx="6707204" cy="381000"/>
          </a:xfrm>
        </p:spPr>
        <p:txBody>
          <a:bodyPr>
            <a:normAutofit/>
          </a:bodyPr>
          <a:lstStyle>
            <a:lvl1pPr marL="0" marR="0" indent="0" algn="ctr"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lang="en-US" sz="1400" smtClean="0">
                <a:solidFill>
                  <a:schemeClr val="tx2"/>
                </a:solidFill>
              </a:defRPr>
            </a:lvl1pPr>
            <a:lvl5pPr marL="1828800" indent="0">
              <a:buNone/>
              <a:defRPr/>
            </a:lvl5pPr>
          </a:lstStyle>
          <a:p>
            <a:pPr marL="0" marR="0" lvl="0" indent="0" algn="l"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400" dirty="0">
                <a:solidFill>
                  <a:schemeClr val="tx2"/>
                </a:solidFill>
                <a:latin typeface="+mn-lt"/>
              </a:rPr>
              <a:t>Presenter Name | Job Title | Team/Office/Division | Date</a:t>
            </a:r>
          </a:p>
        </p:txBody>
      </p:sp>
    </p:spTree>
    <p:extLst>
      <p:ext uri="{BB962C8B-B14F-4D97-AF65-F5344CB8AC3E}">
        <p14:creationId xmlns:p14="http://schemas.microsoft.com/office/powerpoint/2010/main" val="21935066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Slide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06400" y="1295400"/>
            <a:ext cx="11176000" cy="4525963"/>
          </a:xfrm>
        </p:spPr>
        <p:txBody>
          <a:bodyPr/>
          <a:lstStyle>
            <a:lvl1pPr>
              <a:buClr>
                <a:schemeClr val="accent6"/>
              </a:buClr>
              <a:defRPr baseline="0">
                <a:solidFill>
                  <a:schemeClr val="accent1"/>
                </a:solidFill>
              </a:defRPr>
            </a:lvl1pPr>
            <a:lvl2pPr>
              <a:buClr>
                <a:schemeClr val="accent6"/>
              </a:buClr>
              <a:defRPr baseline="0">
                <a:solidFill>
                  <a:schemeClr val="accent1"/>
                </a:solidFill>
              </a:defRPr>
            </a:lvl2pPr>
            <a:lvl3pPr>
              <a:buClr>
                <a:schemeClr val="accent6"/>
              </a:buClr>
              <a:defRPr baseline="0">
                <a:solidFill>
                  <a:schemeClr val="accent1"/>
                </a:solidFill>
              </a:defRPr>
            </a:lvl3pPr>
            <a:lvl4pPr>
              <a:buClr>
                <a:schemeClr val="accent6"/>
              </a:buClr>
              <a:defRPr baseline="0">
                <a:solidFill>
                  <a:schemeClr val="accent1"/>
                </a:solidFill>
              </a:defRPr>
            </a:lvl4pPr>
            <a:lvl5pPr>
              <a:buClr>
                <a:schemeClr val="accent6"/>
              </a:buClr>
              <a:defRPr baseline="0">
                <a:solidFill>
                  <a:schemeClr val="accent1"/>
                </a:solidFill>
              </a:defRPr>
            </a:lvl5pPr>
          </a:lstStyle>
          <a:p>
            <a:pPr lvl="0"/>
            <a:r>
              <a:rPr lang="en-US" dirty="0"/>
              <a:t>Level 1 bullet points (default is 24-point font)</a:t>
            </a:r>
          </a:p>
          <a:p>
            <a:pPr lvl="1"/>
            <a:r>
              <a:rPr lang="en-US" dirty="0"/>
              <a:t>Level 2 bullet points (default is 22-point font)</a:t>
            </a:r>
          </a:p>
          <a:p>
            <a:pPr lvl="2"/>
            <a:r>
              <a:rPr lang="en-US" dirty="0"/>
              <a:t>Level 3 bullet points (default is 20-point font)</a:t>
            </a:r>
          </a:p>
          <a:p>
            <a:pPr lvl="3"/>
            <a:r>
              <a:rPr lang="en-US" dirty="0"/>
              <a:t>Level 4 bullet points (default is 18-point font)</a:t>
            </a:r>
          </a:p>
          <a:p>
            <a:pPr lvl="4"/>
            <a:r>
              <a:rPr lang="en-US" dirty="0"/>
              <a:t>Level 5 bullet points (default is 16-point font)</a:t>
            </a:r>
          </a:p>
        </p:txBody>
      </p:sp>
      <p:sp>
        <p:nvSpPr>
          <p:cNvPr id="7" name="Rectangle 6"/>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a:xfrm>
            <a:off x="406400" y="228600"/>
            <a:ext cx="11074400" cy="914400"/>
          </a:xfrm>
        </p:spPr>
        <p:txBody>
          <a:bodyPr/>
          <a:lstStyle>
            <a:lvl1pPr>
              <a:defRPr baseline="0"/>
            </a:lvl1pPr>
          </a:lstStyle>
          <a:p>
            <a:r>
              <a:rPr lang="en-US" dirty="0"/>
              <a:t>Insert Slide Heading </a:t>
            </a:r>
          </a:p>
        </p:txBody>
      </p:sp>
      <p:sp>
        <p:nvSpPr>
          <p:cNvPr id="8" name="Rectangle 7"/>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6"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4" name="Rectangle 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5814512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Column Content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8000" y="1295400"/>
            <a:ext cx="5486400" cy="4525963"/>
          </a:xfrm>
        </p:spPr>
        <p:txBody>
          <a:bodyPr/>
          <a:lstStyle>
            <a:lvl1pPr>
              <a:buClr>
                <a:schemeClr val="accent6"/>
              </a:buClr>
              <a:defRPr sz="2200" baseline="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9" name="Rectangle 8"/>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p:txBody>
          <a:bodyPr/>
          <a:lstStyle>
            <a:lvl1pPr>
              <a:defRPr/>
            </a:lvl1pPr>
          </a:lstStyle>
          <a:p>
            <a:r>
              <a:rPr lang="en-US" dirty="0"/>
              <a:t>Insert Slide Heading</a:t>
            </a:r>
          </a:p>
        </p:txBody>
      </p:sp>
      <p:sp>
        <p:nvSpPr>
          <p:cNvPr id="10" name="Content Placeholder 2"/>
          <p:cNvSpPr>
            <a:spLocks noGrp="1"/>
          </p:cNvSpPr>
          <p:nvPr>
            <p:ph sz="half" idx="13" hasCustomPrompt="1"/>
          </p:nvPr>
        </p:nvSpPr>
        <p:spPr>
          <a:xfrm>
            <a:off x="6096000" y="1295400"/>
            <a:ext cx="5486400" cy="4525963"/>
          </a:xfrm>
        </p:spPr>
        <p:txBody>
          <a:bodyPr/>
          <a:lstStyle>
            <a:lvl1pPr>
              <a:buClr>
                <a:schemeClr val="accent6"/>
              </a:buClr>
              <a:defRPr sz="220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11" name="Rectangle 10"/>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13"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14" name="Rectangle 1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38010589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Transition Slide">
    <p:spTree>
      <p:nvGrpSpPr>
        <p:cNvPr id="1" name=""/>
        <p:cNvGrpSpPr/>
        <p:nvPr/>
      </p:nvGrpSpPr>
      <p:grpSpPr>
        <a:xfrm>
          <a:off x="0" y="0"/>
          <a:ext cx="0" cy="0"/>
          <a:chOff x="0" y="0"/>
          <a:chExt cx="0" cy="0"/>
        </a:xfrm>
      </p:grpSpPr>
      <p:sp>
        <p:nvSpPr>
          <p:cNvPr id="8" name="Rectangle 7"/>
          <p:cNvSpPr/>
          <p:nvPr userDrawn="1"/>
        </p:nvSpPr>
        <p:spPr>
          <a:xfrm>
            <a:off x="4255248" y="3810000"/>
            <a:ext cx="7936753" cy="2438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4572000" y="4038600"/>
            <a:ext cx="7416800" cy="2019300"/>
          </a:xfrm>
        </p:spPr>
        <p:txBody>
          <a:bodyPr>
            <a:normAutofit/>
          </a:bodyPr>
          <a:lstStyle>
            <a:lvl1pPr algn="r">
              <a:defRPr sz="3500" baseline="0"/>
            </a:lvl1pPr>
          </a:lstStyle>
          <a:p>
            <a:r>
              <a:rPr lang="en-US" dirty="0"/>
              <a:t>Insert Section Heading</a:t>
            </a:r>
          </a:p>
        </p:txBody>
      </p:sp>
      <p:pic>
        <p:nvPicPr>
          <p:cNvPr id="1026" name="Picture 2" descr="C:\Users\CA19029\Documents\Brand and Style Rollout\Updated dept logo\TN Dept of Education ColorPMS -«.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1350"/>
          <a:stretch/>
        </p:blipFill>
        <p:spPr bwMode="auto">
          <a:xfrm>
            <a:off x="1090907" y="3810000"/>
            <a:ext cx="3176293"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75206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Slide with Gray Bar">
    <p:spTree>
      <p:nvGrpSpPr>
        <p:cNvPr id="1" name=""/>
        <p:cNvGrpSpPr/>
        <p:nvPr/>
      </p:nvGrpSpPr>
      <p:grpSpPr>
        <a:xfrm>
          <a:off x="0" y="0"/>
          <a:ext cx="0" cy="0"/>
          <a:chOff x="0" y="0"/>
          <a:chExt cx="0" cy="0"/>
        </a:xfrm>
      </p:grpSpPr>
      <p:sp>
        <p:nvSpPr>
          <p:cNvPr id="5" name="Rectangle 4"/>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35879890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508000" y="228600"/>
            <a:ext cx="11074400" cy="914400"/>
          </a:xfrm>
        </p:spPr>
        <p:txBody>
          <a:bodyPr/>
          <a:lstStyle>
            <a:lvl1pPr>
              <a:defRPr/>
            </a:lvl1pPr>
          </a:lstStyle>
          <a:p>
            <a:r>
              <a:rPr lang="en-US" dirty="0"/>
              <a:t>Insert Slide Heading</a:t>
            </a:r>
          </a:p>
        </p:txBody>
      </p:sp>
      <p:sp>
        <p:nvSpPr>
          <p:cNvPr id="5" name="Rectangle 4"/>
          <p:cNvSpPr/>
          <p:nvPr userDrawn="1"/>
        </p:nvSpPr>
        <p:spPr>
          <a:xfrm>
            <a:off x="-101600" y="1143001"/>
            <a:ext cx="124968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16806524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act Info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000" b="1" dirty="0">
                <a:solidFill>
                  <a:srgbClr val="FFFFFF"/>
                </a:solidFill>
                <a:cs typeface="PermianSlabSerifTypeface"/>
              </a:rPr>
              <a:t>Presenter Name</a:t>
            </a:r>
            <a:br>
              <a:rPr lang="en-US" sz="3000" b="1" dirty="0">
                <a:solidFill>
                  <a:srgbClr val="FFFFFF"/>
                </a:solidFill>
                <a:cs typeface="PermianSlabSerifTypeface"/>
              </a:rPr>
            </a:br>
            <a:r>
              <a:rPr lang="en-US" sz="3000" b="1" dirty="0">
                <a:solidFill>
                  <a:srgbClr val="FFFFFF"/>
                </a:solidFill>
                <a:cs typeface="PermianSlabSerifTypeface"/>
              </a:rPr>
              <a:t>Title</a:t>
            </a:r>
            <a:br>
              <a:rPr lang="en-US" sz="3000" b="1" dirty="0">
                <a:solidFill>
                  <a:srgbClr val="FFFFFF"/>
                </a:solidFill>
                <a:cs typeface="PermianSlabSerifTypeface"/>
              </a:rPr>
            </a:br>
            <a:r>
              <a:rPr lang="en-US" sz="3000" b="1" dirty="0">
                <a:solidFill>
                  <a:srgbClr val="FFFFFF"/>
                </a:solidFill>
                <a:cs typeface="PermianSlabSerifTypeface"/>
              </a:rPr>
              <a:t>Team/Office/Division</a:t>
            </a:r>
          </a:p>
          <a:p>
            <a:r>
              <a:rPr lang="en-US" sz="3000" b="1" dirty="0">
                <a:solidFill>
                  <a:srgbClr val="FFFFFF"/>
                </a:solidFill>
                <a:cs typeface="PermianSlabSerifTypeface"/>
              </a:rPr>
              <a:t>Email Address</a:t>
            </a:r>
          </a:p>
          <a:p>
            <a:r>
              <a:rPr lang="en-US" sz="3000" b="1" dirty="0">
                <a:solidFill>
                  <a:srgbClr val="FFFFFF"/>
                </a:solidFill>
                <a:cs typeface="PermianSlabSerifTypeface"/>
              </a:rPr>
              <a:t>Phone Number</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66669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600" b="1" i="1" dirty="0">
                <a:solidFill>
                  <a:srgbClr val="FFFFFF"/>
                </a:solidFill>
                <a:effectLst>
                  <a:outerShdw blurRad="38100" dist="38100" dir="2700000" algn="tl">
                    <a:srgbClr val="000000">
                      <a:alpha val="43137"/>
                    </a:srgbClr>
                  </a:outerShdw>
                </a:effectLst>
                <a:cs typeface="PermianSlabSerifTypeface"/>
              </a:rPr>
              <a:t>Districts and schools in Tennessee will exemplify excellence and equity such that all students are equipped with the knowledge and skills to successfully embark on their chosen path in life.</a:t>
            </a:r>
          </a:p>
        </p:txBody>
      </p:sp>
      <p:sp>
        <p:nvSpPr>
          <p:cNvPr id="13" name="Text Placeholder 2"/>
          <p:cNvSpPr txBox="1">
            <a:spLocks/>
          </p:cNvSpPr>
          <p:nvPr userDrawn="1"/>
        </p:nvSpPr>
        <p:spPr>
          <a:xfrm>
            <a:off x="0" y="6172201"/>
            <a:ext cx="12192000" cy="482601"/>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1B365D"/>
                </a:solidFill>
                <a:cs typeface="Open Sans"/>
              </a:rPr>
              <a:t>Excellence | Optimism | Judgment | Courage | Teamwork</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23094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7" name="Rectangle 6"/>
          <p:cNvSpPr/>
          <p:nvPr userDrawn="1"/>
        </p:nvSpPr>
        <p:spPr>
          <a:xfrm>
            <a:off x="-3208" y="35052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912796" y="3810001"/>
            <a:ext cx="10363200" cy="1470025"/>
          </a:xfrm>
        </p:spPr>
        <p:txBody>
          <a:bodyPr>
            <a:normAutofit/>
          </a:bodyPr>
          <a:lstStyle>
            <a:lvl1pPr algn="ctr">
              <a:defRPr sz="4000"/>
            </a:lvl1pPr>
          </a:lstStyle>
          <a:p>
            <a:r>
              <a:rPr lang="en-US" dirty="0"/>
              <a:t>Insert Presentation Title</a:t>
            </a:r>
          </a:p>
        </p:txBody>
      </p:sp>
      <p:sp>
        <p:nvSpPr>
          <p:cNvPr id="3" name="Subtitle 2"/>
          <p:cNvSpPr>
            <a:spLocks noGrp="1"/>
          </p:cNvSpPr>
          <p:nvPr>
            <p:ph type="subTitle" idx="1" hasCustomPrompt="1"/>
          </p:nvPr>
        </p:nvSpPr>
        <p:spPr>
          <a:xfrm>
            <a:off x="1828800" y="5334000"/>
            <a:ext cx="8534400" cy="685800"/>
          </a:xfrm>
        </p:spPr>
        <p:txBody>
          <a:bodyPr>
            <a:noAutofit/>
          </a:bodyPr>
          <a:lstStyle>
            <a:lvl1pPr marL="0" indent="0" algn="ctr">
              <a:buNone/>
              <a:defRPr sz="3000" baseline="0">
                <a:solidFill>
                  <a:schemeClr val="bg1"/>
                </a:solidFill>
                <a:latin typeface="PermianSlabSerifTypeface" pitchFamily="50"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If applicable, insert sub-title</a:t>
            </a:r>
          </a:p>
        </p:txBody>
      </p:sp>
      <p:pic>
        <p:nvPicPr>
          <p:cNvPr id="2050"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a:spLocks noGrp="1"/>
          </p:cNvSpPr>
          <p:nvPr>
            <p:ph type="body" sz="quarter" idx="10" hasCustomPrompt="1"/>
          </p:nvPr>
        </p:nvSpPr>
        <p:spPr>
          <a:xfrm>
            <a:off x="2742399" y="6400800"/>
            <a:ext cx="6707204" cy="381000"/>
          </a:xfrm>
        </p:spPr>
        <p:txBody>
          <a:bodyPr>
            <a:normAutofit/>
          </a:bodyPr>
          <a:lstStyle>
            <a:lvl1pPr marL="0" marR="0" indent="0" algn="ctr"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lang="en-US" sz="1400" smtClean="0">
                <a:solidFill>
                  <a:schemeClr val="tx2"/>
                </a:solidFill>
              </a:defRPr>
            </a:lvl1pPr>
            <a:lvl5pPr marL="1828800" indent="0">
              <a:buNone/>
              <a:defRPr/>
            </a:lvl5pPr>
          </a:lstStyle>
          <a:p>
            <a:pPr marL="0" marR="0" lvl="0" indent="0" algn="l"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400" dirty="0">
                <a:solidFill>
                  <a:schemeClr val="tx2"/>
                </a:solidFill>
                <a:latin typeface="+mn-lt"/>
              </a:rPr>
              <a:t>Presenter Name | Job Title | Team/Office/Division | Date</a:t>
            </a:r>
          </a:p>
        </p:txBody>
      </p:sp>
    </p:spTree>
    <p:extLst>
      <p:ext uri="{BB962C8B-B14F-4D97-AF65-F5344CB8AC3E}">
        <p14:creationId xmlns:p14="http://schemas.microsoft.com/office/powerpoint/2010/main" val="142534314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Slide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06400" y="1295400"/>
            <a:ext cx="11176000" cy="4525963"/>
          </a:xfrm>
        </p:spPr>
        <p:txBody>
          <a:bodyPr/>
          <a:lstStyle>
            <a:lvl1pPr>
              <a:buClr>
                <a:schemeClr val="accent6"/>
              </a:buClr>
              <a:defRPr baseline="0">
                <a:solidFill>
                  <a:schemeClr val="accent1"/>
                </a:solidFill>
              </a:defRPr>
            </a:lvl1pPr>
            <a:lvl2pPr>
              <a:buClr>
                <a:schemeClr val="accent6"/>
              </a:buClr>
              <a:defRPr baseline="0">
                <a:solidFill>
                  <a:schemeClr val="accent1"/>
                </a:solidFill>
              </a:defRPr>
            </a:lvl2pPr>
            <a:lvl3pPr>
              <a:buClr>
                <a:schemeClr val="accent6"/>
              </a:buClr>
              <a:defRPr baseline="0">
                <a:solidFill>
                  <a:schemeClr val="accent1"/>
                </a:solidFill>
              </a:defRPr>
            </a:lvl3pPr>
            <a:lvl4pPr>
              <a:buClr>
                <a:schemeClr val="accent6"/>
              </a:buClr>
              <a:defRPr baseline="0">
                <a:solidFill>
                  <a:schemeClr val="accent1"/>
                </a:solidFill>
              </a:defRPr>
            </a:lvl4pPr>
            <a:lvl5pPr>
              <a:buClr>
                <a:schemeClr val="accent6"/>
              </a:buClr>
              <a:defRPr baseline="0">
                <a:solidFill>
                  <a:schemeClr val="accent1"/>
                </a:solidFill>
              </a:defRPr>
            </a:lvl5pPr>
          </a:lstStyle>
          <a:p>
            <a:pPr lvl="0"/>
            <a:r>
              <a:rPr lang="en-US" dirty="0"/>
              <a:t>Level 1 bullet points (default is 24-point font)</a:t>
            </a:r>
          </a:p>
          <a:p>
            <a:pPr lvl="1"/>
            <a:r>
              <a:rPr lang="en-US" dirty="0"/>
              <a:t>Level 2 bullet points (default is 22-point font)</a:t>
            </a:r>
          </a:p>
          <a:p>
            <a:pPr lvl="2"/>
            <a:r>
              <a:rPr lang="en-US" dirty="0"/>
              <a:t>Level 3 bullet points (default is 20-point font)</a:t>
            </a:r>
          </a:p>
          <a:p>
            <a:pPr lvl="3"/>
            <a:r>
              <a:rPr lang="en-US" dirty="0"/>
              <a:t>Level 4 bullet points (default is 18-point font)</a:t>
            </a:r>
          </a:p>
          <a:p>
            <a:pPr lvl="4"/>
            <a:r>
              <a:rPr lang="en-US" dirty="0"/>
              <a:t>Level 5 bullet points (default is 16-point font)</a:t>
            </a:r>
          </a:p>
        </p:txBody>
      </p:sp>
      <p:sp>
        <p:nvSpPr>
          <p:cNvPr id="7" name="Rectangle 6"/>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a:xfrm>
            <a:off x="406400" y="228600"/>
            <a:ext cx="11074400" cy="914400"/>
          </a:xfrm>
        </p:spPr>
        <p:txBody>
          <a:bodyPr/>
          <a:lstStyle>
            <a:lvl1pPr>
              <a:defRPr baseline="0"/>
            </a:lvl1pPr>
          </a:lstStyle>
          <a:p>
            <a:r>
              <a:rPr lang="en-US" dirty="0"/>
              <a:t>Insert Slide Heading </a:t>
            </a:r>
          </a:p>
        </p:txBody>
      </p:sp>
      <p:sp>
        <p:nvSpPr>
          <p:cNvPr id="8" name="Rectangle 7"/>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6"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4" name="Rectangle 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24707376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Column Content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8000" y="1295400"/>
            <a:ext cx="5486400" cy="4525963"/>
          </a:xfrm>
        </p:spPr>
        <p:txBody>
          <a:bodyPr/>
          <a:lstStyle>
            <a:lvl1pPr>
              <a:buClr>
                <a:schemeClr val="accent6"/>
              </a:buClr>
              <a:defRPr sz="2200" baseline="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9" name="Rectangle 8"/>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p:txBody>
          <a:bodyPr/>
          <a:lstStyle>
            <a:lvl1pPr>
              <a:defRPr/>
            </a:lvl1pPr>
          </a:lstStyle>
          <a:p>
            <a:r>
              <a:rPr lang="en-US" dirty="0"/>
              <a:t>Insert Slide Heading</a:t>
            </a:r>
          </a:p>
        </p:txBody>
      </p:sp>
      <p:sp>
        <p:nvSpPr>
          <p:cNvPr id="10" name="Content Placeholder 2"/>
          <p:cNvSpPr>
            <a:spLocks noGrp="1"/>
          </p:cNvSpPr>
          <p:nvPr>
            <p:ph sz="half" idx="13" hasCustomPrompt="1"/>
          </p:nvPr>
        </p:nvSpPr>
        <p:spPr>
          <a:xfrm>
            <a:off x="6096000" y="1295400"/>
            <a:ext cx="5486400" cy="4525963"/>
          </a:xfrm>
        </p:spPr>
        <p:txBody>
          <a:bodyPr/>
          <a:lstStyle>
            <a:lvl1pPr>
              <a:buClr>
                <a:schemeClr val="accent6"/>
              </a:buClr>
              <a:defRPr sz="220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11" name="Rectangle 10"/>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13"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14" name="Rectangle 1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37751472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ection Transition Slide">
    <p:spTree>
      <p:nvGrpSpPr>
        <p:cNvPr id="1" name=""/>
        <p:cNvGrpSpPr/>
        <p:nvPr/>
      </p:nvGrpSpPr>
      <p:grpSpPr>
        <a:xfrm>
          <a:off x="0" y="0"/>
          <a:ext cx="0" cy="0"/>
          <a:chOff x="0" y="0"/>
          <a:chExt cx="0" cy="0"/>
        </a:xfrm>
      </p:grpSpPr>
      <p:sp>
        <p:nvSpPr>
          <p:cNvPr id="8" name="Rectangle 7"/>
          <p:cNvSpPr/>
          <p:nvPr userDrawn="1"/>
        </p:nvSpPr>
        <p:spPr>
          <a:xfrm>
            <a:off x="4255248" y="3810000"/>
            <a:ext cx="7936753" cy="2438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4572000" y="4038600"/>
            <a:ext cx="7416800" cy="2019300"/>
          </a:xfrm>
        </p:spPr>
        <p:txBody>
          <a:bodyPr>
            <a:normAutofit/>
          </a:bodyPr>
          <a:lstStyle>
            <a:lvl1pPr algn="r">
              <a:defRPr sz="3500" baseline="0"/>
            </a:lvl1pPr>
          </a:lstStyle>
          <a:p>
            <a:r>
              <a:rPr lang="en-US" dirty="0"/>
              <a:t>Insert Section Heading</a:t>
            </a:r>
          </a:p>
        </p:txBody>
      </p:sp>
      <p:pic>
        <p:nvPicPr>
          <p:cNvPr id="1026" name="Picture 2" descr="C:\Users\CA19029\Documents\Brand and Style Rollout\Updated dept logo\TN Dept of Education ColorPMS -«.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1350"/>
          <a:stretch/>
        </p:blipFill>
        <p:spPr bwMode="auto">
          <a:xfrm>
            <a:off x="1090907" y="3810000"/>
            <a:ext cx="3176293"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38496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Slide with Gray Bar">
    <p:spTree>
      <p:nvGrpSpPr>
        <p:cNvPr id="1" name=""/>
        <p:cNvGrpSpPr/>
        <p:nvPr/>
      </p:nvGrpSpPr>
      <p:grpSpPr>
        <a:xfrm>
          <a:off x="0" y="0"/>
          <a:ext cx="0" cy="0"/>
          <a:chOff x="0" y="0"/>
          <a:chExt cx="0" cy="0"/>
        </a:xfrm>
      </p:grpSpPr>
      <p:sp>
        <p:nvSpPr>
          <p:cNvPr id="5" name="Rectangle 4"/>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1734315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508000" y="228600"/>
            <a:ext cx="11074400" cy="914400"/>
          </a:xfrm>
        </p:spPr>
        <p:txBody>
          <a:bodyPr/>
          <a:lstStyle>
            <a:lvl1pPr>
              <a:defRPr/>
            </a:lvl1pPr>
          </a:lstStyle>
          <a:p>
            <a:r>
              <a:rPr lang="en-US" dirty="0"/>
              <a:t>Insert Slide Heading</a:t>
            </a:r>
          </a:p>
        </p:txBody>
      </p:sp>
      <p:sp>
        <p:nvSpPr>
          <p:cNvPr id="5" name="Rectangle 4"/>
          <p:cNvSpPr/>
          <p:nvPr userDrawn="1"/>
        </p:nvSpPr>
        <p:spPr>
          <a:xfrm>
            <a:off x="-101600" y="1143001"/>
            <a:ext cx="124968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6920030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act Info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000" b="1" dirty="0">
                <a:solidFill>
                  <a:srgbClr val="FFFFFF"/>
                </a:solidFill>
                <a:cs typeface="PermianSlabSerifTypeface"/>
              </a:rPr>
              <a:t>Presenter Name</a:t>
            </a:r>
            <a:br>
              <a:rPr lang="en-US" sz="3000" b="1" dirty="0">
                <a:solidFill>
                  <a:srgbClr val="FFFFFF"/>
                </a:solidFill>
                <a:cs typeface="PermianSlabSerifTypeface"/>
              </a:rPr>
            </a:br>
            <a:r>
              <a:rPr lang="en-US" sz="3000" b="1" dirty="0">
                <a:solidFill>
                  <a:srgbClr val="FFFFFF"/>
                </a:solidFill>
                <a:cs typeface="PermianSlabSerifTypeface"/>
              </a:rPr>
              <a:t>Title</a:t>
            </a:r>
            <a:br>
              <a:rPr lang="en-US" sz="3000" b="1" dirty="0">
                <a:solidFill>
                  <a:srgbClr val="FFFFFF"/>
                </a:solidFill>
                <a:cs typeface="PermianSlabSerifTypeface"/>
              </a:rPr>
            </a:br>
            <a:r>
              <a:rPr lang="en-US" sz="3000" b="1" dirty="0">
                <a:solidFill>
                  <a:srgbClr val="FFFFFF"/>
                </a:solidFill>
                <a:cs typeface="PermianSlabSerifTypeface"/>
              </a:rPr>
              <a:t>Team/Office/Division</a:t>
            </a:r>
          </a:p>
          <a:p>
            <a:r>
              <a:rPr lang="en-US" sz="3000" b="1" dirty="0">
                <a:solidFill>
                  <a:srgbClr val="FFFFFF"/>
                </a:solidFill>
                <a:cs typeface="PermianSlabSerifTypeface"/>
              </a:rPr>
              <a:t>Email Address</a:t>
            </a:r>
          </a:p>
          <a:p>
            <a:r>
              <a:rPr lang="en-US" sz="3000" b="1" dirty="0">
                <a:solidFill>
                  <a:srgbClr val="FFFFFF"/>
                </a:solidFill>
                <a:cs typeface="PermianSlabSerifTypeface"/>
              </a:rPr>
              <a:t>Phone Number</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187923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600" b="1" i="1" dirty="0">
                <a:solidFill>
                  <a:srgbClr val="FFFFFF"/>
                </a:solidFill>
                <a:effectLst>
                  <a:outerShdw blurRad="38100" dist="38100" dir="2700000" algn="tl">
                    <a:srgbClr val="000000">
                      <a:alpha val="43137"/>
                    </a:srgbClr>
                  </a:outerShdw>
                </a:effectLst>
                <a:cs typeface="PermianSlabSerifTypeface"/>
              </a:rPr>
              <a:t>Districts and schools in Tennessee will exemplify excellence and equity such that all students are equipped with the knowledge and skills to successfully embark on their chosen path in life.</a:t>
            </a:r>
          </a:p>
        </p:txBody>
      </p:sp>
      <p:sp>
        <p:nvSpPr>
          <p:cNvPr id="13" name="Text Placeholder 2"/>
          <p:cNvSpPr txBox="1">
            <a:spLocks/>
          </p:cNvSpPr>
          <p:nvPr userDrawn="1"/>
        </p:nvSpPr>
        <p:spPr>
          <a:xfrm>
            <a:off x="0" y="6172201"/>
            <a:ext cx="12192000" cy="482601"/>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1B365D"/>
                </a:solidFill>
                <a:cs typeface="Open Sans"/>
              </a:rPr>
              <a:t>Excellence | Optimism | Judgment | Courage | Teamwork</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0258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5" Type="http://schemas.openxmlformats.org/officeDocument/2006/relationships/slideLayout" Target="../slideLayouts/slideLayout21.xml"/><Relationship Id="rId4" Type="http://schemas.openxmlformats.org/officeDocument/2006/relationships/slideLayout" Target="../slideLayouts/slideLayout20.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5" Type="http://schemas.openxmlformats.org/officeDocument/2006/relationships/slideLayout" Target="../slideLayouts/slideLayout29.xml"/><Relationship Id="rId4" Type="http://schemas.openxmlformats.org/officeDocument/2006/relationships/slideLayout" Target="../slideLayouts/slideLayout28.xml"/><Relationship Id="rId9"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8000" y="1341438"/>
            <a:ext cx="11074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508000" y="228600"/>
            <a:ext cx="11074400" cy="914400"/>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41605035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hf hdr="0" ftr="0" dt="0"/>
  <p:txStyles>
    <p:titleStyle>
      <a:lvl1pPr algn="l" defTabSz="914400" rtl="0" eaLnBrk="1" latinLnBrk="0" hangingPunct="1">
        <a:spcBef>
          <a:spcPct val="0"/>
        </a:spcBef>
        <a:buNone/>
        <a:defRPr sz="3200" b="1" kern="1200">
          <a:solidFill>
            <a:schemeClr val="bg1"/>
          </a:solidFill>
          <a:latin typeface="PermianSlabSerifTypeface" pitchFamily="50" charset="0"/>
          <a:ea typeface="+mj-ea"/>
          <a:cs typeface="+mj-cs"/>
        </a:defRPr>
      </a:lvl1pPr>
    </p:titleStyle>
    <p:bodyStyle>
      <a:lvl1pPr marL="342900" indent="-342900" algn="l" defTabSz="914400" rtl="0" eaLnBrk="1" latinLnBrk="0" hangingPunct="1">
        <a:spcBef>
          <a:spcPct val="20000"/>
        </a:spcBef>
        <a:buClr>
          <a:schemeClr val="accent6"/>
        </a:buClr>
        <a:buFont typeface="Wingdings" panose="05000000000000000000" pitchFamily="2" charset="2"/>
        <a:buChar char="§"/>
        <a:defRPr sz="24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chemeClr val="accent6"/>
        </a:buClr>
        <a:buFont typeface="Arial" panose="020B0604020202020204" pitchFamily="34" charset="0"/>
        <a:buChar char="–"/>
        <a:defRPr sz="22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chemeClr val="accent6"/>
        </a:buClr>
        <a:buFont typeface="Arial" panose="020B0604020202020204" pitchFamily="34" charset="0"/>
        <a:buChar char="•"/>
        <a:defRPr sz="20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chemeClr val="accent6"/>
        </a:buClr>
        <a:buFont typeface="Courier New" panose="02070309020205020404" pitchFamily="49" charset="0"/>
        <a:buChar char="o"/>
        <a:defRPr sz="18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chemeClr val="accent6"/>
        </a:buClr>
        <a:buFont typeface="Arial" panose="020B0604020202020204" pitchFamily="34" charset="0"/>
        <a:buChar char="»"/>
        <a:defRPr sz="16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8000" y="1341438"/>
            <a:ext cx="11074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508000" y="228600"/>
            <a:ext cx="11074400" cy="914400"/>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420881563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Lst>
  <p:hf hdr="0" ftr="0" dt="0"/>
  <p:txStyles>
    <p:titleStyle>
      <a:lvl1pPr algn="l" defTabSz="914400" rtl="0" eaLnBrk="1" latinLnBrk="0" hangingPunct="1">
        <a:spcBef>
          <a:spcPct val="0"/>
        </a:spcBef>
        <a:buNone/>
        <a:defRPr sz="3200" b="1" kern="1200">
          <a:solidFill>
            <a:schemeClr val="bg1"/>
          </a:solidFill>
          <a:latin typeface="PermianSlabSerifTypeface" pitchFamily="50" charset="0"/>
          <a:ea typeface="+mj-ea"/>
          <a:cs typeface="+mj-cs"/>
        </a:defRPr>
      </a:lvl1pPr>
    </p:titleStyle>
    <p:bodyStyle>
      <a:lvl1pPr marL="342900" indent="-342900" algn="l" defTabSz="914400" rtl="0" eaLnBrk="1" latinLnBrk="0" hangingPunct="1">
        <a:spcBef>
          <a:spcPct val="20000"/>
        </a:spcBef>
        <a:buClr>
          <a:schemeClr val="accent6"/>
        </a:buClr>
        <a:buFont typeface="Wingdings" panose="05000000000000000000" pitchFamily="2" charset="2"/>
        <a:buChar char="§"/>
        <a:defRPr sz="24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chemeClr val="accent6"/>
        </a:buClr>
        <a:buFont typeface="Arial" panose="020B0604020202020204" pitchFamily="34" charset="0"/>
        <a:buChar char="–"/>
        <a:defRPr sz="22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chemeClr val="accent6"/>
        </a:buClr>
        <a:buFont typeface="Arial" panose="020B0604020202020204" pitchFamily="34" charset="0"/>
        <a:buChar char="•"/>
        <a:defRPr sz="20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chemeClr val="accent6"/>
        </a:buClr>
        <a:buFont typeface="Courier New" panose="02070309020205020404" pitchFamily="49" charset="0"/>
        <a:buChar char="o"/>
        <a:defRPr sz="18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chemeClr val="accent6"/>
        </a:buClr>
        <a:buFont typeface="Arial" panose="020B0604020202020204" pitchFamily="34" charset="0"/>
        <a:buChar char="»"/>
        <a:defRPr sz="16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8000" y="1341438"/>
            <a:ext cx="11074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508000" y="228600"/>
            <a:ext cx="11074400" cy="914400"/>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121841829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Lst>
  <p:hf hdr="0" ftr="0" dt="0"/>
  <p:txStyles>
    <p:titleStyle>
      <a:lvl1pPr algn="l" defTabSz="914400" rtl="0" eaLnBrk="1" latinLnBrk="0" hangingPunct="1">
        <a:spcBef>
          <a:spcPct val="0"/>
        </a:spcBef>
        <a:buNone/>
        <a:defRPr sz="3200" b="1" kern="1200">
          <a:solidFill>
            <a:schemeClr val="bg1"/>
          </a:solidFill>
          <a:latin typeface="PermianSlabSerifTypeface" pitchFamily="50" charset="0"/>
          <a:ea typeface="+mj-ea"/>
          <a:cs typeface="+mj-cs"/>
        </a:defRPr>
      </a:lvl1pPr>
    </p:titleStyle>
    <p:bodyStyle>
      <a:lvl1pPr marL="342900" indent="-342900" algn="l" defTabSz="914400" rtl="0" eaLnBrk="1" latinLnBrk="0" hangingPunct="1">
        <a:spcBef>
          <a:spcPct val="20000"/>
        </a:spcBef>
        <a:buClr>
          <a:schemeClr val="accent6"/>
        </a:buClr>
        <a:buFont typeface="Wingdings" panose="05000000000000000000" pitchFamily="2" charset="2"/>
        <a:buChar char="§"/>
        <a:defRPr sz="24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chemeClr val="accent6"/>
        </a:buClr>
        <a:buFont typeface="Arial" panose="020B0604020202020204" pitchFamily="34" charset="0"/>
        <a:buChar char="–"/>
        <a:defRPr sz="22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chemeClr val="accent6"/>
        </a:buClr>
        <a:buFont typeface="Arial" panose="020B0604020202020204" pitchFamily="34" charset="0"/>
        <a:buChar char="•"/>
        <a:defRPr sz="20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chemeClr val="accent6"/>
        </a:buClr>
        <a:buFont typeface="Courier New" panose="02070309020205020404" pitchFamily="49" charset="0"/>
        <a:buChar char="o"/>
        <a:defRPr sz="18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chemeClr val="accent6"/>
        </a:buClr>
        <a:buFont typeface="Arial" panose="020B0604020202020204" pitchFamily="34" charset="0"/>
        <a:buChar char="»"/>
        <a:defRPr sz="16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8000" y="1341438"/>
            <a:ext cx="11074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508000" y="228600"/>
            <a:ext cx="11074400" cy="914400"/>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1923744276"/>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Lst>
  <p:hf hdr="0" ftr="0" dt="0"/>
  <p:txStyles>
    <p:titleStyle>
      <a:lvl1pPr algn="l" defTabSz="914400" rtl="0" eaLnBrk="1" latinLnBrk="0" hangingPunct="1">
        <a:spcBef>
          <a:spcPct val="0"/>
        </a:spcBef>
        <a:buNone/>
        <a:defRPr sz="3200" b="1" kern="1200">
          <a:solidFill>
            <a:schemeClr val="bg1"/>
          </a:solidFill>
          <a:latin typeface="PermianSlabSerifTypeface" pitchFamily="50" charset="0"/>
          <a:ea typeface="+mj-ea"/>
          <a:cs typeface="+mj-cs"/>
        </a:defRPr>
      </a:lvl1pPr>
    </p:titleStyle>
    <p:bodyStyle>
      <a:lvl1pPr marL="342900" indent="-342900" algn="l" defTabSz="914400" rtl="0" eaLnBrk="1" latinLnBrk="0" hangingPunct="1">
        <a:spcBef>
          <a:spcPct val="20000"/>
        </a:spcBef>
        <a:buClr>
          <a:schemeClr val="accent6"/>
        </a:buClr>
        <a:buFont typeface="Wingdings" panose="05000000000000000000" pitchFamily="2" charset="2"/>
        <a:buChar char="§"/>
        <a:defRPr sz="24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chemeClr val="accent6"/>
        </a:buClr>
        <a:buFont typeface="Arial" panose="020B0604020202020204" pitchFamily="34" charset="0"/>
        <a:buChar char="–"/>
        <a:defRPr sz="22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chemeClr val="accent6"/>
        </a:buClr>
        <a:buFont typeface="Arial" panose="020B0604020202020204" pitchFamily="34" charset="0"/>
        <a:buChar char="•"/>
        <a:defRPr sz="20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chemeClr val="accent6"/>
        </a:buClr>
        <a:buFont typeface="Courier New" panose="02070309020205020404" pitchFamily="49" charset="0"/>
        <a:buChar char="o"/>
        <a:defRPr sz="18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chemeClr val="accent6"/>
        </a:buClr>
        <a:buFont typeface="Arial" panose="020B0604020202020204" pitchFamily="34" charset="0"/>
        <a:buChar char="»"/>
        <a:defRPr sz="16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youtube.com/watch?v=60J8qRjRPkE"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youtube.com/watch?v=MweIo5dmlaM&amp;t=8s" TargetMode="Externa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hyperlink" Target="https://www.youtube.com/watch?v=CI2dImfTPxM" TargetMode="Externa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image" Target="../media/image12.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Module 4</a:t>
            </a:r>
            <a:br>
              <a:rPr lang="en-US" dirty="0"/>
            </a:br>
            <a:r>
              <a:rPr lang="en-US" dirty="0"/>
              <a:t>Learning Spaces &amp; Activities</a:t>
            </a:r>
            <a:endParaRPr lang="en-US" sz="2000" dirty="0"/>
          </a:p>
        </p:txBody>
      </p:sp>
      <p:sp>
        <p:nvSpPr>
          <p:cNvPr id="3" name="Subtitle 2"/>
          <p:cNvSpPr>
            <a:spLocks noGrp="1"/>
          </p:cNvSpPr>
          <p:nvPr>
            <p:ph type="subTitle" idx="1"/>
          </p:nvPr>
        </p:nvSpPr>
        <p:spPr>
          <a:xfrm>
            <a:off x="2895600" y="4724400"/>
            <a:ext cx="6400800" cy="1295400"/>
          </a:xfrm>
        </p:spPr>
        <p:txBody>
          <a:bodyPr/>
          <a:lstStyle/>
          <a:p>
            <a:endParaRPr lang="en-US" sz="2400" dirty="0"/>
          </a:p>
          <a:p>
            <a:r>
              <a:rPr lang="en-US" sz="3600" dirty="0"/>
              <a:t>Early Literacy Matters </a:t>
            </a:r>
          </a:p>
        </p:txBody>
      </p:sp>
      <p:sp>
        <p:nvSpPr>
          <p:cNvPr id="4" name="Text Placeholder 3"/>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24426449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872792" y="1436491"/>
            <a:ext cx="8305800" cy="4106471"/>
          </a:xfrm>
        </p:spPr>
        <p:txBody>
          <a:bodyPr>
            <a:normAutofit fontScale="92500"/>
          </a:bodyPr>
          <a:lstStyle/>
          <a:p>
            <a:pPr marL="0" indent="0">
              <a:buNone/>
            </a:pPr>
            <a:r>
              <a:rPr lang="en-US" b="1" dirty="0"/>
              <a:t>Module 4 at a Glance</a:t>
            </a:r>
          </a:p>
          <a:p>
            <a:pPr marL="0" indent="0">
              <a:buNone/>
            </a:pPr>
            <a:endParaRPr lang="en-US" sz="1600" dirty="0"/>
          </a:p>
          <a:p>
            <a:pPr marL="0" indent="0">
              <a:buNone/>
            </a:pPr>
            <a:r>
              <a:rPr lang="en-US" sz="1800" dirty="0"/>
              <a:t>In Module 3, you considered the important role teachers play in developing children’s oral language and increasing their vocabulary. </a:t>
            </a:r>
          </a:p>
          <a:p>
            <a:pPr marL="0" indent="0">
              <a:buNone/>
            </a:pPr>
            <a:endParaRPr lang="en-US" sz="1800" dirty="0"/>
          </a:p>
          <a:p>
            <a:pPr marL="0" indent="0">
              <a:buNone/>
            </a:pPr>
            <a:r>
              <a:rPr lang="en-US" sz="1800" dirty="0"/>
              <a:t>In this module, you will:</a:t>
            </a:r>
          </a:p>
          <a:p>
            <a:pPr marL="0" indent="0">
              <a:buNone/>
            </a:pPr>
            <a:endParaRPr lang="en-US" sz="1800" dirty="0"/>
          </a:p>
          <a:p>
            <a:r>
              <a:rPr lang="en-US" sz="1800" dirty="0"/>
              <a:t>Discover how to create book-and-language rich learning spaces that invite children to explore, inquire, create, problem-solve, and share learning.</a:t>
            </a:r>
          </a:p>
          <a:p>
            <a:r>
              <a:rPr lang="en-US" sz="1800" dirty="0"/>
              <a:t>Explore the “I do…you watch, I do…you help, You do…I help, and You do…I watch” strategy for modeling and practicing early language and literacy skills.</a:t>
            </a:r>
          </a:p>
          <a:p>
            <a:r>
              <a:rPr lang="en-US" sz="1800" dirty="0"/>
              <a:t>Gain a better understanding of how to use learning spaces and activities to provide increased opportunities for children to build conceptual knowledge. </a:t>
            </a:r>
          </a:p>
          <a:p>
            <a:pPr marL="0" indent="0">
              <a:buNone/>
            </a:pPr>
            <a:endParaRPr lang="en-US" dirty="0"/>
          </a:p>
          <a:p>
            <a:pPr marL="0" indent="0">
              <a:buNone/>
            </a:pPr>
            <a:endParaRPr lang="en-US" dirty="0"/>
          </a:p>
        </p:txBody>
      </p:sp>
      <p:sp>
        <p:nvSpPr>
          <p:cNvPr id="3" name="Title 2"/>
          <p:cNvSpPr>
            <a:spLocks noGrp="1"/>
          </p:cNvSpPr>
          <p:nvPr>
            <p:ph type="title"/>
          </p:nvPr>
        </p:nvSpPr>
        <p:spPr>
          <a:xfrm>
            <a:off x="1828800" y="152236"/>
            <a:ext cx="8305800" cy="762000"/>
          </a:xfrm>
        </p:spPr>
        <p:txBody>
          <a:bodyPr>
            <a:normAutofit fontScale="90000"/>
          </a:bodyPr>
          <a:lstStyle/>
          <a:p>
            <a:r>
              <a:rPr lang="en-US" dirty="0"/>
              <a:t/>
            </a:r>
            <a:br>
              <a:rPr lang="en-US" dirty="0"/>
            </a:br>
            <a:r>
              <a:rPr lang="en-US" dirty="0"/>
              <a:t>Module 4: Learning Spaces &amp; Activities</a:t>
            </a:r>
            <a:r>
              <a:rPr lang="en-US" sz="2700" dirty="0"/>
              <a:t/>
            </a:r>
            <a:br>
              <a:rPr lang="en-US" sz="2700" dirty="0"/>
            </a:br>
            <a:endParaRPr lang="en-US" sz="2700"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2</a:t>
            </a:fld>
            <a:endParaRPr lang="en-US" dirty="0"/>
          </a:p>
        </p:txBody>
      </p:sp>
      <p:sp>
        <p:nvSpPr>
          <p:cNvPr id="5" name="Rectangle 4"/>
          <p:cNvSpPr/>
          <p:nvPr/>
        </p:nvSpPr>
        <p:spPr>
          <a:xfrm>
            <a:off x="2590800" y="2167116"/>
            <a:ext cx="6781800" cy="369332"/>
          </a:xfrm>
          <a:prstGeom prst="rect">
            <a:avLst/>
          </a:prstGeom>
        </p:spPr>
        <p:txBody>
          <a:bodyPr wrap="square">
            <a:spAutoFit/>
          </a:bodyPr>
          <a:lstStyle/>
          <a:p>
            <a:endParaRPr lang="en-US" dirty="0">
              <a:solidFill>
                <a:srgbClr val="1B365D"/>
              </a:solidFill>
            </a:endParaRPr>
          </a:p>
        </p:txBody>
      </p:sp>
    </p:spTree>
    <p:extLst>
      <p:ext uri="{BB962C8B-B14F-4D97-AF65-F5344CB8AC3E}">
        <p14:creationId xmlns:p14="http://schemas.microsoft.com/office/powerpoint/2010/main" val="6988098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endParaRPr lang="en-US" sz="1500" dirty="0"/>
          </a:p>
          <a:p>
            <a:pPr marL="0" indent="0">
              <a:buNone/>
            </a:pPr>
            <a:r>
              <a:rPr lang="en-US" sz="2200" b="1" dirty="0"/>
              <a:t>Learner Outcomes:</a:t>
            </a:r>
            <a:endParaRPr lang="en-US" sz="2200" dirty="0"/>
          </a:p>
          <a:p>
            <a:pPr marL="0" indent="0">
              <a:buNone/>
            </a:pPr>
            <a:endParaRPr lang="en-US" sz="1800" dirty="0"/>
          </a:p>
          <a:p>
            <a:r>
              <a:rPr lang="en-US" sz="1800" dirty="0"/>
              <a:t>LO1: Learners will describe developmentally and age-appropriate learning spaces which are book-and-language rich learning spaces and invite children to explore, inquire, create, problem-solve, and share learning.</a:t>
            </a:r>
          </a:p>
          <a:p>
            <a:pPr marL="0" indent="0">
              <a:buNone/>
            </a:pPr>
            <a:endParaRPr lang="en-US" sz="1800" dirty="0"/>
          </a:p>
          <a:p>
            <a:r>
              <a:rPr lang="en-US" sz="1800" dirty="0"/>
              <a:t>LO2: Learners will explore the “I do…you watch, I do…you help, You do…I help, and You do…I watch” strategy for modeling and practicing early language and literacy skills. </a:t>
            </a:r>
          </a:p>
          <a:p>
            <a:pPr marL="0" indent="0">
              <a:buNone/>
            </a:pPr>
            <a:endParaRPr lang="en-US" sz="1800" dirty="0"/>
          </a:p>
          <a:p>
            <a:r>
              <a:rPr lang="en-US" sz="1800" dirty="0"/>
              <a:t>LO3: Learners will examine how to use learning spaces and activities to provide increased opportunities for children to build conceptual knowledge. </a:t>
            </a:r>
          </a:p>
          <a:p>
            <a:pPr marL="0" indent="0">
              <a:buNone/>
            </a:pPr>
            <a:endParaRPr lang="en-US" sz="1800" dirty="0"/>
          </a:p>
        </p:txBody>
      </p:sp>
      <p:sp>
        <p:nvSpPr>
          <p:cNvPr id="3" name="Title 2"/>
          <p:cNvSpPr>
            <a:spLocks noGrp="1"/>
          </p:cNvSpPr>
          <p:nvPr>
            <p:ph type="title"/>
          </p:nvPr>
        </p:nvSpPr>
        <p:spPr/>
        <p:txBody>
          <a:bodyPr>
            <a:normAutofit/>
          </a:bodyPr>
          <a:lstStyle/>
          <a:p>
            <a:r>
              <a:rPr lang="en-US" dirty="0"/>
              <a:t>Learner Outcomes for Module 4</a:t>
            </a:r>
          </a:p>
        </p:txBody>
      </p:sp>
      <p:sp>
        <p:nvSpPr>
          <p:cNvPr id="4" name="Slide Number Placeholder 3"/>
          <p:cNvSpPr>
            <a:spLocks noGrp="1"/>
          </p:cNvSpPr>
          <p:nvPr>
            <p:ph type="sldNum" sz="quarter" idx="12"/>
          </p:nvPr>
        </p:nvSpPr>
        <p:spPr/>
        <p:txBody>
          <a:bodyPr/>
          <a:lstStyle/>
          <a:p>
            <a:fld id="{86D2451E-3285-438B-B188-C22B2A012BF6}" type="slidenum">
              <a:rPr lang="en-US" smtClean="0"/>
              <a:pPr/>
              <a:t>3</a:t>
            </a:fld>
            <a:endParaRPr lang="en-US" dirty="0"/>
          </a:p>
        </p:txBody>
      </p:sp>
    </p:spTree>
    <p:extLst>
      <p:ext uri="{BB962C8B-B14F-4D97-AF65-F5344CB8AC3E}">
        <p14:creationId xmlns:p14="http://schemas.microsoft.com/office/powerpoint/2010/main" val="17174689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1280319"/>
            <a:ext cx="8305800" cy="4297363"/>
          </a:xfrm>
        </p:spPr>
        <p:txBody>
          <a:bodyPr/>
          <a:lstStyle/>
          <a:p>
            <a:pPr marL="0" indent="0">
              <a:buNone/>
            </a:pPr>
            <a:endParaRPr lang="en-US" sz="1800" dirty="0"/>
          </a:p>
          <a:p>
            <a:pPr marL="0" indent="0">
              <a:buNone/>
            </a:pPr>
            <a:r>
              <a:rPr lang="en-US" sz="2000" dirty="0"/>
              <a:t>This module aligns to the current Read to be Ready Campaign’s following key beliefs:</a:t>
            </a:r>
          </a:p>
          <a:p>
            <a:pPr marL="0" indent="0">
              <a:buNone/>
            </a:pPr>
            <a:endParaRPr lang="en-US" sz="2000" dirty="0"/>
          </a:p>
          <a:p>
            <a:pPr lvl="0"/>
            <a:r>
              <a:rPr lang="en-US" sz="2000" dirty="0"/>
              <a:t>Early Literacy Matters:</a:t>
            </a:r>
          </a:p>
          <a:p>
            <a:pPr lvl="0"/>
            <a:r>
              <a:rPr lang="en-US" sz="2000" dirty="0"/>
              <a:t>Teachers are critical:</a:t>
            </a:r>
          </a:p>
          <a:p>
            <a:pPr lvl="0"/>
            <a:r>
              <a:rPr lang="en-US" sz="2000" dirty="0"/>
              <a:t>It takes a community:</a:t>
            </a:r>
          </a:p>
          <a:p>
            <a:pPr marL="0" indent="0">
              <a:buNone/>
            </a:pPr>
            <a:endParaRPr lang="en-US" sz="2000" dirty="0"/>
          </a:p>
          <a:p>
            <a:pPr marL="0" indent="0">
              <a:buNone/>
            </a:pPr>
            <a:r>
              <a:rPr lang="en-US" sz="2000" dirty="0"/>
              <a:t>Video link to “Early Literacy Matters” from Read to be Ready Website:</a:t>
            </a:r>
          </a:p>
          <a:p>
            <a:pPr marL="0" indent="0">
              <a:buNone/>
            </a:pPr>
            <a:endParaRPr lang="en-US" sz="2000" u="sng" dirty="0">
              <a:hlinkClick r:id="rId2"/>
            </a:endParaRPr>
          </a:p>
          <a:p>
            <a:pPr marL="0" indent="0">
              <a:buNone/>
            </a:pPr>
            <a:r>
              <a:rPr lang="en-US" sz="2000" u="sng" dirty="0">
                <a:hlinkClick r:id="rId2"/>
              </a:rPr>
              <a:t>https://www.youtube.com/watch?v=60J8qRjRPkE</a:t>
            </a:r>
            <a:r>
              <a:rPr lang="en-US" sz="2000" dirty="0"/>
              <a:t> </a:t>
            </a:r>
          </a:p>
          <a:p>
            <a:endParaRPr lang="en-US" dirty="0"/>
          </a:p>
        </p:txBody>
      </p:sp>
      <p:sp>
        <p:nvSpPr>
          <p:cNvPr id="3" name="Title 2"/>
          <p:cNvSpPr>
            <a:spLocks noGrp="1"/>
          </p:cNvSpPr>
          <p:nvPr>
            <p:ph type="title"/>
          </p:nvPr>
        </p:nvSpPr>
        <p:spPr/>
        <p:txBody>
          <a:bodyPr>
            <a:normAutofit/>
          </a:bodyPr>
          <a:lstStyle/>
          <a:p>
            <a:r>
              <a:rPr lang="en-US" sz="2400" dirty="0"/>
              <a:t>Connections to the “Read to be Ready” Campaign:</a:t>
            </a:r>
          </a:p>
        </p:txBody>
      </p:sp>
      <p:sp>
        <p:nvSpPr>
          <p:cNvPr id="4" name="Slide Number Placeholder 3"/>
          <p:cNvSpPr>
            <a:spLocks noGrp="1"/>
          </p:cNvSpPr>
          <p:nvPr>
            <p:ph type="sldNum" sz="quarter" idx="12"/>
          </p:nvPr>
        </p:nvSpPr>
        <p:spPr/>
        <p:txBody>
          <a:bodyPr/>
          <a:lstStyle/>
          <a:p>
            <a:fld id="{86D2451E-3285-438B-B188-C22B2A012BF6}" type="slidenum">
              <a:rPr lang="en-US" smtClean="0"/>
              <a:pPr/>
              <a:t>4</a:t>
            </a:fld>
            <a:endParaRPr lang="en-US" dirty="0"/>
          </a:p>
        </p:txBody>
      </p:sp>
    </p:spTree>
    <p:extLst>
      <p:ext uri="{BB962C8B-B14F-4D97-AF65-F5344CB8AC3E}">
        <p14:creationId xmlns:p14="http://schemas.microsoft.com/office/powerpoint/2010/main" val="337564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1371601"/>
            <a:ext cx="8305800" cy="4449763"/>
          </a:xfrm>
        </p:spPr>
        <p:txBody>
          <a:bodyPr>
            <a:normAutofit fontScale="77500" lnSpcReduction="20000"/>
          </a:bodyPr>
          <a:lstStyle/>
          <a:p>
            <a:pPr marL="0" indent="0">
              <a:buNone/>
            </a:pPr>
            <a:r>
              <a:rPr lang="en-US" sz="2100" b="1" dirty="0"/>
              <a:t>Overview: </a:t>
            </a:r>
            <a:r>
              <a:rPr lang="en-US" sz="2100" dirty="0"/>
              <a:t>Module 4 will consist of 3 instructional presentations. These presentations will help you reflect on the special role a book-and-language rich classroom environment plays in providing opportunities for children to interact with and learn from one another, teachers, and materials. </a:t>
            </a:r>
            <a:endParaRPr lang="en-US" sz="1800" dirty="0"/>
          </a:p>
          <a:p>
            <a:pPr marL="0" indent="0">
              <a:buNone/>
            </a:pPr>
            <a:endParaRPr lang="en-US" sz="1800" dirty="0"/>
          </a:p>
          <a:p>
            <a:r>
              <a:rPr lang="en-US" sz="1800" dirty="0"/>
              <a:t>In </a:t>
            </a:r>
            <a:r>
              <a:rPr lang="en-US" sz="1800" b="1" dirty="0"/>
              <a:t>Presentation 1</a:t>
            </a:r>
            <a:r>
              <a:rPr lang="en-US" sz="1800" dirty="0"/>
              <a:t>, </a:t>
            </a:r>
            <a:r>
              <a:rPr lang="en-US" sz="1900" dirty="0"/>
              <a:t>you will learn more about how to create book-and-language rich learning spaces that invite children to explore, inquire, create, problem-solve, and share what they learn. In addition, you will explore how learning is enhanced when books are included in all areas of the classroom.</a:t>
            </a:r>
          </a:p>
          <a:p>
            <a:pPr marL="0" indent="0">
              <a:buNone/>
            </a:pPr>
            <a:endParaRPr lang="en-US" sz="1800" dirty="0"/>
          </a:p>
          <a:p>
            <a:r>
              <a:rPr lang="en-US" sz="1800" dirty="0"/>
              <a:t>In </a:t>
            </a:r>
            <a:r>
              <a:rPr lang="en-US" sz="1800" b="1" dirty="0"/>
              <a:t>Presentation 2</a:t>
            </a:r>
            <a:r>
              <a:rPr lang="en-US" sz="1800" dirty="0"/>
              <a:t>, </a:t>
            </a:r>
            <a:r>
              <a:rPr lang="en-US" sz="1900" dirty="0"/>
              <a:t>you will learn the benefits of using the “I do, We do, and You do” strategy for modeling and practicing early language and literacy skills.  Emphasis is placed on scaffolding learning and providing opportunities for repeated practice. </a:t>
            </a:r>
          </a:p>
          <a:p>
            <a:pPr marL="0" indent="0">
              <a:buNone/>
            </a:pPr>
            <a:endParaRPr lang="en-US" sz="1800" dirty="0"/>
          </a:p>
          <a:p>
            <a:r>
              <a:rPr lang="en-US" sz="1800" dirty="0"/>
              <a:t>In </a:t>
            </a:r>
            <a:r>
              <a:rPr lang="en-US" sz="1800" b="1" dirty="0"/>
              <a:t>Presentation 3</a:t>
            </a:r>
            <a:r>
              <a:rPr lang="en-US" sz="1800" dirty="0"/>
              <a:t>, </a:t>
            </a:r>
            <a:r>
              <a:rPr lang="en-US" sz="2100" dirty="0"/>
              <a:t>you will learn how to learning spaces and activities can be designed as opportunities to build conceptual knowledge. </a:t>
            </a:r>
          </a:p>
          <a:p>
            <a:pPr marL="0" indent="0">
              <a:buNone/>
            </a:pPr>
            <a:endParaRPr lang="en-US" sz="1600" dirty="0"/>
          </a:p>
          <a:p>
            <a:endParaRPr lang="en-US" sz="1800" dirty="0"/>
          </a:p>
          <a:p>
            <a:pPr marL="0" indent="0">
              <a:buNone/>
            </a:pPr>
            <a:r>
              <a:rPr lang="en-US" sz="2100" dirty="0"/>
              <a:t>Following each presentation, you will apply your learning through Application Activities included in the Learning Guide.</a:t>
            </a:r>
          </a:p>
        </p:txBody>
      </p:sp>
      <p:sp>
        <p:nvSpPr>
          <p:cNvPr id="3" name="Title 2"/>
          <p:cNvSpPr>
            <a:spLocks noGrp="1"/>
          </p:cNvSpPr>
          <p:nvPr>
            <p:ph type="title"/>
          </p:nvPr>
        </p:nvSpPr>
        <p:spPr/>
        <p:txBody>
          <a:bodyPr/>
          <a:lstStyle/>
          <a:p>
            <a:r>
              <a:rPr lang="en-US" dirty="0"/>
              <a:t>Module 4 Overview</a:t>
            </a:r>
          </a:p>
        </p:txBody>
      </p:sp>
      <p:sp>
        <p:nvSpPr>
          <p:cNvPr id="4" name="Slide Number Placeholder 3"/>
          <p:cNvSpPr>
            <a:spLocks noGrp="1"/>
          </p:cNvSpPr>
          <p:nvPr>
            <p:ph type="sldNum" sz="quarter" idx="12"/>
          </p:nvPr>
        </p:nvSpPr>
        <p:spPr/>
        <p:txBody>
          <a:bodyPr/>
          <a:lstStyle/>
          <a:p>
            <a:fld id="{86D2451E-3285-438B-B188-C22B2A012BF6}" type="slidenum">
              <a:rPr lang="en-US" smtClean="0"/>
              <a:pPr/>
              <a:t>5</a:t>
            </a:fld>
            <a:endParaRPr lang="en-US" dirty="0"/>
          </a:p>
        </p:txBody>
      </p:sp>
    </p:spTree>
    <p:extLst>
      <p:ext uri="{BB962C8B-B14F-4D97-AF65-F5344CB8AC3E}">
        <p14:creationId xmlns:p14="http://schemas.microsoft.com/office/powerpoint/2010/main" val="17769512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0700" y="1371601"/>
            <a:ext cx="8382000" cy="4525963"/>
          </a:xfrm>
        </p:spPr>
        <p:txBody>
          <a:bodyPr>
            <a:normAutofit fontScale="85000" lnSpcReduction="10000"/>
          </a:bodyPr>
          <a:lstStyle/>
          <a:p>
            <a:pPr marL="0" indent="0">
              <a:buNone/>
            </a:pPr>
            <a:r>
              <a:rPr lang="en-US" sz="1800" dirty="0"/>
              <a:t>Modules contain 4 short presentations that are designed to be completed during relaxed ratios or other times as set by your school or agency. Your director or program coordinator may suggest or establish a timeline for each presentation to be completed within the module. Please take a moment to confirm your site’s requirements while noting the submission deadline for the final Learning Application Assignment that you will submit electronically to your literacy coach for feedback and support. All other completed activities will remain in your participation guide and available for your coaches review.</a:t>
            </a:r>
          </a:p>
          <a:p>
            <a:pPr marL="0" indent="0">
              <a:buNone/>
            </a:pPr>
            <a:endParaRPr lang="en-US" sz="1800" dirty="0"/>
          </a:p>
          <a:p>
            <a:r>
              <a:rPr lang="en-US" sz="1800" b="1" dirty="0"/>
              <a:t>Section 1</a:t>
            </a:r>
            <a:r>
              <a:rPr lang="en-US" sz="1800" dirty="0"/>
              <a:t>: Start at beginning of module and complete Presentation 1 and Practice Activity 1.</a:t>
            </a:r>
          </a:p>
          <a:p>
            <a:pPr marL="0" indent="0">
              <a:buNone/>
            </a:pPr>
            <a:endParaRPr lang="en-US" sz="1800" dirty="0"/>
          </a:p>
          <a:p>
            <a:r>
              <a:rPr lang="en-US" sz="1800" b="1" dirty="0"/>
              <a:t>Section 2</a:t>
            </a:r>
            <a:r>
              <a:rPr lang="en-US" sz="1800" dirty="0"/>
              <a:t>: Complete Presentation 2 and Practice Activity 2.</a:t>
            </a:r>
          </a:p>
          <a:p>
            <a:pPr marL="0" indent="0">
              <a:buNone/>
            </a:pPr>
            <a:endParaRPr lang="en-US" sz="1800" dirty="0"/>
          </a:p>
          <a:p>
            <a:r>
              <a:rPr lang="en-US" sz="1800" b="1" dirty="0"/>
              <a:t>Section 3: </a:t>
            </a:r>
            <a:r>
              <a:rPr lang="en-US" sz="1800" dirty="0"/>
              <a:t>Complete Presentation 3 and Practice Activity 3.</a:t>
            </a:r>
          </a:p>
          <a:p>
            <a:pPr marL="0" indent="0">
              <a:buNone/>
            </a:pPr>
            <a:endParaRPr lang="en-US" sz="1800" dirty="0"/>
          </a:p>
          <a:p>
            <a:r>
              <a:rPr lang="en-US" sz="1800" b="1" dirty="0"/>
              <a:t>Section 4:</a:t>
            </a:r>
            <a:r>
              <a:rPr lang="en-US" sz="1800" dirty="0"/>
              <a:t> Complete Learning Application Assignment for Module 4 and submit it electronically to your literacy coach for feedback and support.</a:t>
            </a:r>
          </a:p>
          <a:p>
            <a:endParaRPr lang="en-US" sz="1800" dirty="0"/>
          </a:p>
          <a:p>
            <a:r>
              <a:rPr lang="en-US" sz="1800" dirty="0"/>
              <a:t>Please refer to your Learning Guide for a detailed Module 4 timeline and checklist.</a:t>
            </a:r>
          </a:p>
          <a:p>
            <a:pPr marL="0" indent="0">
              <a:buNone/>
            </a:pPr>
            <a:endParaRPr lang="en-US" sz="1800" dirty="0"/>
          </a:p>
          <a:p>
            <a:endParaRPr lang="en-US" sz="1800" dirty="0"/>
          </a:p>
        </p:txBody>
      </p:sp>
      <p:sp>
        <p:nvSpPr>
          <p:cNvPr id="3" name="Title 2"/>
          <p:cNvSpPr>
            <a:spLocks noGrp="1"/>
          </p:cNvSpPr>
          <p:nvPr>
            <p:ph type="title"/>
          </p:nvPr>
        </p:nvSpPr>
        <p:spPr/>
        <p:txBody>
          <a:bodyPr>
            <a:normAutofit/>
          </a:bodyPr>
          <a:lstStyle/>
          <a:p>
            <a:r>
              <a:rPr lang="en-US" dirty="0"/>
              <a:t>Suggested Timeline for Completing Module</a:t>
            </a:r>
          </a:p>
        </p:txBody>
      </p:sp>
      <p:sp>
        <p:nvSpPr>
          <p:cNvPr id="4" name="Slide Number Placeholder 3"/>
          <p:cNvSpPr>
            <a:spLocks noGrp="1"/>
          </p:cNvSpPr>
          <p:nvPr>
            <p:ph type="sldNum" sz="quarter" idx="12"/>
          </p:nvPr>
        </p:nvSpPr>
        <p:spPr/>
        <p:txBody>
          <a:bodyPr/>
          <a:lstStyle/>
          <a:p>
            <a:fld id="{86D2451E-3285-438B-B188-C22B2A012BF6}" type="slidenum">
              <a:rPr lang="en-US" smtClean="0"/>
              <a:pPr/>
              <a:t>6</a:t>
            </a:fld>
            <a:endParaRPr lang="en-US" dirty="0"/>
          </a:p>
        </p:txBody>
      </p:sp>
    </p:spTree>
    <p:extLst>
      <p:ext uri="{BB962C8B-B14F-4D97-AF65-F5344CB8AC3E}">
        <p14:creationId xmlns:p14="http://schemas.microsoft.com/office/powerpoint/2010/main" val="24758816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F30E3303-9927-4458-B9A5-04DD11A59A07}"/>
              </a:ext>
            </a:extLst>
          </p:cNvPr>
          <p:cNvSpPr>
            <a:spLocks noGrp="1"/>
          </p:cNvSpPr>
          <p:nvPr>
            <p:ph sz="half" idx="1"/>
          </p:nvPr>
        </p:nvSpPr>
        <p:spPr/>
        <p:txBody>
          <a:bodyPr>
            <a:normAutofit fontScale="70000" lnSpcReduction="20000"/>
          </a:bodyPr>
          <a:lstStyle/>
          <a:p>
            <a:pPr marL="0" indent="0">
              <a:buNone/>
            </a:pPr>
            <a:r>
              <a:rPr lang="en-US" sz="2400" dirty="0"/>
              <a:t>Before we dive into our Module 4 Presentations, let’s start with a Read Aloud of </a:t>
            </a:r>
            <a:r>
              <a:rPr lang="en-US" sz="2400" b="1" i="1" dirty="0"/>
              <a:t>Maple</a:t>
            </a:r>
            <a:r>
              <a:rPr lang="en-US" sz="2400" dirty="0"/>
              <a:t> by Lori Nichols. As you listen, consider new vocabulary words and concepts for knowledge building introduced with the story.   </a:t>
            </a:r>
          </a:p>
          <a:p>
            <a:pPr marL="0" indent="0">
              <a:buNone/>
            </a:pPr>
            <a:endParaRPr lang="en-US" sz="2400" dirty="0"/>
          </a:p>
          <a:p>
            <a:pPr marL="0" indent="0">
              <a:buNone/>
            </a:pPr>
            <a:r>
              <a:rPr lang="en-US" sz="2400" i="1" dirty="0"/>
              <a:t>Maple</a:t>
            </a:r>
            <a:r>
              <a:rPr lang="en-US" sz="2400" b="1" i="1" dirty="0"/>
              <a:t> </a:t>
            </a:r>
            <a:r>
              <a:rPr lang="en-US" sz="2400" dirty="0"/>
              <a:t>Read Aloud: </a:t>
            </a:r>
            <a:r>
              <a:rPr lang="en-US" sz="2400" dirty="0">
                <a:hlinkClick r:id="rId2"/>
              </a:rPr>
              <a:t>https://www.youtube.com/watch?v=MweIo5dmlaM&amp;t=8s</a:t>
            </a:r>
            <a:endParaRPr lang="en-US" sz="2400" dirty="0"/>
          </a:p>
          <a:p>
            <a:pPr marL="0" indent="0">
              <a:buNone/>
            </a:pPr>
            <a:endParaRPr lang="en-US" sz="2400" dirty="0"/>
          </a:p>
          <a:p>
            <a:pPr marL="0" indent="0">
              <a:buNone/>
            </a:pPr>
            <a:r>
              <a:rPr lang="en-US" sz="2400" dirty="0"/>
              <a:t>After hearing the book read aloud, briefly respond to these questions in the Learning Guide:</a:t>
            </a:r>
          </a:p>
          <a:p>
            <a:pPr marL="0" indent="0">
              <a:buNone/>
            </a:pPr>
            <a:endParaRPr lang="en-US" sz="2400" dirty="0"/>
          </a:p>
          <a:p>
            <a:r>
              <a:rPr lang="en-US" sz="2400" dirty="0"/>
              <a:t>What learning space of the classroom would you add the book to?</a:t>
            </a:r>
          </a:p>
          <a:p>
            <a:r>
              <a:rPr lang="en-US" sz="2400" dirty="0"/>
              <a:t>What new words and concepts children would be introduced to. </a:t>
            </a:r>
          </a:p>
          <a:p>
            <a:r>
              <a:rPr lang="en-US" sz="2400" dirty="0"/>
              <a:t>How does the text inspire lively questions and observations? </a:t>
            </a:r>
          </a:p>
          <a:p>
            <a:endParaRPr lang="en-US" dirty="0"/>
          </a:p>
        </p:txBody>
      </p:sp>
      <p:sp>
        <p:nvSpPr>
          <p:cNvPr id="3" name="Title 2">
            <a:extLst>
              <a:ext uri="{FF2B5EF4-FFF2-40B4-BE49-F238E27FC236}">
                <a16:creationId xmlns:a16="http://schemas.microsoft.com/office/drawing/2014/main" xmlns="" id="{4B59B799-6F92-4667-82CD-79B4D90190D8}"/>
              </a:ext>
            </a:extLst>
          </p:cNvPr>
          <p:cNvSpPr>
            <a:spLocks noGrp="1"/>
          </p:cNvSpPr>
          <p:nvPr>
            <p:ph type="title"/>
          </p:nvPr>
        </p:nvSpPr>
        <p:spPr/>
        <p:txBody>
          <a:bodyPr/>
          <a:lstStyle/>
          <a:p>
            <a:r>
              <a:rPr lang="en-US" dirty="0"/>
              <a:t>Let’s begin with a Read Aloud</a:t>
            </a:r>
          </a:p>
        </p:txBody>
      </p:sp>
      <p:pic>
        <p:nvPicPr>
          <p:cNvPr id="7" name="Content Placeholder 6">
            <a:extLst>
              <a:ext uri="{FF2B5EF4-FFF2-40B4-BE49-F238E27FC236}">
                <a16:creationId xmlns:a16="http://schemas.microsoft.com/office/drawing/2014/main" xmlns="" id="{F0FD39F4-C0A7-4B5B-8564-163D0CCD4728}"/>
              </a:ext>
            </a:extLst>
          </p:cNvPr>
          <p:cNvPicPr>
            <a:picLocks noGrp="1" noChangeAspect="1"/>
          </p:cNvPicPr>
          <p:nvPr>
            <p:ph sz="half" idx="13"/>
          </p:nvPr>
        </p:nvPicPr>
        <p:blipFill>
          <a:blip r:embed="rId3">
            <a:extLst>
              <a:ext uri="{28A0092B-C50C-407E-A947-70E740481C1C}">
                <a14:useLocalDpi xmlns:a14="http://schemas.microsoft.com/office/drawing/2010/main" val="0"/>
              </a:ext>
            </a:extLst>
          </a:blip>
          <a:stretch>
            <a:fillRect/>
          </a:stretch>
        </p:blipFill>
        <p:spPr>
          <a:xfrm>
            <a:off x="7086600" y="2491581"/>
            <a:ext cx="2133600" cy="2133600"/>
          </a:xfrm>
        </p:spPr>
      </p:pic>
      <p:sp>
        <p:nvSpPr>
          <p:cNvPr id="5" name="Slide Number Placeholder 4">
            <a:extLst>
              <a:ext uri="{FF2B5EF4-FFF2-40B4-BE49-F238E27FC236}">
                <a16:creationId xmlns:a16="http://schemas.microsoft.com/office/drawing/2014/main" xmlns="" id="{4EB33661-A8EA-4C2E-B425-21D0221BA177}"/>
              </a:ext>
            </a:extLst>
          </p:cNvPr>
          <p:cNvSpPr>
            <a:spLocks noGrp="1"/>
          </p:cNvSpPr>
          <p:nvPr>
            <p:ph type="sldNum" sz="quarter" idx="12"/>
          </p:nvPr>
        </p:nvSpPr>
        <p:spPr/>
        <p:txBody>
          <a:bodyPr/>
          <a:lstStyle/>
          <a:p>
            <a:fld id="{86D2451E-3285-438B-B188-C22B2A012BF6}" type="slidenum">
              <a:rPr lang="en-US" smtClean="0"/>
              <a:pPr/>
              <a:t>7</a:t>
            </a:fld>
            <a:endParaRPr lang="en-US" dirty="0"/>
          </a:p>
        </p:txBody>
      </p:sp>
    </p:spTree>
    <p:extLst>
      <p:ext uri="{BB962C8B-B14F-4D97-AF65-F5344CB8AC3E}">
        <p14:creationId xmlns:p14="http://schemas.microsoft.com/office/powerpoint/2010/main" val="40628642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828800" y="1371601"/>
            <a:ext cx="8382000" cy="4449763"/>
          </a:xfrm>
        </p:spPr>
        <p:txBody>
          <a:bodyPr>
            <a:normAutofit lnSpcReduction="10000"/>
          </a:bodyPr>
          <a:lstStyle/>
          <a:p>
            <a:pPr marL="0" indent="0">
              <a:buNone/>
            </a:pPr>
            <a:r>
              <a:rPr lang="en-US" sz="2000" dirty="0"/>
              <a:t>Let’s look again through the books you received in your Early Literacy Matters start-up bag. This time, you are looking for books to add to specific learning spaces in your classroom that contain rich vocabulary words and new concepts to build children’s knowledge around.  </a:t>
            </a:r>
          </a:p>
          <a:p>
            <a:pPr marL="0" indent="0">
              <a:buNone/>
            </a:pPr>
            <a:endParaRPr lang="en-US" sz="1200" dirty="0"/>
          </a:p>
          <a:p>
            <a:pPr marL="0" indent="0">
              <a:buNone/>
            </a:pPr>
            <a:r>
              <a:rPr lang="en-US" sz="2000" dirty="0"/>
              <a:t>After looking through the book set, select one book that you think contains new vocabulary words and descriptive language. Read the story aloud to yourself and briefly respond to these questions in the Learning Guide:</a:t>
            </a:r>
          </a:p>
          <a:p>
            <a:r>
              <a:rPr lang="en-US" sz="2000" dirty="0"/>
              <a:t>Which book did you select?</a:t>
            </a:r>
          </a:p>
          <a:p>
            <a:r>
              <a:rPr lang="en-US" sz="2000" dirty="0"/>
              <a:t>What learning space of the classroom would you add the book to?</a:t>
            </a:r>
          </a:p>
          <a:p>
            <a:r>
              <a:rPr lang="en-US" sz="2000" dirty="0"/>
              <a:t>What new words and concepts would children be introduced to? </a:t>
            </a:r>
          </a:p>
          <a:p>
            <a:r>
              <a:rPr lang="en-US" sz="2000" dirty="0"/>
              <a:t>How does the text inspire lively questions and observations? </a:t>
            </a:r>
          </a:p>
          <a:p>
            <a:endParaRPr lang="en-US" sz="2000" dirty="0"/>
          </a:p>
          <a:p>
            <a:pPr marL="0" indent="0">
              <a:buNone/>
            </a:pPr>
            <a:endParaRPr lang="en-US" sz="2000" dirty="0"/>
          </a:p>
          <a:p>
            <a:endParaRPr lang="en-US" dirty="0"/>
          </a:p>
        </p:txBody>
      </p:sp>
      <p:sp>
        <p:nvSpPr>
          <p:cNvPr id="3" name="Title 2"/>
          <p:cNvSpPr>
            <a:spLocks noGrp="1"/>
          </p:cNvSpPr>
          <p:nvPr>
            <p:ph type="title"/>
          </p:nvPr>
        </p:nvSpPr>
        <p:spPr/>
        <p:txBody>
          <a:bodyPr/>
          <a:lstStyle/>
          <a:p>
            <a:r>
              <a:rPr lang="en-US" dirty="0"/>
              <a:t>Next, Let’s look at your books…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8</a:t>
            </a:fld>
            <a:endParaRPr lang="en-US" dirty="0"/>
          </a:p>
        </p:txBody>
      </p:sp>
    </p:spTree>
    <p:extLst>
      <p:ext uri="{BB962C8B-B14F-4D97-AF65-F5344CB8AC3E}">
        <p14:creationId xmlns:p14="http://schemas.microsoft.com/office/powerpoint/2010/main" val="25166756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b="1" dirty="0"/>
              <a:t>Presentation 1: Creating Book-and-Language Rich Learning Spaces</a:t>
            </a:r>
          </a:p>
          <a:p>
            <a:pPr marL="0" indent="0">
              <a:buNone/>
            </a:pPr>
            <a:endParaRPr lang="en-US" b="1" dirty="0"/>
          </a:p>
          <a:p>
            <a:pPr marL="0" indent="0">
              <a:buNone/>
            </a:pPr>
            <a:r>
              <a:rPr lang="en-US" dirty="0"/>
              <a:t>Let’s begin with a video clip which highlights creating book-and-language rich learning spaces for infants, toddlers, and young children, and the important role the teacher plays in supporting this development.</a:t>
            </a:r>
          </a:p>
          <a:p>
            <a:pPr marL="0" indent="0">
              <a:buNone/>
            </a:pPr>
            <a:endParaRPr lang="en-US" sz="1800" dirty="0"/>
          </a:p>
          <a:p>
            <a:pPr marL="0" indent="0">
              <a:buNone/>
            </a:pPr>
            <a:r>
              <a:rPr lang="en-US" sz="1800" dirty="0">
                <a:hlinkClick r:id="rId2"/>
              </a:rPr>
              <a:t>https://www.youtube.com/watch?v=CI2dImfTPxM</a:t>
            </a:r>
            <a:endParaRPr lang="en-US" sz="1800" dirty="0"/>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dirty="0"/>
          </a:p>
        </p:txBody>
      </p:sp>
      <p:sp>
        <p:nvSpPr>
          <p:cNvPr id="3" name="Title 2"/>
          <p:cNvSpPr>
            <a:spLocks noGrp="1"/>
          </p:cNvSpPr>
          <p:nvPr>
            <p:ph type="title"/>
          </p:nvPr>
        </p:nvSpPr>
        <p:spPr>
          <a:xfrm>
            <a:off x="1828800" y="304800"/>
            <a:ext cx="8305800" cy="838200"/>
          </a:xfrm>
        </p:spPr>
        <p:txBody>
          <a:bodyPr>
            <a:noAutofit/>
          </a:bodyPr>
          <a:lstStyle/>
          <a:p>
            <a:r>
              <a:rPr lang="en-US" sz="2000" dirty="0">
                <a:latin typeface="Open Sans" panose="020B0606030504020204" pitchFamily="34" charset="0"/>
                <a:ea typeface="Open Sans" panose="020B0606030504020204" pitchFamily="34" charset="0"/>
                <a:cs typeface="Open Sans" panose="020B0606030504020204" pitchFamily="34" charset="0"/>
              </a:rPr>
              <a:t>Presentation 1: Creating Book-and-Language Rich Learning Spaces</a:t>
            </a:r>
            <a:br>
              <a:rPr lang="en-US" sz="2000" dirty="0">
                <a:latin typeface="Open Sans" panose="020B0606030504020204" pitchFamily="34" charset="0"/>
                <a:ea typeface="Open Sans" panose="020B0606030504020204" pitchFamily="34" charset="0"/>
                <a:cs typeface="Open Sans" panose="020B0606030504020204" pitchFamily="34" charset="0"/>
              </a:rPr>
            </a:br>
            <a:r>
              <a:rPr lang="en-US" sz="2000" dirty="0">
                <a:latin typeface="Open Sans" panose="020B0606030504020204" pitchFamily="34" charset="0"/>
                <a:ea typeface="Open Sans" panose="020B0606030504020204" pitchFamily="34" charset="0"/>
                <a:cs typeface="Open Sans" panose="020B0606030504020204" pitchFamily="34" charset="0"/>
              </a:rPr>
              <a:t>Infants and Toddlers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9</a:t>
            </a:fld>
            <a:endParaRPr lang="en-US" dirty="0"/>
          </a:p>
        </p:txBody>
      </p:sp>
      <p:sp>
        <p:nvSpPr>
          <p:cNvPr id="12" name="Rectangle 7"/>
          <p:cNvSpPr>
            <a:spLocks noChangeArrowheads="1"/>
          </p:cNvSpPr>
          <p:nvPr/>
        </p:nvSpPr>
        <p:spPr bwMode="auto">
          <a:xfrm>
            <a:off x="2347914" y="3122226"/>
            <a:ext cx="56938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1200" dirty="0">
                <a:solidFill>
                  <a:srgbClr val="212121"/>
                </a:solidFill>
                <a:latin typeface="Times New Roman" pitchFamily="18" charset="0"/>
                <a:cs typeface="Times New Roman" pitchFamily="18" charset="0"/>
              </a:rPr>
              <a:t>          </a:t>
            </a:r>
          </a:p>
        </p:txBody>
      </p:sp>
    </p:spTree>
    <p:extLst>
      <p:ext uri="{BB962C8B-B14F-4D97-AF65-F5344CB8AC3E}">
        <p14:creationId xmlns:p14="http://schemas.microsoft.com/office/powerpoint/2010/main" val="19566578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indent="0">
              <a:buNone/>
            </a:pPr>
            <a:r>
              <a:rPr lang="en-US" dirty="0"/>
              <a:t>As you just heard in the video clip, the adult plays a critical role in developing children’s early language and literacy skills by designing spaces which provide repeated opportunities for children to:</a:t>
            </a:r>
          </a:p>
          <a:p>
            <a:pPr marL="0" indent="0">
              <a:buNone/>
            </a:pPr>
            <a:endParaRPr lang="en-US" dirty="0"/>
          </a:p>
          <a:p>
            <a:r>
              <a:rPr lang="en-US" dirty="0"/>
              <a:t>Listen and respond to stories and conversations </a:t>
            </a:r>
          </a:p>
          <a:p>
            <a:r>
              <a:rPr lang="en-US" dirty="0"/>
              <a:t>Speaking, interacting, expressing, and sharing ideas with others</a:t>
            </a:r>
          </a:p>
          <a:p>
            <a:r>
              <a:rPr lang="en-US" dirty="0"/>
              <a:t>Explore and investigate</a:t>
            </a:r>
          </a:p>
          <a:p>
            <a:r>
              <a:rPr lang="en-US" dirty="0"/>
              <a:t>Imagine and create</a:t>
            </a:r>
          </a:p>
          <a:p>
            <a:r>
              <a:rPr lang="en-US" dirty="0"/>
              <a:t>Think and problem-solve</a:t>
            </a:r>
          </a:p>
          <a:p>
            <a:pPr marL="0" indent="0">
              <a:buNone/>
            </a:pPr>
            <a:endParaRPr lang="en-US" dirty="0"/>
          </a:p>
          <a:p>
            <a:pPr marL="0" indent="0">
              <a:buNone/>
            </a:pPr>
            <a:endParaRPr lang="en-US" dirty="0"/>
          </a:p>
          <a:p>
            <a:pPr marL="0" indent="0">
              <a:buNone/>
            </a:pPr>
            <a:r>
              <a:rPr lang="en-US" dirty="0"/>
              <a:t>Let’s look at each of these strategies more closely so you can reflect and on how you can use them to foster your children’s oral language.  </a:t>
            </a:r>
          </a:p>
          <a:p>
            <a:endParaRPr lang="en-US" dirty="0"/>
          </a:p>
          <a:p>
            <a:pPr marL="0" indent="0">
              <a:buNone/>
            </a:pPr>
            <a:endParaRPr lang="en-US" dirty="0"/>
          </a:p>
          <a:p>
            <a:pPr marL="0" indent="0">
              <a:buNone/>
            </a:pPr>
            <a:endParaRPr lang="en-US" dirty="0"/>
          </a:p>
        </p:txBody>
      </p:sp>
      <p:sp>
        <p:nvSpPr>
          <p:cNvPr id="3" name="Title 2"/>
          <p:cNvSpPr>
            <a:spLocks noGrp="1"/>
          </p:cNvSpPr>
          <p:nvPr>
            <p:ph type="title"/>
          </p:nvPr>
        </p:nvSpPr>
        <p:spPr/>
        <p:txBody>
          <a:bodyPr/>
          <a:lstStyle/>
          <a:p>
            <a:r>
              <a:rPr lang="en-US" dirty="0"/>
              <a:t>Creating Learning Spaces…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10</a:t>
            </a:fld>
            <a:endParaRPr lang="en-US" dirty="0"/>
          </a:p>
        </p:txBody>
      </p:sp>
    </p:spTree>
    <p:extLst>
      <p:ext uri="{BB962C8B-B14F-4D97-AF65-F5344CB8AC3E}">
        <p14:creationId xmlns:p14="http://schemas.microsoft.com/office/powerpoint/2010/main" val="32339930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AB766073-6265-44C5-A8C0-B23D4293DD78}"/>
              </a:ext>
            </a:extLst>
          </p:cNvPr>
          <p:cNvSpPr>
            <a:spLocks noGrp="1"/>
          </p:cNvSpPr>
          <p:nvPr>
            <p:ph sz="half" idx="1"/>
          </p:nvPr>
        </p:nvSpPr>
        <p:spPr/>
        <p:txBody>
          <a:bodyPr>
            <a:normAutofit fontScale="62500" lnSpcReduction="20000"/>
          </a:bodyPr>
          <a:lstStyle/>
          <a:p>
            <a:r>
              <a:rPr lang="en-US" sz="2400" dirty="0"/>
              <a:t>One of the best places for infants and toddlers to listen and respond to stories is on the laps of teachers! </a:t>
            </a:r>
          </a:p>
          <a:p>
            <a:endParaRPr lang="en-US" sz="2400" dirty="0"/>
          </a:p>
          <a:p>
            <a:r>
              <a:rPr lang="en-US" sz="2400" dirty="0"/>
              <a:t>Interactive board books allow infants and toddlers to respond to stories. They especially enjoy feeling textures as well as pointing and naming objects pictured in the books. It’s important to make these types of books accessible and available for these little ones to explore.</a:t>
            </a:r>
          </a:p>
          <a:p>
            <a:endParaRPr lang="en-US" sz="2400" dirty="0"/>
          </a:p>
          <a:p>
            <a:r>
              <a:rPr lang="en-US" sz="2400" dirty="0"/>
              <a:t>Finger puppets and story mitts provide wonderful opportunities for infants and toddlers to interact with story characters as the stories are retold or songs song by the adult.</a:t>
            </a:r>
          </a:p>
          <a:p>
            <a:endParaRPr lang="en-US" sz="2400" dirty="0"/>
          </a:p>
          <a:p>
            <a:r>
              <a:rPr lang="en-US" sz="2400" dirty="0"/>
              <a:t>What other types of learning spaces and materials would provide opportunities for infants and toddlers to listen and respond to stories and songs?</a:t>
            </a:r>
          </a:p>
          <a:p>
            <a:endParaRPr lang="en-US" dirty="0"/>
          </a:p>
        </p:txBody>
      </p:sp>
      <p:sp>
        <p:nvSpPr>
          <p:cNvPr id="3" name="Title 2">
            <a:extLst>
              <a:ext uri="{FF2B5EF4-FFF2-40B4-BE49-F238E27FC236}">
                <a16:creationId xmlns:a16="http://schemas.microsoft.com/office/drawing/2014/main" xmlns="" id="{CE030AF2-3254-437D-A3F5-80210188303A}"/>
              </a:ext>
            </a:extLst>
          </p:cNvPr>
          <p:cNvSpPr>
            <a:spLocks noGrp="1"/>
          </p:cNvSpPr>
          <p:nvPr>
            <p:ph type="title"/>
          </p:nvPr>
        </p:nvSpPr>
        <p:spPr/>
        <p:txBody>
          <a:bodyPr>
            <a:normAutofit fontScale="90000"/>
          </a:bodyPr>
          <a:lstStyle/>
          <a:p>
            <a:r>
              <a:rPr lang="en-US" dirty="0">
                <a:latin typeface="Open Sans" panose="020B0606030504020204" pitchFamily="34" charset="0"/>
                <a:ea typeface="Open Sans" panose="020B0606030504020204" pitchFamily="34" charset="0"/>
                <a:cs typeface="Open Sans" panose="020B0606030504020204" pitchFamily="34" charset="0"/>
              </a:rPr>
              <a:t>Spaces to Listen &amp; Respond to Stories</a:t>
            </a:r>
            <a:br>
              <a:rPr lang="en-US" dirty="0">
                <a:latin typeface="Open Sans" panose="020B0606030504020204" pitchFamily="34" charset="0"/>
                <a:ea typeface="Open Sans" panose="020B0606030504020204" pitchFamily="34" charset="0"/>
                <a:cs typeface="Open Sans" panose="020B0606030504020204" pitchFamily="34" charset="0"/>
              </a:rPr>
            </a:br>
            <a:r>
              <a:rPr lang="en-US" dirty="0">
                <a:latin typeface="Open Sans" panose="020B0606030504020204" pitchFamily="34" charset="0"/>
                <a:ea typeface="Open Sans" panose="020B0606030504020204" pitchFamily="34" charset="0"/>
                <a:cs typeface="Open Sans" panose="020B0606030504020204" pitchFamily="34" charset="0"/>
              </a:rPr>
              <a:t>Infants and Toddlers</a:t>
            </a:r>
            <a:endParaRPr lang="en-US" dirty="0"/>
          </a:p>
        </p:txBody>
      </p:sp>
      <p:pic>
        <p:nvPicPr>
          <p:cNvPr id="7" name="Content Placeholder 6">
            <a:extLst>
              <a:ext uri="{FF2B5EF4-FFF2-40B4-BE49-F238E27FC236}">
                <a16:creationId xmlns:a16="http://schemas.microsoft.com/office/drawing/2014/main" xmlns="" id="{4DA58C7B-D5CE-4257-B422-EC7FFED897E5}"/>
              </a:ext>
            </a:extLst>
          </p:cNvPr>
          <p:cNvPicPr>
            <a:picLocks noGrp="1" noChangeAspect="1"/>
          </p:cNvPicPr>
          <p:nvPr>
            <p:ph sz="half" idx="13"/>
          </p:nvPr>
        </p:nvPicPr>
        <p:blipFill>
          <a:blip r:embed="rId2" cstate="print">
            <a:extLst>
              <a:ext uri="{28A0092B-C50C-407E-A947-70E740481C1C}">
                <a14:useLocalDpi xmlns:a14="http://schemas.microsoft.com/office/drawing/2010/main" val="0"/>
              </a:ext>
            </a:extLst>
          </a:blip>
          <a:stretch>
            <a:fillRect/>
          </a:stretch>
        </p:blipFill>
        <p:spPr>
          <a:xfrm>
            <a:off x="6588624" y="1368137"/>
            <a:ext cx="4114800" cy="2106777"/>
          </a:xfrm>
        </p:spPr>
      </p:pic>
      <p:sp>
        <p:nvSpPr>
          <p:cNvPr id="5" name="Slide Number Placeholder 4">
            <a:extLst>
              <a:ext uri="{FF2B5EF4-FFF2-40B4-BE49-F238E27FC236}">
                <a16:creationId xmlns:a16="http://schemas.microsoft.com/office/drawing/2014/main" xmlns="" id="{43D5A7F1-C227-4241-B542-95D0B937FD5F}"/>
              </a:ext>
            </a:extLst>
          </p:cNvPr>
          <p:cNvSpPr>
            <a:spLocks noGrp="1"/>
          </p:cNvSpPr>
          <p:nvPr>
            <p:ph type="sldNum" sz="quarter" idx="12"/>
          </p:nvPr>
        </p:nvSpPr>
        <p:spPr/>
        <p:txBody>
          <a:bodyPr/>
          <a:lstStyle/>
          <a:p>
            <a:fld id="{86D2451E-3285-438B-B188-C22B2A012BF6}" type="slidenum">
              <a:rPr lang="en-US" smtClean="0"/>
              <a:pPr/>
              <a:t>11</a:t>
            </a:fld>
            <a:endParaRPr lang="en-US" dirty="0"/>
          </a:p>
        </p:txBody>
      </p:sp>
      <p:pic>
        <p:nvPicPr>
          <p:cNvPr id="6" name="Picture 2" descr="Image result for story mitt for children"/>
          <p:cNvPicPr>
            <a:picLocks noChangeAspect="1" noChangeArrowheads="1"/>
          </p:cNvPicPr>
          <p:nvPr/>
        </p:nvPicPr>
        <p:blipFill rotWithShape="1">
          <a:blip r:embed="rId3">
            <a:extLst>
              <a:ext uri="{28A0092B-C50C-407E-A947-70E740481C1C}">
                <a14:useLocalDpi xmlns:a14="http://schemas.microsoft.com/office/drawing/2010/main" val="0"/>
              </a:ext>
            </a:extLst>
          </a:blip>
          <a:srcRect l="2008" t="14609" b="21681"/>
          <a:stretch/>
        </p:blipFill>
        <p:spPr bwMode="auto">
          <a:xfrm>
            <a:off x="6896696" y="3621934"/>
            <a:ext cx="3608513" cy="1910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74463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dirty="0"/>
              <a:t>When designing learning spaces for infants safety comes first. Choose safe, non-toxic materials that are varied in texture, size, and shape to stimulate interaction with others. Infants mostly interact with adult caregivers. When you look at the learning spaces within your environment, are there spaces and displays that invite infants to interact and respond with others?</a:t>
            </a:r>
          </a:p>
          <a:p>
            <a:pPr marL="0" indent="0">
              <a:buNone/>
            </a:pPr>
            <a:endParaRPr lang="en-US" dirty="0"/>
          </a:p>
          <a:p>
            <a:pPr marL="0" indent="0">
              <a:buNone/>
            </a:pPr>
            <a:r>
              <a:rPr lang="en-US" dirty="0"/>
              <a:t>The addition of rocking chairs, soft floor spaces, and tables where adults and infants can sit together provide wonderful opportunities for meaningful engagement.</a:t>
            </a:r>
          </a:p>
          <a:p>
            <a:pPr marL="0" indent="0">
              <a:buNone/>
            </a:pPr>
            <a:endParaRPr lang="en-US" dirty="0"/>
          </a:p>
        </p:txBody>
      </p:sp>
      <p:sp>
        <p:nvSpPr>
          <p:cNvPr id="3" name="Title 2"/>
          <p:cNvSpPr>
            <a:spLocks noGrp="1"/>
          </p:cNvSpPr>
          <p:nvPr>
            <p:ph type="title"/>
          </p:nvPr>
        </p:nvSpPr>
        <p:spPr/>
        <p:txBody>
          <a:bodyPr>
            <a:normAutofit fontScale="90000"/>
          </a:bodyPr>
          <a:lstStyle/>
          <a:p>
            <a:r>
              <a:rPr lang="en-US" dirty="0"/>
              <a:t>Spaces to Interact and Respond to Others</a:t>
            </a:r>
            <a:br>
              <a:rPr lang="en-US" dirty="0"/>
            </a:br>
            <a:r>
              <a:rPr lang="en-US" dirty="0"/>
              <a:t>Infants </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12</a:t>
            </a:fld>
            <a:endParaRPr lang="en-US" dirty="0"/>
          </a:p>
        </p:txBody>
      </p:sp>
    </p:spTree>
    <p:extLst>
      <p:ext uri="{BB962C8B-B14F-4D97-AF65-F5344CB8AC3E}">
        <p14:creationId xmlns:p14="http://schemas.microsoft.com/office/powerpoint/2010/main" val="22705131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24676E9E-2E98-4B70-9B4B-C04FC6E68693}"/>
              </a:ext>
            </a:extLst>
          </p:cNvPr>
          <p:cNvSpPr>
            <a:spLocks noGrp="1"/>
          </p:cNvSpPr>
          <p:nvPr>
            <p:ph sz="half" idx="1"/>
          </p:nvPr>
        </p:nvSpPr>
        <p:spPr/>
        <p:txBody>
          <a:bodyPr>
            <a:normAutofit fontScale="85000" lnSpcReduction="20000"/>
          </a:bodyPr>
          <a:lstStyle/>
          <a:p>
            <a:pPr marL="0" indent="0">
              <a:buNone/>
            </a:pPr>
            <a:endParaRPr lang="en-US" sz="2400" dirty="0"/>
          </a:p>
          <a:p>
            <a:pPr marL="0" indent="0">
              <a:buNone/>
            </a:pPr>
            <a:r>
              <a:rPr lang="en-US" sz="2400" dirty="0"/>
              <a:t>Hanging beautiful photographs or prints of landscapes at just the height babies can see it when they are on the teacher’s shoulder being patted and burped after a feeding. Consider changing the displayed picture monthly.  Teachers can talk about the photograph as they are patting and burping babies. </a:t>
            </a:r>
          </a:p>
          <a:p>
            <a:pPr marL="0" indent="0">
              <a:buNone/>
            </a:pPr>
            <a:endParaRPr lang="en-US" sz="2400" dirty="0"/>
          </a:p>
          <a:p>
            <a:pPr marL="0" indent="0">
              <a:buNone/>
            </a:pPr>
            <a:r>
              <a:rPr lang="en-US" sz="2400" dirty="0"/>
              <a:t>In addition to interacting and responding to others, infants need time and space to interact and respond to their own movements. One of their first fascinations is with their ability to move their own hand and fingers. </a:t>
            </a:r>
          </a:p>
          <a:p>
            <a:endParaRPr lang="en-US" dirty="0"/>
          </a:p>
        </p:txBody>
      </p:sp>
      <p:sp>
        <p:nvSpPr>
          <p:cNvPr id="3" name="Title 2">
            <a:extLst>
              <a:ext uri="{FF2B5EF4-FFF2-40B4-BE49-F238E27FC236}">
                <a16:creationId xmlns:a16="http://schemas.microsoft.com/office/drawing/2014/main" xmlns="" id="{8C87CE0D-88AF-441B-B1D5-0543358D12CC}"/>
              </a:ext>
            </a:extLst>
          </p:cNvPr>
          <p:cNvSpPr>
            <a:spLocks noGrp="1"/>
          </p:cNvSpPr>
          <p:nvPr>
            <p:ph type="title"/>
          </p:nvPr>
        </p:nvSpPr>
        <p:spPr/>
        <p:txBody>
          <a:bodyPr>
            <a:normAutofit fontScale="90000"/>
          </a:bodyPr>
          <a:lstStyle/>
          <a:p>
            <a:r>
              <a:rPr lang="en-US" dirty="0"/>
              <a:t>Spaces to Interact and Respond to Others</a:t>
            </a:r>
            <a:br>
              <a:rPr lang="en-US" dirty="0"/>
            </a:br>
            <a:r>
              <a:rPr lang="en-US" dirty="0"/>
              <a:t>Infants </a:t>
            </a:r>
          </a:p>
        </p:txBody>
      </p:sp>
      <p:sp>
        <p:nvSpPr>
          <p:cNvPr id="5" name="Slide Number Placeholder 4">
            <a:extLst>
              <a:ext uri="{FF2B5EF4-FFF2-40B4-BE49-F238E27FC236}">
                <a16:creationId xmlns:a16="http://schemas.microsoft.com/office/drawing/2014/main" xmlns="" id="{27DE2DD5-4372-4273-98C6-C102542F8BDD}"/>
              </a:ext>
            </a:extLst>
          </p:cNvPr>
          <p:cNvSpPr>
            <a:spLocks noGrp="1"/>
          </p:cNvSpPr>
          <p:nvPr>
            <p:ph type="sldNum" sz="quarter" idx="12"/>
          </p:nvPr>
        </p:nvSpPr>
        <p:spPr/>
        <p:txBody>
          <a:bodyPr/>
          <a:lstStyle/>
          <a:p>
            <a:fld id="{86D2451E-3285-438B-B188-C22B2A012BF6}" type="slidenum">
              <a:rPr lang="en-US" smtClean="0"/>
              <a:pPr/>
              <a:t>13</a:t>
            </a:fld>
            <a:endParaRPr lang="en-US" dirty="0"/>
          </a:p>
        </p:txBody>
      </p:sp>
      <p:pic>
        <p:nvPicPr>
          <p:cNvPr id="19" name="Content Placeholder 18">
            <a:extLst>
              <a:ext uri="{FF2B5EF4-FFF2-40B4-BE49-F238E27FC236}">
                <a16:creationId xmlns:a16="http://schemas.microsoft.com/office/drawing/2014/main" xmlns="" id="{B3A4A4E9-E532-4F88-8B32-509E6F2362CB}"/>
              </a:ext>
            </a:extLst>
          </p:cNvPr>
          <p:cNvPicPr>
            <a:picLocks noGrp="1" noChangeAspect="1"/>
          </p:cNvPicPr>
          <p:nvPr>
            <p:ph sz="half" idx="13"/>
          </p:nvPr>
        </p:nvPicPr>
        <p:blipFill>
          <a:blip r:embed="rId2">
            <a:extLst>
              <a:ext uri="{28A0092B-C50C-407E-A947-70E740481C1C}">
                <a14:useLocalDpi xmlns:a14="http://schemas.microsoft.com/office/drawing/2010/main" val="0"/>
              </a:ext>
            </a:extLst>
          </a:blip>
          <a:stretch>
            <a:fillRect/>
          </a:stretch>
        </p:blipFill>
        <p:spPr>
          <a:xfrm>
            <a:off x="6096000" y="1500981"/>
            <a:ext cx="4114800" cy="4114800"/>
          </a:xfrm>
        </p:spPr>
      </p:pic>
    </p:spTree>
    <p:extLst>
      <p:ext uri="{BB962C8B-B14F-4D97-AF65-F5344CB8AC3E}">
        <p14:creationId xmlns:p14="http://schemas.microsoft.com/office/powerpoint/2010/main" val="22834506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sz="1600" dirty="0"/>
              <a:t>Infant environments should include areas for sleeping, changing, nursing/feeding, and activity. </a:t>
            </a:r>
          </a:p>
          <a:p>
            <a:pPr marL="0" indent="0">
              <a:buNone/>
            </a:pPr>
            <a:endParaRPr lang="en-US" sz="1600" dirty="0"/>
          </a:p>
          <a:p>
            <a:pPr marL="0" indent="0">
              <a:buNone/>
            </a:pPr>
            <a:r>
              <a:rPr lang="en-US" sz="1600" dirty="0"/>
              <a:t>How might books be added to these infant environment spaces to create richer interactions?</a:t>
            </a:r>
          </a:p>
          <a:p>
            <a:pPr marL="0" indent="0">
              <a:buNone/>
            </a:pPr>
            <a:endParaRPr lang="en-US" sz="1600" dirty="0"/>
          </a:p>
          <a:p>
            <a:r>
              <a:rPr lang="en-US" sz="1600" b="1" dirty="0"/>
              <a:t>Sleeping Area</a:t>
            </a:r>
            <a:r>
              <a:rPr lang="en-US" sz="1600" dirty="0"/>
              <a:t>: equipped with rockers and cribs</a:t>
            </a:r>
          </a:p>
          <a:p>
            <a:pPr marL="0" indent="0">
              <a:buNone/>
            </a:pPr>
            <a:endParaRPr lang="en-US" sz="1600" dirty="0"/>
          </a:p>
          <a:p>
            <a:r>
              <a:rPr lang="en-US" sz="1600" b="1" dirty="0"/>
              <a:t>Changing Area</a:t>
            </a:r>
            <a:r>
              <a:rPr lang="en-US" sz="1600" dirty="0"/>
              <a:t>: equipped with hanging mobiles, photos at height of changing baby’s eye level, and CD music box out of reach of baby but in hearing range.</a:t>
            </a:r>
          </a:p>
          <a:p>
            <a:pPr marL="0" indent="0">
              <a:buNone/>
            </a:pPr>
            <a:endParaRPr lang="en-US" sz="1600" dirty="0"/>
          </a:p>
          <a:p>
            <a:r>
              <a:rPr lang="en-US" sz="1600" b="1" dirty="0"/>
              <a:t>Activity Area</a:t>
            </a:r>
            <a:r>
              <a:rPr lang="en-US" sz="1600" dirty="0"/>
              <a:t>: equipped with safe, non-toxic objects of varying textures to explore, low mounted mirror, and low, sturdy shelves with top edge for infants to safely pull themselves up to a standing position. </a:t>
            </a:r>
          </a:p>
          <a:p>
            <a:pPr marL="0" indent="0">
              <a:buNone/>
            </a:pPr>
            <a:endParaRPr lang="en-US" sz="1600" dirty="0"/>
          </a:p>
          <a:p>
            <a:r>
              <a:rPr lang="en-US" sz="1600" b="1" dirty="0"/>
              <a:t>Feeding Area</a:t>
            </a:r>
            <a:r>
              <a:rPr lang="en-US" sz="1600" dirty="0"/>
              <a:t>: equipped with safe feeding chairs that allow the adult and infant to sit at same eye level of one another.  </a:t>
            </a:r>
          </a:p>
          <a:p>
            <a:pPr marL="0" indent="0">
              <a:buNone/>
            </a:pPr>
            <a:endParaRPr lang="en-US" dirty="0"/>
          </a:p>
        </p:txBody>
      </p:sp>
      <p:sp>
        <p:nvSpPr>
          <p:cNvPr id="3" name="Title 2"/>
          <p:cNvSpPr>
            <a:spLocks noGrp="1"/>
          </p:cNvSpPr>
          <p:nvPr>
            <p:ph type="title"/>
          </p:nvPr>
        </p:nvSpPr>
        <p:spPr/>
        <p:txBody>
          <a:bodyPr>
            <a:normAutofit fontScale="90000"/>
          </a:bodyPr>
          <a:lstStyle/>
          <a:p>
            <a:r>
              <a:rPr lang="en-US" dirty="0"/>
              <a:t>Spaces to Interact and Respond to Others</a:t>
            </a:r>
            <a:br>
              <a:rPr lang="en-US" dirty="0"/>
            </a:br>
            <a:r>
              <a:rPr lang="en-US" dirty="0"/>
              <a:t>Infants </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14</a:t>
            </a:fld>
            <a:endParaRPr lang="en-US" dirty="0"/>
          </a:p>
        </p:txBody>
      </p:sp>
    </p:spTree>
    <p:extLst>
      <p:ext uri="{BB962C8B-B14F-4D97-AF65-F5344CB8AC3E}">
        <p14:creationId xmlns:p14="http://schemas.microsoft.com/office/powerpoint/2010/main" val="22283273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dirty="0"/>
              <a:t>Children learn best through exploration using their five senses. Employing all five senses, allows children to investigate new objects and concepts and to make meaningful, connections between what is known and new.</a:t>
            </a:r>
          </a:p>
          <a:p>
            <a:pPr marL="0" indent="0">
              <a:buNone/>
            </a:pPr>
            <a:endParaRPr lang="en-US" dirty="0"/>
          </a:p>
          <a:p>
            <a:pPr marL="0" indent="0">
              <a:buNone/>
            </a:pPr>
            <a:r>
              <a:rPr lang="en-US" dirty="0"/>
              <a:t>Even non-mobile infants should be “moved periodically throughout the day to give them different perspectives and a reasonable variety in what children are able to look at and explore” (</a:t>
            </a:r>
            <a:r>
              <a:rPr lang="en-US" dirty="0" err="1"/>
              <a:t>Copple</a:t>
            </a:r>
            <a:r>
              <a:rPr lang="en-US" dirty="0"/>
              <a:t> &amp; </a:t>
            </a:r>
            <a:r>
              <a:rPr lang="en-US" dirty="0" err="1"/>
              <a:t>Bredekamp</a:t>
            </a:r>
            <a:r>
              <a:rPr lang="en-US" dirty="0"/>
              <a:t>, 2013, p. 81).</a:t>
            </a:r>
          </a:p>
          <a:p>
            <a:pPr marL="0" indent="0">
              <a:buNone/>
            </a:pPr>
            <a:endParaRPr lang="en-US" dirty="0"/>
          </a:p>
          <a:p>
            <a:pPr marL="0" indent="0">
              <a:buNone/>
            </a:pPr>
            <a:r>
              <a:rPr lang="en-US" dirty="0"/>
              <a:t>Toddler play and learning areas should be “organized into interest or activity areas, including areas for concentrated small-group play, solitary play, dramatic play, and construction” (</a:t>
            </a:r>
            <a:r>
              <a:rPr lang="en-US" dirty="0" err="1"/>
              <a:t>Copple</a:t>
            </a:r>
            <a:r>
              <a:rPr lang="en-US" dirty="0"/>
              <a:t> &amp; </a:t>
            </a:r>
            <a:r>
              <a:rPr lang="en-US" dirty="0" err="1"/>
              <a:t>Bredekamp</a:t>
            </a:r>
            <a:r>
              <a:rPr lang="en-US" dirty="0"/>
              <a:t>, 2013, p. 97). </a:t>
            </a:r>
          </a:p>
          <a:p>
            <a:pPr marL="0" indent="0">
              <a:buNone/>
            </a:pPr>
            <a:endParaRPr lang="en-US" dirty="0"/>
          </a:p>
          <a:p>
            <a:pPr marL="0" indent="0">
              <a:buNone/>
            </a:pPr>
            <a:endParaRPr lang="en-US" dirty="0"/>
          </a:p>
          <a:p>
            <a:pPr marL="0" indent="0">
              <a:buNone/>
            </a:pPr>
            <a:endParaRPr lang="en-US" dirty="0"/>
          </a:p>
        </p:txBody>
      </p:sp>
      <p:sp>
        <p:nvSpPr>
          <p:cNvPr id="3" name="Title 2"/>
          <p:cNvSpPr>
            <a:spLocks noGrp="1"/>
          </p:cNvSpPr>
          <p:nvPr>
            <p:ph type="title"/>
          </p:nvPr>
        </p:nvSpPr>
        <p:spPr/>
        <p:txBody>
          <a:bodyPr/>
          <a:lstStyle/>
          <a:p>
            <a:r>
              <a:rPr lang="en-US" dirty="0"/>
              <a:t>Spaces to Explore and Investigate</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15</a:t>
            </a:fld>
            <a:endParaRPr lang="en-US" dirty="0"/>
          </a:p>
        </p:txBody>
      </p:sp>
    </p:spTree>
    <p:extLst>
      <p:ext uri="{BB962C8B-B14F-4D97-AF65-F5344CB8AC3E}">
        <p14:creationId xmlns:p14="http://schemas.microsoft.com/office/powerpoint/2010/main" val="20387361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dirty="0"/>
              <a:t>Preschool children need “extended time periods in learning centers (at least 60 minutes) so that children are able to get deeply involved in an activity and sustain dramatic play, construction, and other activities at a complex level. Children need ample time and opportunity to investigate what sparks their curiosity” (</a:t>
            </a:r>
            <a:r>
              <a:rPr lang="en-US" dirty="0" err="1"/>
              <a:t>Copple</a:t>
            </a:r>
            <a:r>
              <a:rPr lang="en-US" dirty="0"/>
              <a:t> &amp; </a:t>
            </a:r>
            <a:r>
              <a:rPr lang="en-US" dirty="0" err="1"/>
              <a:t>Bredekamp</a:t>
            </a:r>
            <a:r>
              <a:rPr lang="en-US" dirty="0"/>
              <a:t>, 2013, p, 153).  </a:t>
            </a:r>
          </a:p>
          <a:p>
            <a:pPr marL="0" indent="0">
              <a:buNone/>
            </a:pPr>
            <a:endParaRPr lang="en-US" dirty="0"/>
          </a:p>
          <a:p>
            <a:pPr marL="0" indent="0">
              <a:buNone/>
            </a:pPr>
            <a:r>
              <a:rPr lang="en-US" dirty="0"/>
              <a:t>Looking at your own classroom space for infants, toddlers, or preschoolers, what opportunities do children have to explore and investigate using their five senses?</a:t>
            </a:r>
          </a:p>
          <a:p>
            <a:pPr marL="0" indent="0">
              <a:buNone/>
            </a:pPr>
            <a:endParaRPr lang="en-US" dirty="0"/>
          </a:p>
          <a:p>
            <a:pPr marL="0" indent="0">
              <a:buNone/>
            </a:pPr>
            <a:endParaRPr lang="en-US" dirty="0"/>
          </a:p>
        </p:txBody>
      </p:sp>
      <p:sp>
        <p:nvSpPr>
          <p:cNvPr id="3" name="Title 2"/>
          <p:cNvSpPr>
            <a:spLocks noGrp="1"/>
          </p:cNvSpPr>
          <p:nvPr>
            <p:ph type="title"/>
          </p:nvPr>
        </p:nvSpPr>
        <p:spPr/>
        <p:txBody>
          <a:bodyPr/>
          <a:lstStyle/>
          <a:p>
            <a:r>
              <a:rPr lang="en-US" dirty="0"/>
              <a:t>Spaces to Explore and Investigate</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16</a:t>
            </a:fld>
            <a:endParaRPr lang="en-US" dirty="0"/>
          </a:p>
        </p:txBody>
      </p:sp>
    </p:spTree>
    <p:extLst>
      <p:ext uri="{BB962C8B-B14F-4D97-AF65-F5344CB8AC3E}">
        <p14:creationId xmlns:p14="http://schemas.microsoft.com/office/powerpoint/2010/main" val="12137547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5F5596B5-8F35-475D-8CA5-C81791D05249}"/>
              </a:ext>
            </a:extLst>
          </p:cNvPr>
          <p:cNvSpPr>
            <a:spLocks noGrp="1"/>
          </p:cNvSpPr>
          <p:nvPr>
            <p:ph sz="half" idx="1"/>
          </p:nvPr>
        </p:nvSpPr>
        <p:spPr/>
        <p:txBody>
          <a:bodyPr>
            <a:normAutofit fontScale="25000" lnSpcReduction="20000"/>
          </a:bodyPr>
          <a:lstStyle/>
          <a:p>
            <a:r>
              <a:rPr lang="en-US" sz="6400" dirty="0"/>
              <a:t>The inclusion of open-ended learning materials in various learning spaces provide children with endless opportunities to imagine and be creative.</a:t>
            </a:r>
          </a:p>
          <a:p>
            <a:pPr marL="0" indent="0">
              <a:buNone/>
            </a:pPr>
            <a:endParaRPr lang="en-US" sz="6400" dirty="0"/>
          </a:p>
          <a:p>
            <a:r>
              <a:rPr lang="en-US" sz="6400" dirty="0"/>
              <a:t>Learning can also extend to outdoor spaces. Children are very curious about objects found in nature. They enjoy the freedom that comes with exploring the outdoor environment. Children love to lay in the grass and look at clouds passing by in the sky. They try to interpret cloud shapes and relate them to familiar things. Even infants enjoy watching clouds from the stroller. The outdoor environment allows children to be creative in their movement and play.</a:t>
            </a:r>
          </a:p>
          <a:p>
            <a:endParaRPr lang="en-US" sz="6400" dirty="0"/>
          </a:p>
          <a:p>
            <a:r>
              <a:rPr lang="en-US" sz="6400" dirty="0"/>
              <a:t>What kinds of learning do your children experience in the outdoor environment of your program?</a:t>
            </a:r>
          </a:p>
          <a:p>
            <a:endParaRPr lang="en-US" dirty="0"/>
          </a:p>
        </p:txBody>
      </p:sp>
      <p:sp>
        <p:nvSpPr>
          <p:cNvPr id="3" name="Title 2">
            <a:extLst>
              <a:ext uri="{FF2B5EF4-FFF2-40B4-BE49-F238E27FC236}">
                <a16:creationId xmlns:a16="http://schemas.microsoft.com/office/drawing/2014/main" xmlns="" id="{37046519-487F-4A33-A48B-85D682E117A6}"/>
              </a:ext>
            </a:extLst>
          </p:cNvPr>
          <p:cNvSpPr>
            <a:spLocks noGrp="1"/>
          </p:cNvSpPr>
          <p:nvPr>
            <p:ph type="title"/>
          </p:nvPr>
        </p:nvSpPr>
        <p:spPr/>
        <p:txBody>
          <a:bodyPr/>
          <a:lstStyle/>
          <a:p>
            <a:r>
              <a:rPr lang="en-US" dirty="0"/>
              <a:t>Spaces to Imagine and Be Creative</a:t>
            </a:r>
          </a:p>
        </p:txBody>
      </p:sp>
      <p:sp>
        <p:nvSpPr>
          <p:cNvPr id="5" name="Slide Number Placeholder 4">
            <a:extLst>
              <a:ext uri="{FF2B5EF4-FFF2-40B4-BE49-F238E27FC236}">
                <a16:creationId xmlns:a16="http://schemas.microsoft.com/office/drawing/2014/main" xmlns="" id="{F2E29B76-869F-4B6C-A61A-651ED33D10EE}"/>
              </a:ext>
            </a:extLst>
          </p:cNvPr>
          <p:cNvSpPr>
            <a:spLocks noGrp="1"/>
          </p:cNvSpPr>
          <p:nvPr>
            <p:ph type="sldNum" sz="quarter" idx="12"/>
          </p:nvPr>
        </p:nvSpPr>
        <p:spPr/>
        <p:txBody>
          <a:bodyPr/>
          <a:lstStyle/>
          <a:p>
            <a:fld id="{86D2451E-3285-438B-B188-C22B2A012BF6}" type="slidenum">
              <a:rPr lang="en-US" smtClean="0"/>
              <a:pPr/>
              <a:t>17</a:t>
            </a:fld>
            <a:endParaRPr lang="en-US" dirty="0"/>
          </a:p>
        </p:txBody>
      </p:sp>
      <p:pic>
        <p:nvPicPr>
          <p:cNvPr id="11" name="Content Placeholder 10">
            <a:extLst>
              <a:ext uri="{FF2B5EF4-FFF2-40B4-BE49-F238E27FC236}">
                <a16:creationId xmlns:a16="http://schemas.microsoft.com/office/drawing/2014/main" xmlns="" id="{49303DE0-E7BF-4CBD-913A-0F086B70F767}"/>
              </a:ext>
            </a:extLst>
          </p:cNvPr>
          <p:cNvPicPr>
            <a:picLocks noGrp="1" noChangeAspect="1"/>
          </p:cNvPicPr>
          <p:nvPr>
            <p:ph sz="half" idx="13"/>
          </p:nvPr>
        </p:nvPicPr>
        <p:blipFill>
          <a:blip r:embed="rId2">
            <a:extLst>
              <a:ext uri="{28A0092B-C50C-407E-A947-70E740481C1C}">
                <a14:useLocalDpi xmlns:a14="http://schemas.microsoft.com/office/drawing/2010/main" val="0"/>
              </a:ext>
            </a:extLst>
          </a:blip>
          <a:stretch>
            <a:fillRect/>
          </a:stretch>
        </p:blipFill>
        <p:spPr>
          <a:xfrm>
            <a:off x="6096000" y="2192139"/>
            <a:ext cx="4114800" cy="2732484"/>
          </a:xfrm>
        </p:spPr>
      </p:pic>
    </p:spTree>
    <p:extLst>
      <p:ext uri="{BB962C8B-B14F-4D97-AF65-F5344CB8AC3E}">
        <p14:creationId xmlns:p14="http://schemas.microsoft.com/office/powerpoint/2010/main" val="29696918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27641F99-686A-47DB-AAE5-F61AF227D22A}"/>
              </a:ext>
            </a:extLst>
          </p:cNvPr>
          <p:cNvSpPr>
            <a:spLocks noGrp="1"/>
          </p:cNvSpPr>
          <p:nvPr>
            <p:ph sz="half" idx="1"/>
          </p:nvPr>
        </p:nvSpPr>
        <p:spPr/>
        <p:txBody>
          <a:bodyPr>
            <a:normAutofit fontScale="77500" lnSpcReduction="20000"/>
          </a:bodyPr>
          <a:lstStyle/>
          <a:p>
            <a:pPr marL="0" indent="0">
              <a:buNone/>
            </a:pPr>
            <a:endParaRPr lang="en-US" sz="2400" dirty="0"/>
          </a:p>
          <a:p>
            <a:r>
              <a:rPr lang="en-US" sz="2400" dirty="0"/>
              <a:t>Learning spaces should also provide children opportunities to think and problem solve. </a:t>
            </a:r>
          </a:p>
          <a:p>
            <a:pPr marL="0" indent="0">
              <a:buNone/>
            </a:pPr>
            <a:endParaRPr lang="en-US" sz="2400" dirty="0"/>
          </a:p>
          <a:p>
            <a:r>
              <a:rPr lang="en-US" sz="2400" dirty="0"/>
              <a:t>Infants and young toddlers problem-solve as they learn to push or pull toys to get them to move. They enjoy finding hidden objects in boxes and other containers. They are quick to learn how to push buttons to make noises, light up objects, and make toys pop up. </a:t>
            </a:r>
          </a:p>
          <a:p>
            <a:pPr marL="0" indent="0">
              <a:buNone/>
            </a:pPr>
            <a:endParaRPr lang="en-US" sz="2400" dirty="0"/>
          </a:p>
          <a:p>
            <a:r>
              <a:rPr lang="en-US" sz="2400" dirty="0"/>
              <a:t>The addition of age-appropriate puzzles can promote thinking and problem-solving. Puzzle sizes and pieces can increase as children get older. </a:t>
            </a:r>
          </a:p>
          <a:p>
            <a:endParaRPr lang="en-US" dirty="0"/>
          </a:p>
        </p:txBody>
      </p:sp>
      <p:sp>
        <p:nvSpPr>
          <p:cNvPr id="3" name="Title 2">
            <a:extLst>
              <a:ext uri="{FF2B5EF4-FFF2-40B4-BE49-F238E27FC236}">
                <a16:creationId xmlns:a16="http://schemas.microsoft.com/office/drawing/2014/main" xmlns="" id="{E475B5EF-909F-4320-A395-7682BB6DD800}"/>
              </a:ext>
            </a:extLst>
          </p:cNvPr>
          <p:cNvSpPr>
            <a:spLocks noGrp="1"/>
          </p:cNvSpPr>
          <p:nvPr>
            <p:ph type="title"/>
          </p:nvPr>
        </p:nvSpPr>
        <p:spPr/>
        <p:txBody>
          <a:bodyPr/>
          <a:lstStyle/>
          <a:p>
            <a:r>
              <a:rPr lang="en-US" dirty="0"/>
              <a:t>Spaces to Think and Problem-Solve</a:t>
            </a:r>
          </a:p>
        </p:txBody>
      </p:sp>
      <p:pic>
        <p:nvPicPr>
          <p:cNvPr id="7" name="Content Placeholder 6">
            <a:extLst>
              <a:ext uri="{FF2B5EF4-FFF2-40B4-BE49-F238E27FC236}">
                <a16:creationId xmlns:a16="http://schemas.microsoft.com/office/drawing/2014/main" xmlns="" id="{19493118-5546-42AB-B351-D49858B0DF3E}"/>
              </a:ext>
            </a:extLst>
          </p:cNvPr>
          <p:cNvPicPr>
            <a:picLocks noGrp="1" noChangeAspect="1"/>
          </p:cNvPicPr>
          <p:nvPr>
            <p:ph sz="half" idx="13"/>
          </p:nvPr>
        </p:nvPicPr>
        <p:blipFill>
          <a:blip r:embed="rId2">
            <a:extLst>
              <a:ext uri="{28A0092B-C50C-407E-A947-70E740481C1C}">
                <a14:useLocalDpi xmlns:a14="http://schemas.microsoft.com/office/drawing/2010/main" val="0"/>
              </a:ext>
            </a:extLst>
          </a:blip>
          <a:stretch>
            <a:fillRect/>
          </a:stretch>
        </p:blipFill>
        <p:spPr>
          <a:xfrm>
            <a:off x="6096000" y="2022189"/>
            <a:ext cx="4114800" cy="3072384"/>
          </a:xfrm>
        </p:spPr>
      </p:pic>
      <p:sp>
        <p:nvSpPr>
          <p:cNvPr id="5" name="Slide Number Placeholder 4">
            <a:extLst>
              <a:ext uri="{FF2B5EF4-FFF2-40B4-BE49-F238E27FC236}">
                <a16:creationId xmlns:a16="http://schemas.microsoft.com/office/drawing/2014/main" xmlns="" id="{C75B3184-50BB-49A3-AA24-D2B09CC83CEB}"/>
              </a:ext>
            </a:extLst>
          </p:cNvPr>
          <p:cNvSpPr>
            <a:spLocks noGrp="1"/>
          </p:cNvSpPr>
          <p:nvPr>
            <p:ph type="sldNum" sz="quarter" idx="12"/>
          </p:nvPr>
        </p:nvSpPr>
        <p:spPr/>
        <p:txBody>
          <a:bodyPr/>
          <a:lstStyle/>
          <a:p>
            <a:fld id="{86D2451E-3285-438B-B188-C22B2A012BF6}" type="slidenum">
              <a:rPr lang="en-US" smtClean="0"/>
              <a:pPr/>
              <a:t>18</a:t>
            </a:fld>
            <a:endParaRPr lang="en-US" dirty="0"/>
          </a:p>
        </p:txBody>
      </p:sp>
    </p:spTree>
    <p:extLst>
      <p:ext uri="{BB962C8B-B14F-4D97-AF65-F5344CB8AC3E}">
        <p14:creationId xmlns:p14="http://schemas.microsoft.com/office/powerpoint/2010/main" val="42224095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EB404653-BD58-4E04-817D-F76D41D0D4F8}"/>
              </a:ext>
            </a:extLst>
          </p:cNvPr>
          <p:cNvSpPr>
            <a:spLocks noGrp="1"/>
          </p:cNvSpPr>
          <p:nvPr>
            <p:ph sz="half" idx="1"/>
          </p:nvPr>
        </p:nvSpPr>
        <p:spPr/>
        <p:txBody>
          <a:bodyPr>
            <a:normAutofit fontScale="77500" lnSpcReduction="20000"/>
          </a:bodyPr>
          <a:lstStyle/>
          <a:p>
            <a:pPr marL="0" indent="0">
              <a:buNone/>
            </a:pPr>
            <a:endParaRPr lang="en-US" sz="2400" dirty="0"/>
          </a:p>
          <a:p>
            <a:r>
              <a:rPr lang="en-US" sz="2400" dirty="0"/>
              <a:t>For preschoolers, teachers provide “many opportunities for children to learn to collaborate with others and work through ideas and solutions, as well as develop social skills such as cooperating, helping, negotiating, and talking with other people to solve problems” (Copple &amp; </a:t>
            </a:r>
            <a:r>
              <a:rPr lang="en-US" sz="2400" dirty="0" err="1"/>
              <a:t>Bredekamp</a:t>
            </a:r>
            <a:r>
              <a:rPr lang="en-US" sz="2400" dirty="0"/>
              <a:t>, 2013, p. 155).</a:t>
            </a:r>
          </a:p>
          <a:p>
            <a:pPr marL="0" indent="0">
              <a:buNone/>
            </a:pPr>
            <a:endParaRPr lang="en-US" sz="2400" dirty="0"/>
          </a:p>
          <a:p>
            <a:r>
              <a:rPr lang="en-US" sz="2400" dirty="0"/>
              <a:t>What other kinds of learning materials or spaces provide children with opportunities to think and problem-solve?</a:t>
            </a:r>
          </a:p>
          <a:p>
            <a:pPr marL="0" indent="0">
              <a:buNone/>
            </a:pPr>
            <a:endParaRPr lang="en-US" sz="2400" dirty="0"/>
          </a:p>
          <a:p>
            <a:r>
              <a:rPr lang="en-US" sz="2400" dirty="0"/>
              <a:t>How can the addition of books enhance children’s thinking and problem-solving?</a:t>
            </a:r>
          </a:p>
          <a:p>
            <a:endParaRPr lang="en-US" dirty="0"/>
          </a:p>
        </p:txBody>
      </p:sp>
      <p:sp>
        <p:nvSpPr>
          <p:cNvPr id="3" name="Title 2">
            <a:extLst>
              <a:ext uri="{FF2B5EF4-FFF2-40B4-BE49-F238E27FC236}">
                <a16:creationId xmlns:a16="http://schemas.microsoft.com/office/drawing/2014/main" xmlns="" id="{FB389D4E-63B5-4EBE-A227-9365F14CA99B}"/>
              </a:ext>
            </a:extLst>
          </p:cNvPr>
          <p:cNvSpPr>
            <a:spLocks noGrp="1"/>
          </p:cNvSpPr>
          <p:nvPr>
            <p:ph type="title"/>
          </p:nvPr>
        </p:nvSpPr>
        <p:spPr/>
        <p:txBody>
          <a:bodyPr/>
          <a:lstStyle/>
          <a:p>
            <a:r>
              <a:rPr lang="en-US" dirty="0"/>
              <a:t>Spaces to Think and Problem-Solve</a:t>
            </a:r>
          </a:p>
        </p:txBody>
      </p:sp>
      <p:pic>
        <p:nvPicPr>
          <p:cNvPr id="7" name="Content Placeholder 6">
            <a:extLst>
              <a:ext uri="{FF2B5EF4-FFF2-40B4-BE49-F238E27FC236}">
                <a16:creationId xmlns:a16="http://schemas.microsoft.com/office/drawing/2014/main" xmlns="" id="{7320532D-6811-4322-955A-BE5E641B569B}"/>
              </a:ext>
            </a:extLst>
          </p:cNvPr>
          <p:cNvPicPr>
            <a:picLocks noGrp="1" noChangeAspect="1"/>
          </p:cNvPicPr>
          <p:nvPr>
            <p:ph sz="half" idx="13"/>
          </p:nvPr>
        </p:nvPicPr>
        <p:blipFill>
          <a:blip r:embed="rId2">
            <a:extLst>
              <a:ext uri="{28A0092B-C50C-407E-A947-70E740481C1C}">
                <a14:useLocalDpi xmlns:a14="http://schemas.microsoft.com/office/drawing/2010/main" val="0"/>
              </a:ext>
            </a:extLst>
          </a:blip>
          <a:stretch>
            <a:fillRect/>
          </a:stretch>
        </p:blipFill>
        <p:spPr>
          <a:xfrm>
            <a:off x="6456164" y="1295401"/>
            <a:ext cx="3394472" cy="4525963"/>
          </a:xfrm>
        </p:spPr>
      </p:pic>
      <p:sp>
        <p:nvSpPr>
          <p:cNvPr id="5" name="Slide Number Placeholder 4">
            <a:extLst>
              <a:ext uri="{FF2B5EF4-FFF2-40B4-BE49-F238E27FC236}">
                <a16:creationId xmlns:a16="http://schemas.microsoft.com/office/drawing/2014/main" xmlns="" id="{C9E3736C-B88E-418F-9DDF-532AFACBFFB8}"/>
              </a:ext>
            </a:extLst>
          </p:cNvPr>
          <p:cNvSpPr>
            <a:spLocks noGrp="1"/>
          </p:cNvSpPr>
          <p:nvPr>
            <p:ph type="sldNum" sz="quarter" idx="12"/>
          </p:nvPr>
        </p:nvSpPr>
        <p:spPr/>
        <p:txBody>
          <a:bodyPr/>
          <a:lstStyle/>
          <a:p>
            <a:fld id="{86D2451E-3285-438B-B188-C22B2A012BF6}" type="slidenum">
              <a:rPr lang="en-US" smtClean="0"/>
              <a:pPr/>
              <a:t>19</a:t>
            </a:fld>
            <a:endParaRPr lang="en-US" dirty="0"/>
          </a:p>
        </p:txBody>
      </p:sp>
    </p:spTree>
    <p:extLst>
      <p:ext uri="{BB962C8B-B14F-4D97-AF65-F5344CB8AC3E}">
        <p14:creationId xmlns:p14="http://schemas.microsoft.com/office/powerpoint/2010/main" val="10067709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dirty="0"/>
              <a:t>Early literacy expert, Dr. Janet Nadine Mort, believes that learning centers [spaces] should “serve as catalysts for thinking, problem-solving, exploring, and creating. “</a:t>
            </a:r>
          </a:p>
          <a:p>
            <a:pPr marL="0" indent="0">
              <a:buNone/>
            </a:pPr>
            <a:endParaRPr lang="en-US" dirty="0"/>
          </a:p>
          <a:p>
            <a:pPr marL="0" indent="0">
              <a:buNone/>
            </a:pPr>
            <a:r>
              <a:rPr lang="en-US" dirty="0"/>
              <a:t>Dr. Mort also encourages teachers to design learning spaces and activities that incorporate children’s interests, learning styles, and curiosity. </a:t>
            </a:r>
          </a:p>
          <a:p>
            <a:pPr marL="0" indent="0">
              <a:buNone/>
            </a:pPr>
            <a:endParaRPr lang="en-US" dirty="0"/>
          </a:p>
          <a:p>
            <a:pPr marL="0" indent="0">
              <a:buNone/>
            </a:pPr>
            <a:r>
              <a:rPr lang="en-US" dirty="0"/>
              <a:t>It’s also important to include cultural books, photos, objects, and props for children to explore.</a:t>
            </a:r>
          </a:p>
        </p:txBody>
      </p:sp>
      <p:sp>
        <p:nvSpPr>
          <p:cNvPr id="3" name="Title 2"/>
          <p:cNvSpPr>
            <a:spLocks noGrp="1"/>
          </p:cNvSpPr>
          <p:nvPr>
            <p:ph type="title"/>
          </p:nvPr>
        </p:nvSpPr>
        <p:spPr/>
        <p:txBody>
          <a:bodyPr>
            <a:normAutofit/>
          </a:bodyPr>
          <a:lstStyle/>
          <a:p>
            <a:r>
              <a:rPr lang="en-US" dirty="0"/>
              <a:t>Learning Centers and Spaces are Catalysts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20</a:t>
            </a:fld>
            <a:endParaRPr lang="en-US" dirty="0"/>
          </a:p>
        </p:txBody>
      </p:sp>
    </p:spTree>
    <p:extLst>
      <p:ext uri="{BB962C8B-B14F-4D97-AF65-F5344CB8AC3E}">
        <p14:creationId xmlns:p14="http://schemas.microsoft.com/office/powerpoint/2010/main" val="13055389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Books should be added to all learning spaces of the classroom. They should also be accessible and available for children to engage with. </a:t>
            </a:r>
          </a:p>
          <a:p>
            <a:pPr marL="0" indent="0">
              <a:buNone/>
            </a:pPr>
            <a:endParaRPr lang="en-US" dirty="0"/>
          </a:p>
          <a:p>
            <a:r>
              <a:rPr lang="en-US" dirty="0"/>
              <a:t>When books are included in all areas of the classroom, there are increased opportunities for teachers to read to individual or small groups of when children spend time in learning centers and as they show interest.</a:t>
            </a:r>
          </a:p>
          <a:p>
            <a:pPr marL="0" indent="0">
              <a:buNone/>
            </a:pPr>
            <a:endParaRPr lang="en-US" dirty="0"/>
          </a:p>
          <a:p>
            <a:r>
              <a:rPr lang="en-US" dirty="0"/>
              <a:t>What areas of your classroom currently include books? Are there areas books can be added to? Provide your answers to these questions in your Learning Guide.</a:t>
            </a:r>
          </a:p>
        </p:txBody>
      </p:sp>
      <p:sp>
        <p:nvSpPr>
          <p:cNvPr id="3" name="Title 2"/>
          <p:cNvSpPr>
            <a:spLocks noGrp="1"/>
          </p:cNvSpPr>
          <p:nvPr>
            <p:ph type="title"/>
          </p:nvPr>
        </p:nvSpPr>
        <p:spPr/>
        <p:txBody>
          <a:bodyPr>
            <a:normAutofit/>
          </a:bodyPr>
          <a:lstStyle/>
          <a:p>
            <a:r>
              <a:rPr lang="en-US" dirty="0"/>
              <a:t>Adding books in all learning spaces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21</a:t>
            </a:fld>
            <a:endParaRPr lang="en-US" dirty="0"/>
          </a:p>
        </p:txBody>
      </p:sp>
    </p:spTree>
    <p:extLst>
      <p:ext uri="{BB962C8B-B14F-4D97-AF65-F5344CB8AC3E}">
        <p14:creationId xmlns:p14="http://schemas.microsoft.com/office/powerpoint/2010/main" val="39038996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indent="0">
              <a:buNone/>
            </a:pPr>
            <a:r>
              <a:rPr lang="en-US" dirty="0"/>
              <a:t>Take a few minutes and view the following photos of learning spaces. As you look at the photos, consider what opportunities there are for children to:</a:t>
            </a:r>
          </a:p>
          <a:p>
            <a:pPr marL="0" indent="0">
              <a:buNone/>
            </a:pPr>
            <a:endParaRPr lang="en-US" dirty="0"/>
          </a:p>
          <a:p>
            <a:r>
              <a:rPr lang="en-US" dirty="0"/>
              <a:t>Listen and respond to stories</a:t>
            </a:r>
          </a:p>
          <a:p>
            <a:r>
              <a:rPr lang="en-US" dirty="0"/>
              <a:t>Interact, speak, and share with others</a:t>
            </a:r>
          </a:p>
          <a:p>
            <a:r>
              <a:rPr lang="en-US" dirty="0"/>
              <a:t>Explore and investigate</a:t>
            </a:r>
          </a:p>
          <a:p>
            <a:r>
              <a:rPr lang="en-US" dirty="0"/>
              <a:t>Imagine and create</a:t>
            </a:r>
          </a:p>
          <a:p>
            <a:r>
              <a:rPr lang="en-US" dirty="0"/>
              <a:t>Think and problem-solve</a:t>
            </a:r>
          </a:p>
          <a:p>
            <a:pPr marL="0" indent="0">
              <a:buNone/>
            </a:pPr>
            <a:endParaRPr lang="en-US" dirty="0"/>
          </a:p>
          <a:p>
            <a:pPr marL="0" indent="0">
              <a:buNone/>
            </a:pPr>
            <a:r>
              <a:rPr lang="en-US" dirty="0"/>
              <a:t>Record your observations in the Learning Guide.</a:t>
            </a:r>
          </a:p>
          <a:p>
            <a:pPr marL="0" indent="0">
              <a:buNone/>
            </a:pPr>
            <a:endParaRPr lang="en-US" dirty="0"/>
          </a:p>
          <a:p>
            <a:pPr marL="0" indent="0">
              <a:buNone/>
            </a:pPr>
            <a:r>
              <a:rPr lang="en-US" dirty="0"/>
              <a:t>Additionally, consider how added books could create a more language-rich experience for children.</a:t>
            </a:r>
          </a:p>
        </p:txBody>
      </p:sp>
      <p:sp>
        <p:nvSpPr>
          <p:cNvPr id="3" name="Title 2"/>
          <p:cNvSpPr>
            <a:spLocks noGrp="1"/>
          </p:cNvSpPr>
          <p:nvPr>
            <p:ph type="title"/>
          </p:nvPr>
        </p:nvSpPr>
        <p:spPr/>
        <p:txBody>
          <a:bodyPr>
            <a:normAutofit/>
          </a:bodyPr>
          <a:lstStyle/>
          <a:p>
            <a:r>
              <a:rPr lang="en-US" dirty="0"/>
              <a:t>A photo gallery of learning spaces…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22</a:t>
            </a:fld>
            <a:endParaRPr lang="en-US" dirty="0"/>
          </a:p>
        </p:txBody>
      </p:sp>
    </p:spTree>
    <p:extLst>
      <p:ext uri="{BB962C8B-B14F-4D97-AF65-F5344CB8AC3E}">
        <p14:creationId xmlns:p14="http://schemas.microsoft.com/office/powerpoint/2010/main" val="16804160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sz="3600" dirty="0"/>
              <a:t>Photo Gallery of Learning Spaces</a:t>
            </a:r>
            <a:br>
              <a:rPr lang="en-US" sz="3600" dirty="0"/>
            </a:br>
            <a:r>
              <a:rPr lang="en-US" sz="3600" dirty="0"/>
              <a:t>Infants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23</a:t>
            </a:fld>
            <a:endParaRPr lang="en-US" dirty="0"/>
          </a:p>
        </p:txBody>
      </p:sp>
      <p:pic>
        <p:nvPicPr>
          <p:cNvPr id="26" name="Content Placeholder 25">
            <a:extLst>
              <a:ext uri="{FF2B5EF4-FFF2-40B4-BE49-F238E27FC236}">
                <a16:creationId xmlns:a16="http://schemas.microsoft.com/office/drawing/2014/main" xmlns="" id="{834C5A0B-AE73-408B-9DA1-F46656EC4AE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38401" y="1447800"/>
            <a:ext cx="3210373" cy="4286848"/>
          </a:xfrm>
        </p:spPr>
      </p:pic>
      <p:pic>
        <p:nvPicPr>
          <p:cNvPr id="30" name="Picture 29">
            <a:extLst>
              <a:ext uri="{FF2B5EF4-FFF2-40B4-BE49-F238E27FC236}">
                <a16:creationId xmlns:a16="http://schemas.microsoft.com/office/drawing/2014/main" xmlns="" id="{B33769F7-9A23-4F42-9360-0D8EF97254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77001" y="1447800"/>
            <a:ext cx="3210373" cy="4286848"/>
          </a:xfrm>
          <a:prstGeom prst="rect">
            <a:avLst/>
          </a:prstGeom>
        </p:spPr>
      </p:pic>
    </p:spTree>
    <p:extLst>
      <p:ext uri="{BB962C8B-B14F-4D97-AF65-F5344CB8AC3E}">
        <p14:creationId xmlns:p14="http://schemas.microsoft.com/office/powerpoint/2010/main" val="15353930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Content Placeholder 15">
            <a:extLst>
              <a:ext uri="{FF2B5EF4-FFF2-40B4-BE49-F238E27FC236}">
                <a16:creationId xmlns:a16="http://schemas.microsoft.com/office/drawing/2014/main" xmlns="" id="{30080B21-7F92-4433-AC4D-A4A332090254}"/>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905000" y="2272506"/>
            <a:ext cx="4114800" cy="2571750"/>
          </a:xfrm>
        </p:spPr>
      </p:pic>
      <p:sp>
        <p:nvSpPr>
          <p:cNvPr id="3" name="Title 2"/>
          <p:cNvSpPr>
            <a:spLocks noGrp="1"/>
          </p:cNvSpPr>
          <p:nvPr>
            <p:ph type="title"/>
          </p:nvPr>
        </p:nvSpPr>
        <p:spPr/>
        <p:txBody>
          <a:bodyPr>
            <a:normAutofit fontScale="90000"/>
          </a:bodyPr>
          <a:lstStyle/>
          <a:p>
            <a:r>
              <a:rPr lang="en-US" sz="3600" dirty="0"/>
              <a:t>Photo Gallery of Learning Spaces</a:t>
            </a:r>
            <a:br>
              <a:rPr lang="en-US" sz="3600" dirty="0"/>
            </a:br>
            <a:r>
              <a:rPr lang="en-US" sz="3600" dirty="0"/>
              <a:t>Infants</a:t>
            </a:r>
          </a:p>
        </p:txBody>
      </p:sp>
      <p:pic>
        <p:nvPicPr>
          <p:cNvPr id="19" name="Content Placeholder 18">
            <a:extLst>
              <a:ext uri="{FF2B5EF4-FFF2-40B4-BE49-F238E27FC236}">
                <a16:creationId xmlns:a16="http://schemas.microsoft.com/office/drawing/2014/main" xmlns="" id="{C0F2870D-4531-4748-83F7-4C7F5216CCFC}"/>
              </a:ext>
            </a:extLst>
          </p:cNvPr>
          <p:cNvPicPr>
            <a:picLocks noGrp="1" noChangeAspect="1"/>
          </p:cNvPicPr>
          <p:nvPr>
            <p:ph sz="half" idx="13"/>
          </p:nvPr>
        </p:nvPicPr>
        <p:blipFill>
          <a:blip r:embed="rId4">
            <a:extLst>
              <a:ext uri="{28A0092B-C50C-407E-A947-70E740481C1C}">
                <a14:useLocalDpi xmlns:a14="http://schemas.microsoft.com/office/drawing/2010/main" val="0"/>
              </a:ext>
            </a:extLst>
          </a:blip>
          <a:stretch>
            <a:fillRect/>
          </a:stretch>
        </p:blipFill>
        <p:spPr>
          <a:xfrm>
            <a:off x="6172202" y="2186782"/>
            <a:ext cx="4038598" cy="2692399"/>
          </a:xfrm>
        </p:spPr>
      </p:pic>
      <p:sp>
        <p:nvSpPr>
          <p:cNvPr id="4" name="Slide Number Placeholder 3"/>
          <p:cNvSpPr>
            <a:spLocks noGrp="1"/>
          </p:cNvSpPr>
          <p:nvPr>
            <p:ph type="sldNum" sz="quarter" idx="12"/>
          </p:nvPr>
        </p:nvSpPr>
        <p:spPr/>
        <p:txBody>
          <a:bodyPr/>
          <a:lstStyle/>
          <a:p>
            <a:fld id="{86D2451E-3285-438B-B188-C22B2A012BF6}" type="slidenum">
              <a:rPr lang="en-US" smtClean="0"/>
              <a:pPr/>
              <a:t>24</a:t>
            </a:fld>
            <a:endParaRPr lang="en-US" dirty="0"/>
          </a:p>
        </p:txBody>
      </p:sp>
    </p:spTree>
    <p:extLst>
      <p:ext uri="{BB962C8B-B14F-4D97-AF65-F5344CB8AC3E}">
        <p14:creationId xmlns:p14="http://schemas.microsoft.com/office/powerpoint/2010/main" val="17192771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227C570F-5652-4D56-AC2A-C61878C22F23}"/>
              </a:ext>
            </a:extLst>
          </p:cNvPr>
          <p:cNvSpPr>
            <a:spLocks noGrp="1"/>
          </p:cNvSpPr>
          <p:nvPr>
            <p:ph idx="1"/>
          </p:nvPr>
        </p:nvSpPr>
        <p:spPr/>
        <p:txBody>
          <a:bodyPr>
            <a:normAutofit fontScale="92500" lnSpcReduction="10000"/>
          </a:bodyPr>
          <a:lstStyle/>
          <a:p>
            <a:r>
              <a:rPr lang="en-US" dirty="0"/>
              <a:t>For this Practice Activity, you will examine the learning spaces you currently have in place in your classroom. </a:t>
            </a:r>
          </a:p>
          <a:p>
            <a:pPr marL="0" indent="0">
              <a:buNone/>
            </a:pPr>
            <a:endParaRPr lang="en-US" dirty="0"/>
          </a:p>
          <a:p>
            <a:r>
              <a:rPr lang="en-US" dirty="0"/>
              <a:t>Spend some time really thinking about the purpose and the materials included in the learning spaces.</a:t>
            </a:r>
          </a:p>
          <a:p>
            <a:endParaRPr lang="en-US" dirty="0"/>
          </a:p>
          <a:p>
            <a:r>
              <a:rPr lang="en-US" dirty="0"/>
              <a:t>Complete the “Thinking About Learning Spaces” chart included in the Learner Guide and describe opportunities children have to: </a:t>
            </a:r>
            <a:r>
              <a:rPr lang="en-US" sz="2000" dirty="0"/>
              <a:t>        </a:t>
            </a:r>
          </a:p>
          <a:p>
            <a:pPr marL="0" indent="0">
              <a:buNone/>
            </a:pPr>
            <a:r>
              <a:rPr lang="en-US" sz="2000" dirty="0"/>
              <a:t>	Listen and respond to stories</a:t>
            </a:r>
          </a:p>
          <a:p>
            <a:pPr marL="0" indent="0">
              <a:buNone/>
            </a:pPr>
            <a:r>
              <a:rPr lang="en-US" sz="2000" dirty="0"/>
              <a:t>	Interact, speak, and share with others</a:t>
            </a:r>
          </a:p>
          <a:p>
            <a:pPr marL="0" indent="0">
              <a:buNone/>
            </a:pPr>
            <a:r>
              <a:rPr lang="en-US" sz="2000" dirty="0"/>
              <a:t>	Explore and investigate</a:t>
            </a:r>
          </a:p>
          <a:p>
            <a:pPr marL="0" indent="0">
              <a:buNone/>
            </a:pPr>
            <a:r>
              <a:rPr lang="en-US" sz="2000" dirty="0"/>
              <a:t>	Imagine and create</a:t>
            </a:r>
          </a:p>
          <a:p>
            <a:pPr marL="0" indent="0">
              <a:buNone/>
            </a:pPr>
            <a:r>
              <a:rPr lang="en-US" sz="2000" dirty="0"/>
              <a:t>	Think and problem-solve</a:t>
            </a:r>
          </a:p>
          <a:p>
            <a:endParaRPr lang="en-US" dirty="0"/>
          </a:p>
        </p:txBody>
      </p:sp>
      <p:sp>
        <p:nvSpPr>
          <p:cNvPr id="3" name="Title 2">
            <a:extLst>
              <a:ext uri="{FF2B5EF4-FFF2-40B4-BE49-F238E27FC236}">
                <a16:creationId xmlns:a16="http://schemas.microsoft.com/office/drawing/2014/main" xmlns="" id="{4FCEAF5F-4221-449D-BB8F-11AE5C29A058}"/>
              </a:ext>
            </a:extLst>
          </p:cNvPr>
          <p:cNvSpPr>
            <a:spLocks noGrp="1"/>
          </p:cNvSpPr>
          <p:nvPr>
            <p:ph type="title"/>
          </p:nvPr>
        </p:nvSpPr>
        <p:spPr/>
        <p:txBody>
          <a:bodyPr>
            <a:normAutofit/>
          </a:bodyPr>
          <a:lstStyle/>
          <a:p>
            <a:r>
              <a:rPr lang="en-US" dirty="0"/>
              <a:t>Practice Activity 1: “Thinking About Learning Spaces”</a:t>
            </a:r>
          </a:p>
        </p:txBody>
      </p:sp>
      <p:sp>
        <p:nvSpPr>
          <p:cNvPr id="4" name="Slide Number Placeholder 3">
            <a:extLst>
              <a:ext uri="{FF2B5EF4-FFF2-40B4-BE49-F238E27FC236}">
                <a16:creationId xmlns:a16="http://schemas.microsoft.com/office/drawing/2014/main" xmlns="" id="{309BF427-F349-4F4F-9A7E-901CDDDDD35C}"/>
              </a:ext>
            </a:extLst>
          </p:cNvPr>
          <p:cNvSpPr>
            <a:spLocks noGrp="1"/>
          </p:cNvSpPr>
          <p:nvPr>
            <p:ph type="sldNum" sz="quarter" idx="12"/>
          </p:nvPr>
        </p:nvSpPr>
        <p:spPr/>
        <p:txBody>
          <a:bodyPr/>
          <a:lstStyle/>
          <a:p>
            <a:fld id="{86D2451E-3285-438B-B188-C22B2A012BF6}" type="slidenum">
              <a:rPr lang="en-US" smtClean="0"/>
              <a:pPr/>
              <a:t>25</a:t>
            </a:fld>
            <a:endParaRPr lang="en-US" dirty="0"/>
          </a:p>
        </p:txBody>
      </p:sp>
    </p:spTree>
    <p:extLst>
      <p:ext uri="{BB962C8B-B14F-4D97-AF65-F5344CB8AC3E}">
        <p14:creationId xmlns:p14="http://schemas.microsoft.com/office/powerpoint/2010/main" val="27963626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sz="2000" dirty="0"/>
              <a:t>After completing the “Thinking About Learning Spaces” activity, briefly reflect on these questions:</a:t>
            </a:r>
          </a:p>
          <a:p>
            <a:pPr marL="0" indent="0">
              <a:buNone/>
            </a:pPr>
            <a:endParaRPr lang="en-US" sz="2000" dirty="0"/>
          </a:p>
          <a:p>
            <a:pPr lvl="0"/>
            <a:r>
              <a:rPr lang="en-US" sz="2000" dirty="0"/>
              <a:t>What changes are you considering making? </a:t>
            </a:r>
          </a:p>
          <a:p>
            <a:pPr lvl="0"/>
            <a:r>
              <a:rPr lang="en-US" sz="2000" dirty="0"/>
              <a:t>How would the changes increase opportunities for children to listen, speak, interact, imagine, create, think, and/or problem-solve? </a:t>
            </a:r>
          </a:p>
          <a:p>
            <a:pPr lvl="0"/>
            <a:r>
              <a:rPr lang="en-US" sz="2000" dirty="0"/>
              <a:t>How might children respond to the changes made?</a:t>
            </a:r>
          </a:p>
          <a:p>
            <a:pPr marL="0" indent="0">
              <a:buNone/>
            </a:pPr>
            <a:endParaRPr lang="en-US" sz="2000" dirty="0"/>
          </a:p>
          <a:p>
            <a:pPr marL="0" indent="0">
              <a:buNone/>
            </a:pPr>
            <a:r>
              <a:rPr lang="en-US" sz="2000" dirty="0"/>
              <a:t>Include your responses in the Learner Guide.</a:t>
            </a:r>
          </a:p>
          <a:p>
            <a:pPr marL="0" indent="0">
              <a:buNone/>
            </a:pPr>
            <a:endParaRPr lang="en-US" dirty="0"/>
          </a:p>
        </p:txBody>
      </p:sp>
      <p:sp>
        <p:nvSpPr>
          <p:cNvPr id="3" name="Title 2"/>
          <p:cNvSpPr>
            <a:spLocks noGrp="1"/>
          </p:cNvSpPr>
          <p:nvPr>
            <p:ph type="title"/>
          </p:nvPr>
        </p:nvSpPr>
        <p:spPr/>
        <p:txBody>
          <a:bodyPr>
            <a:noAutofit/>
          </a:bodyPr>
          <a:lstStyle/>
          <a:p>
            <a:r>
              <a:rPr lang="en-US" sz="2900" dirty="0"/>
              <a:t>Reflection on the “Thinking About Learning Spaces” Activity</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26</a:t>
            </a:fld>
            <a:endParaRPr lang="en-US" dirty="0"/>
          </a:p>
        </p:txBody>
      </p:sp>
    </p:spTree>
    <p:extLst>
      <p:ext uri="{BB962C8B-B14F-4D97-AF65-F5344CB8AC3E}">
        <p14:creationId xmlns:p14="http://schemas.microsoft.com/office/powerpoint/2010/main" val="4824523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828800" y="1295401"/>
            <a:ext cx="8610600" cy="4525963"/>
          </a:xfrm>
        </p:spPr>
        <p:txBody>
          <a:bodyPr/>
          <a:lstStyle/>
          <a:p>
            <a:pPr marL="0" indent="0">
              <a:buNone/>
            </a:pPr>
            <a:r>
              <a:rPr lang="en-US" dirty="0"/>
              <a:t>Congratulations, you just completed </a:t>
            </a:r>
            <a:r>
              <a:rPr lang="en-US" dirty="0" smtClean="0"/>
              <a:t>Section </a:t>
            </a:r>
            <a:r>
              <a:rPr lang="en-US" dirty="0"/>
              <a:t>1 of Module </a:t>
            </a:r>
            <a:r>
              <a:rPr lang="en-US" dirty="0" smtClean="0"/>
              <a:t>4. </a:t>
            </a:r>
            <a:endParaRPr lang="en-US" dirty="0"/>
          </a:p>
          <a:p>
            <a:pPr marL="0" indent="0">
              <a:buNone/>
            </a:pPr>
            <a:endParaRPr lang="en-US" dirty="0"/>
          </a:p>
          <a:p>
            <a:r>
              <a:rPr lang="en-US" dirty="0"/>
              <a:t>Be sure you have completed </a:t>
            </a:r>
            <a:r>
              <a:rPr lang="en-US" dirty="0" smtClean="0"/>
              <a:t>Section </a:t>
            </a:r>
            <a:r>
              <a:rPr lang="en-US" dirty="0"/>
              <a:t>1 activities in the Learning Guide. </a:t>
            </a:r>
          </a:p>
          <a:p>
            <a:pPr marL="0" indent="0">
              <a:buNone/>
            </a:pPr>
            <a:endParaRPr lang="en-US" dirty="0"/>
          </a:p>
          <a:p>
            <a:r>
              <a:rPr lang="en-US" dirty="0"/>
              <a:t>When ready, move on to the presentation for </a:t>
            </a:r>
            <a:r>
              <a:rPr lang="en-US" dirty="0" smtClean="0"/>
              <a:t>Section </a:t>
            </a:r>
            <a:r>
              <a:rPr lang="en-US" dirty="0"/>
              <a:t>2.</a:t>
            </a:r>
          </a:p>
        </p:txBody>
      </p:sp>
      <p:sp>
        <p:nvSpPr>
          <p:cNvPr id="3" name="Title 2"/>
          <p:cNvSpPr>
            <a:spLocks noGrp="1"/>
          </p:cNvSpPr>
          <p:nvPr>
            <p:ph type="title"/>
          </p:nvPr>
        </p:nvSpPr>
        <p:spPr/>
        <p:txBody>
          <a:bodyPr/>
          <a:lstStyle/>
          <a:p>
            <a:r>
              <a:rPr lang="en-US" dirty="0"/>
              <a:t>End of </a:t>
            </a:r>
            <a:r>
              <a:rPr lang="en-US" dirty="0" smtClean="0"/>
              <a:t>Section </a:t>
            </a:r>
            <a:r>
              <a:rPr lang="en-US" dirty="0"/>
              <a:t>1 </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27</a:t>
            </a:fld>
            <a:endParaRPr lang="en-US" dirty="0"/>
          </a:p>
        </p:txBody>
      </p:sp>
    </p:spTree>
    <p:extLst>
      <p:ext uri="{BB962C8B-B14F-4D97-AF65-F5344CB8AC3E}">
        <p14:creationId xmlns:p14="http://schemas.microsoft.com/office/powerpoint/2010/main" val="3864539916"/>
      </p:ext>
    </p:extLst>
  </p:cSld>
  <p:clrMapOvr>
    <a:masterClrMapping/>
  </p:clrMapOvr>
</p:sld>
</file>

<file path=ppt/theme/theme1.xml><?xml version="1.0" encoding="utf-8"?>
<a:theme xmlns:a="http://schemas.openxmlformats.org/drawingml/2006/main" name="TDOE Template with Darker Green Band">
  <a:themeElements>
    <a:clrScheme name="Theme Colors for TDOE">
      <a:dk1>
        <a:srgbClr val="1B365D"/>
      </a:dk1>
      <a:lt1>
        <a:srgbClr val="FFFFFF"/>
      </a:lt1>
      <a:dk2>
        <a:srgbClr val="6E7073"/>
      </a:dk2>
      <a:lt2>
        <a:srgbClr val="EEEEEE"/>
      </a:lt2>
      <a:accent1>
        <a:srgbClr val="000000"/>
      </a:accent1>
      <a:accent2>
        <a:srgbClr val="174A7C"/>
      </a:accent2>
      <a:accent3>
        <a:srgbClr val="2DCCD3"/>
      </a:accent3>
      <a:accent4>
        <a:srgbClr val="D2D755"/>
      </a:accent4>
      <a:accent5>
        <a:srgbClr val="E87722"/>
      </a:accent5>
      <a:accent6>
        <a:srgbClr val="5D7975"/>
      </a:accent6>
      <a:hlink>
        <a:srgbClr val="0000FF"/>
      </a:hlink>
      <a:folHlink>
        <a:srgbClr val="800080"/>
      </a:folHlink>
    </a:clrScheme>
    <a:fontScheme name="Primary Fonts - Permian Slab and Open Sans">
      <a:majorFont>
        <a:latin typeface="PermianSlabSerifTypeface"/>
        <a:ea typeface=""/>
        <a:cs typeface=""/>
      </a:majorFont>
      <a:minorFont>
        <a:latin typeface="Open Sans"/>
        <a:ea typeface=""/>
        <a:cs typeface=""/>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DOE Template with Darker Green Band [Read-Only]" id="{BECB8E84-FB72-4E12-90F3-9E946EC58F02}" vid="{8196BD14-028E-4045-BB06-1A8CFDEC6BE1}"/>
    </a:ext>
  </a:extLst>
</a:theme>
</file>

<file path=ppt/theme/theme2.xml><?xml version="1.0" encoding="utf-8"?>
<a:theme xmlns:a="http://schemas.openxmlformats.org/drawingml/2006/main" name="1_TDOE Template with Darker Green Band">
  <a:themeElements>
    <a:clrScheme name="Theme Colors for TDOE">
      <a:dk1>
        <a:srgbClr val="1B365D"/>
      </a:dk1>
      <a:lt1>
        <a:srgbClr val="FFFFFF"/>
      </a:lt1>
      <a:dk2>
        <a:srgbClr val="6E7073"/>
      </a:dk2>
      <a:lt2>
        <a:srgbClr val="EEEEEE"/>
      </a:lt2>
      <a:accent1>
        <a:srgbClr val="000000"/>
      </a:accent1>
      <a:accent2>
        <a:srgbClr val="174A7C"/>
      </a:accent2>
      <a:accent3>
        <a:srgbClr val="2DCCD3"/>
      </a:accent3>
      <a:accent4>
        <a:srgbClr val="D2D755"/>
      </a:accent4>
      <a:accent5>
        <a:srgbClr val="E87722"/>
      </a:accent5>
      <a:accent6>
        <a:srgbClr val="5D7975"/>
      </a:accent6>
      <a:hlink>
        <a:srgbClr val="0000FF"/>
      </a:hlink>
      <a:folHlink>
        <a:srgbClr val="800080"/>
      </a:folHlink>
    </a:clrScheme>
    <a:fontScheme name="Primary Fonts - Permian Slab and Open Sans">
      <a:majorFont>
        <a:latin typeface="PermianSlabSerifTypeface"/>
        <a:ea typeface=""/>
        <a:cs typeface=""/>
      </a:majorFont>
      <a:minorFont>
        <a:latin typeface="Open Sans"/>
        <a:ea typeface=""/>
        <a:cs typeface=""/>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DOE Template with Darker Green Band [Read-Only]" id="{BECB8E84-FB72-4E12-90F3-9E946EC58F02}" vid="{8196BD14-028E-4045-BB06-1A8CFDEC6BE1}"/>
    </a:ext>
  </a:extLst>
</a:theme>
</file>

<file path=ppt/theme/theme3.xml><?xml version="1.0" encoding="utf-8"?>
<a:theme xmlns:a="http://schemas.openxmlformats.org/drawingml/2006/main" name="2_TDOE Template with Darker Green Band">
  <a:themeElements>
    <a:clrScheme name="Theme Colors for TDOE">
      <a:dk1>
        <a:srgbClr val="1B365D"/>
      </a:dk1>
      <a:lt1>
        <a:srgbClr val="FFFFFF"/>
      </a:lt1>
      <a:dk2>
        <a:srgbClr val="6E7073"/>
      </a:dk2>
      <a:lt2>
        <a:srgbClr val="EEEEEE"/>
      </a:lt2>
      <a:accent1>
        <a:srgbClr val="000000"/>
      </a:accent1>
      <a:accent2>
        <a:srgbClr val="174A7C"/>
      </a:accent2>
      <a:accent3>
        <a:srgbClr val="2DCCD3"/>
      </a:accent3>
      <a:accent4>
        <a:srgbClr val="D2D755"/>
      </a:accent4>
      <a:accent5>
        <a:srgbClr val="E87722"/>
      </a:accent5>
      <a:accent6>
        <a:srgbClr val="5D7975"/>
      </a:accent6>
      <a:hlink>
        <a:srgbClr val="0000FF"/>
      </a:hlink>
      <a:folHlink>
        <a:srgbClr val="800080"/>
      </a:folHlink>
    </a:clrScheme>
    <a:fontScheme name="Primary Fonts - Permian Slab and Open Sans">
      <a:majorFont>
        <a:latin typeface="PermianSlabSerifTypeface"/>
        <a:ea typeface=""/>
        <a:cs typeface=""/>
      </a:majorFont>
      <a:minorFont>
        <a:latin typeface="Open Sans"/>
        <a:ea typeface=""/>
        <a:cs typeface=""/>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DOE Template with Darker Green Band [Read-Only]" id="{BECB8E84-FB72-4E12-90F3-9E946EC58F02}" vid="{8196BD14-028E-4045-BB06-1A8CFDEC6BE1}"/>
    </a:ext>
  </a:extLst>
</a:theme>
</file>

<file path=ppt/theme/theme4.xml><?xml version="1.0" encoding="utf-8"?>
<a:theme xmlns:a="http://schemas.openxmlformats.org/drawingml/2006/main" name="3_TDOE Template with Darker Green Band">
  <a:themeElements>
    <a:clrScheme name="Theme Colors for TDOE">
      <a:dk1>
        <a:srgbClr val="1B365D"/>
      </a:dk1>
      <a:lt1>
        <a:srgbClr val="FFFFFF"/>
      </a:lt1>
      <a:dk2>
        <a:srgbClr val="6E7073"/>
      </a:dk2>
      <a:lt2>
        <a:srgbClr val="EEEEEE"/>
      </a:lt2>
      <a:accent1>
        <a:srgbClr val="000000"/>
      </a:accent1>
      <a:accent2>
        <a:srgbClr val="174A7C"/>
      </a:accent2>
      <a:accent3>
        <a:srgbClr val="2DCCD3"/>
      </a:accent3>
      <a:accent4>
        <a:srgbClr val="D2D755"/>
      </a:accent4>
      <a:accent5>
        <a:srgbClr val="E87722"/>
      </a:accent5>
      <a:accent6>
        <a:srgbClr val="5D7975"/>
      </a:accent6>
      <a:hlink>
        <a:srgbClr val="0000FF"/>
      </a:hlink>
      <a:folHlink>
        <a:srgbClr val="800080"/>
      </a:folHlink>
    </a:clrScheme>
    <a:fontScheme name="Primary Fonts - Permian Slab and Open Sans">
      <a:majorFont>
        <a:latin typeface="PermianSlabSerifTypeface"/>
        <a:ea typeface=""/>
        <a:cs typeface=""/>
      </a:majorFont>
      <a:minorFont>
        <a:latin typeface="Open Sans"/>
        <a:ea typeface=""/>
        <a:cs typeface=""/>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DOE Template with Darker Green Band [Read-Only]" id="{BECB8E84-FB72-4E12-90F3-9E946EC58F02}" vid="{8196BD14-028E-4045-BB06-1A8CFDEC6BE1}"/>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TotalTime>
  <Words>2545</Words>
  <Application>Microsoft Office PowerPoint</Application>
  <PresentationFormat>Widescreen</PresentationFormat>
  <Paragraphs>246</Paragraphs>
  <Slides>27</Slides>
  <Notes>9</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27</vt:i4>
      </vt:variant>
    </vt:vector>
  </HeadingPairs>
  <TitlesOfParts>
    <vt:vector size="38" baseType="lpstr">
      <vt:lpstr>Arial</vt:lpstr>
      <vt:lpstr>Calibri</vt:lpstr>
      <vt:lpstr>Courier New</vt:lpstr>
      <vt:lpstr>Open Sans</vt:lpstr>
      <vt:lpstr>PermianSlabSerifTypeface</vt:lpstr>
      <vt:lpstr>Times New Roman</vt:lpstr>
      <vt:lpstr>Wingdings</vt:lpstr>
      <vt:lpstr>TDOE Template with Darker Green Band</vt:lpstr>
      <vt:lpstr>1_TDOE Template with Darker Green Band</vt:lpstr>
      <vt:lpstr>2_TDOE Template with Darker Green Band</vt:lpstr>
      <vt:lpstr>3_TDOE Template with Darker Green Band</vt:lpstr>
      <vt:lpstr>Module 4 Learning Spaces &amp; Activities</vt:lpstr>
      <vt:lpstr> Module 4: Learning Spaces &amp; Activities </vt:lpstr>
      <vt:lpstr>Learner Outcomes for Module 4</vt:lpstr>
      <vt:lpstr>Connections to the “Read to be Ready” Campaign:</vt:lpstr>
      <vt:lpstr>Module 4 Overview</vt:lpstr>
      <vt:lpstr>Suggested Timeline for Completing Module</vt:lpstr>
      <vt:lpstr>Let’s begin with a Read Aloud</vt:lpstr>
      <vt:lpstr>Next, Let’s look at your books…</vt:lpstr>
      <vt:lpstr>Presentation 1: Creating Book-and-Language Rich Learning Spaces Infants and Toddlers</vt:lpstr>
      <vt:lpstr>Creating Learning Spaces…</vt:lpstr>
      <vt:lpstr>Spaces to Listen &amp; Respond to Stories Infants and Toddlers</vt:lpstr>
      <vt:lpstr>Spaces to Interact and Respond to Others Infants </vt:lpstr>
      <vt:lpstr>Spaces to Interact and Respond to Others Infants </vt:lpstr>
      <vt:lpstr>Spaces to Interact and Respond to Others Infants </vt:lpstr>
      <vt:lpstr>Spaces to Explore and Investigate</vt:lpstr>
      <vt:lpstr>Spaces to Explore and Investigate</vt:lpstr>
      <vt:lpstr>Spaces to Imagine and Be Creative</vt:lpstr>
      <vt:lpstr>Spaces to Think and Problem-Solve</vt:lpstr>
      <vt:lpstr>Spaces to Think and Problem-Solve</vt:lpstr>
      <vt:lpstr>Learning Centers and Spaces are Catalysts</vt:lpstr>
      <vt:lpstr>Adding books in all learning spaces</vt:lpstr>
      <vt:lpstr>A photo gallery of learning spaces…</vt:lpstr>
      <vt:lpstr>Photo Gallery of Learning Spaces Infants</vt:lpstr>
      <vt:lpstr>Photo Gallery of Learning Spaces Infants</vt:lpstr>
      <vt:lpstr>Practice Activity 1: “Thinking About Learning Spaces”</vt:lpstr>
      <vt:lpstr>Reflection on the “Thinking About Learning Spaces” Activity</vt:lpstr>
      <vt:lpstr>End of Section 1 </vt:lpstr>
    </vt:vector>
  </TitlesOfParts>
  <Company>Department of Education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4 Learning Spaces &amp; Activities</dc:title>
  <dc:creator>Mindy Rainey</dc:creator>
  <cp:lastModifiedBy>Mindy Rainey</cp:lastModifiedBy>
  <cp:revision>4</cp:revision>
  <dcterms:created xsi:type="dcterms:W3CDTF">2018-11-15T15:47:13Z</dcterms:created>
  <dcterms:modified xsi:type="dcterms:W3CDTF">2018-11-15T18:29:27Z</dcterms:modified>
</cp:coreProperties>
</file>