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100603-637D-419E-B106-5321CD5737D2}"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9B637-F744-45F1-A8C6-4BF5B75F92C2}" type="slidenum">
              <a:rPr lang="en-US" smtClean="0"/>
              <a:t>‹#›</a:t>
            </a:fld>
            <a:endParaRPr lang="en-US"/>
          </a:p>
        </p:txBody>
      </p:sp>
    </p:spTree>
    <p:extLst>
      <p:ext uri="{BB962C8B-B14F-4D97-AF65-F5344CB8AC3E}">
        <p14:creationId xmlns:p14="http://schemas.microsoft.com/office/powerpoint/2010/main" val="446712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7230579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61263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60768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572186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792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961978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043185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471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090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019432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3150614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137727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2775112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1068148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27284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1363296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800" dirty="0"/>
          </a:p>
          <a:p>
            <a:r>
              <a:rPr lang="en-US" dirty="0"/>
              <a:t>Activities for developing emergent writing skills should provide opportunities for children to develop hand-eye coordination, hand and finger muscle strength, and concentration.</a:t>
            </a:r>
          </a:p>
          <a:p>
            <a:r>
              <a:rPr lang="en-US" dirty="0"/>
              <a:t>Emergent Writing activities should be appropriately sequenced to build towards scribbling and drawing over time. </a:t>
            </a:r>
          </a:p>
          <a:p>
            <a:r>
              <a:rPr lang="en-US" dirty="0"/>
              <a:t>While emergent writing activities look different across the ages, activities should be created to support appropriate emergent writing skill development.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Creating Activities to Develop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1350900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Consider what skills children need to develop for successful early writing and then backward plan from there.</a:t>
            </a:r>
          </a:p>
          <a:p>
            <a:r>
              <a:rPr lang="en-US" dirty="0"/>
              <a:t>For example, if you know children will need to be able to write with pencil and paper, think of what needs to take place before they are able to do this?</a:t>
            </a:r>
          </a:p>
          <a:p>
            <a:r>
              <a:rPr lang="en-US" dirty="0"/>
              <a:t>Sequence activities to build children’s knowledge as well as their physical and cognitive skills for writing. </a:t>
            </a:r>
          </a:p>
          <a:p>
            <a:r>
              <a:rPr lang="en-US" dirty="0"/>
              <a:t>Include activities that work on muscle development and strength as well as those that foster coordination and concentration.</a:t>
            </a:r>
          </a:p>
        </p:txBody>
      </p:sp>
      <p:sp>
        <p:nvSpPr>
          <p:cNvPr id="3" name="Title 2"/>
          <p:cNvSpPr>
            <a:spLocks noGrp="1"/>
          </p:cNvSpPr>
          <p:nvPr>
            <p:ph type="title"/>
          </p:nvPr>
        </p:nvSpPr>
        <p:spPr/>
        <p:txBody>
          <a:bodyPr/>
          <a:lstStyle/>
          <a:p>
            <a:r>
              <a:rPr lang="en-US" dirty="0"/>
              <a:t>Sequencing Emergent Writing Activities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3527367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Autofit/>
          </a:bodyPr>
          <a:lstStyle/>
          <a:p>
            <a:r>
              <a:rPr lang="en-US" sz="1600" dirty="0"/>
              <a:t>In Module 2, we learned about the importance of creating print-rich learning environments. Here, in Module 5, we are exploring children’s writing development.</a:t>
            </a:r>
          </a:p>
          <a:p>
            <a:endParaRPr lang="en-US" sz="1600" dirty="0"/>
          </a:p>
          <a:p>
            <a:r>
              <a:rPr lang="en-US" sz="1600" dirty="0"/>
              <a:t>Let’s connect print-rich environments to children’s writing development.</a:t>
            </a:r>
          </a:p>
          <a:p>
            <a:endParaRPr lang="en-US" sz="1600" dirty="0"/>
          </a:p>
          <a:p>
            <a:r>
              <a:rPr lang="en-US" sz="1600" dirty="0"/>
              <a:t>If print is displayed and available for children to see and interact with, they will refer back to these when they are attempting to write.</a:t>
            </a:r>
          </a:p>
          <a:p>
            <a:endParaRPr lang="en-US" sz="1600" dirty="0"/>
          </a:p>
          <a:p>
            <a:r>
              <a:rPr lang="en-US" sz="1600" dirty="0"/>
              <a:t>If menus are available in a dramatic play restaurant, children will use those to “write” orders for customers.</a:t>
            </a:r>
          </a:p>
        </p:txBody>
      </p:sp>
      <p:sp>
        <p:nvSpPr>
          <p:cNvPr id="3" name="Title 2"/>
          <p:cNvSpPr>
            <a:spLocks noGrp="1"/>
          </p:cNvSpPr>
          <p:nvPr>
            <p:ph type="title"/>
          </p:nvPr>
        </p:nvSpPr>
        <p:spPr/>
        <p:txBody>
          <a:bodyPr/>
          <a:lstStyle/>
          <a:p>
            <a:r>
              <a:rPr lang="en-US" dirty="0"/>
              <a:t>Interacting with Print </a:t>
            </a:r>
          </a:p>
        </p:txBody>
      </p:sp>
      <p:pic>
        <p:nvPicPr>
          <p:cNvPr id="7" name="Content Placeholder 6">
            <a:extLst>
              <a:ext uri="{FF2B5EF4-FFF2-40B4-BE49-F238E27FC236}">
                <a16:creationId xmlns="" xmlns:a16="http://schemas.microsoft.com/office/drawing/2014/main" id="{C6CA6664-F90A-4442-B813-5561CA234C5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644746" y="1295401"/>
            <a:ext cx="3017308"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174776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0" y="1147457"/>
            <a:ext cx="4419600" cy="4525963"/>
          </a:xfrm>
        </p:spPr>
        <p:txBody>
          <a:bodyPr>
            <a:noAutofit/>
          </a:bodyPr>
          <a:lstStyle/>
          <a:p>
            <a:pPr marL="0" indent="0">
              <a:buNone/>
            </a:pPr>
            <a:r>
              <a:rPr lang="en-US" sz="900" dirty="0"/>
              <a:t>For this practice activity, you will create a sequence of three activities that will help five year olds  to develop hand muscles strength, hand-eye coordination, and beginning left-to-right directionality.</a:t>
            </a:r>
          </a:p>
          <a:p>
            <a:pPr marL="0" indent="0">
              <a:buNone/>
            </a:pPr>
            <a:endParaRPr lang="en-US" sz="900" dirty="0"/>
          </a:p>
          <a:p>
            <a:pPr marL="0" indent="0">
              <a:buNone/>
            </a:pPr>
            <a:r>
              <a:rPr lang="en-US" sz="900" b="1" dirty="0"/>
              <a:t>Materials needed</a:t>
            </a:r>
            <a:r>
              <a:rPr lang="en-US" sz="900" dirty="0"/>
              <a:t>: rubber stamps, paper, crayons, pencils, sand tray and Sand Paper Letter cards (o, t, x, c), moveable letters and basket of plastic food pieces. </a:t>
            </a:r>
          </a:p>
          <a:p>
            <a:pPr marL="0" indent="0">
              <a:buNone/>
            </a:pPr>
            <a:endParaRPr lang="en-US" sz="900" b="1" dirty="0"/>
          </a:p>
          <a:p>
            <a:pPr marL="0" indent="0">
              <a:buNone/>
            </a:pPr>
            <a:r>
              <a:rPr lang="en-US" sz="900" b="1" dirty="0"/>
              <a:t>Instructions:</a:t>
            </a:r>
            <a:r>
              <a:rPr lang="en-US" sz="900" dirty="0"/>
              <a:t> </a:t>
            </a:r>
          </a:p>
          <a:p>
            <a:pPr marL="0" indent="0">
              <a:buNone/>
            </a:pPr>
            <a:endParaRPr lang="en-US" sz="900" dirty="0"/>
          </a:p>
          <a:p>
            <a:pPr marL="0" indent="0">
              <a:buNone/>
            </a:pPr>
            <a:r>
              <a:rPr lang="en-US" sz="900" b="1" dirty="0"/>
              <a:t>First Activity</a:t>
            </a:r>
            <a:r>
              <a:rPr lang="en-US" sz="900" dirty="0"/>
              <a:t>: At the writing center, prepare a tray with rubber stamps, stamp pad, paper, and crayons.  </a:t>
            </a:r>
          </a:p>
          <a:p>
            <a:r>
              <a:rPr lang="en-US" sz="900" dirty="0"/>
              <a:t>Choose a five year child to introduce rubber stamp story writing to. Tell child, you will use these stamps to create a story.</a:t>
            </a:r>
          </a:p>
          <a:p>
            <a:r>
              <a:rPr lang="en-US" sz="900" dirty="0"/>
              <a:t>Use slow, deliberate hand motions to pick up stamp and press into ink pad and onto paper. </a:t>
            </a:r>
          </a:p>
          <a:p>
            <a:r>
              <a:rPr lang="en-US" sz="900" dirty="0"/>
              <a:t>Use crayons to add some details. Then model telling a short story aloud about the picture. Next, show how to “write” the story.</a:t>
            </a:r>
          </a:p>
          <a:p>
            <a:r>
              <a:rPr lang="en-US" sz="900" dirty="0"/>
              <a:t>Allow child to create a picture and tell you the story. You will write what the child says on the bottom of the picture. Be sure to read the story back to the child.</a:t>
            </a:r>
          </a:p>
          <a:p>
            <a:pPr marL="0" indent="0">
              <a:buNone/>
            </a:pPr>
            <a:endParaRPr lang="en-US" sz="900" dirty="0"/>
          </a:p>
          <a:p>
            <a:pPr marL="0" indent="0">
              <a:buNone/>
            </a:pPr>
            <a:r>
              <a:rPr lang="en-US" sz="900" b="1" dirty="0"/>
              <a:t>Second Activity</a:t>
            </a:r>
            <a:r>
              <a:rPr lang="en-US" sz="900" dirty="0"/>
              <a:t>: Bring sand tray and sandpaper or textured alphabet cards of o, t, c, x, and c  to the child. Use slow deliberate motions to trace the letter card then “write” the letter in the sand tray. Allow child to try.</a:t>
            </a:r>
          </a:p>
          <a:p>
            <a:pPr marL="0" indent="0">
              <a:buNone/>
            </a:pPr>
            <a:endParaRPr lang="en-US" sz="900" dirty="0"/>
          </a:p>
          <a:p>
            <a:pPr marL="0" indent="0">
              <a:buNone/>
            </a:pPr>
            <a:r>
              <a:rPr lang="en-US" sz="900" b="1" dirty="0"/>
              <a:t>Third Activity</a:t>
            </a:r>
            <a:r>
              <a:rPr lang="en-US" sz="900" dirty="0"/>
              <a:t>: Bring plastic food pieces and moveable alphabet pieces to a floor mat. Tell child to hold the basket of food. Tell child that you are going to write a grocery list with the letters and he will give you the matching food. Be sure you spell out loud and only use letters heard in the word for now. Apple might be “</a:t>
            </a:r>
            <a:r>
              <a:rPr lang="en-US" sz="900" dirty="0" err="1"/>
              <a:t>apl</a:t>
            </a:r>
            <a:r>
              <a:rPr lang="en-US" sz="900" dirty="0"/>
              <a:t>” at this stage. </a:t>
            </a:r>
          </a:p>
          <a:p>
            <a:pPr marL="0" indent="0">
              <a:buNone/>
            </a:pPr>
            <a:endParaRPr lang="en-US" sz="900" dirty="0"/>
          </a:p>
          <a:p>
            <a:pPr marL="0" indent="0">
              <a:buNone/>
            </a:pPr>
            <a:r>
              <a:rPr lang="en-US" sz="900" b="1" dirty="0"/>
              <a:t>Record your observations in the Learning Guide</a:t>
            </a:r>
          </a:p>
        </p:txBody>
      </p:sp>
      <p:sp>
        <p:nvSpPr>
          <p:cNvPr id="3" name="Title 2"/>
          <p:cNvSpPr>
            <a:spLocks noGrp="1"/>
          </p:cNvSpPr>
          <p:nvPr>
            <p:ph type="title"/>
          </p:nvPr>
        </p:nvSpPr>
        <p:spPr/>
        <p:txBody>
          <a:bodyPr>
            <a:normAutofit/>
          </a:bodyPr>
          <a:lstStyle/>
          <a:p>
            <a:r>
              <a:rPr lang="en-US" sz="2400" dirty="0"/>
              <a:t>Practice Activity 3: </a:t>
            </a:r>
            <a:br>
              <a:rPr lang="en-US" sz="2400" dirty="0"/>
            </a:br>
            <a:r>
              <a:rPr lang="en-US" sz="2400" dirty="0"/>
              <a:t>Five Year Olds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8" name="Content Placeholder 7"/>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6096000" y="1295400"/>
            <a:ext cx="4114800" cy="4525963"/>
          </a:xfrm>
        </p:spPr>
      </p:pic>
      <p:sp>
        <p:nvSpPr>
          <p:cNvPr id="9" name="TextBox 8"/>
          <p:cNvSpPr txBox="1"/>
          <p:nvPr/>
        </p:nvSpPr>
        <p:spPr>
          <a:xfrm>
            <a:off x="6477000" y="5029201"/>
            <a:ext cx="3124200" cy="830997"/>
          </a:xfrm>
          <a:prstGeom prst="rect">
            <a:avLst/>
          </a:prstGeom>
          <a:noFill/>
        </p:spPr>
        <p:txBody>
          <a:bodyPr wrap="square" rtlCol="0">
            <a:spAutoFit/>
          </a:bodyPr>
          <a:lstStyle/>
          <a:p>
            <a:r>
              <a:rPr lang="en-US" sz="1600" dirty="0">
                <a:solidFill>
                  <a:srgbClr val="1B365D"/>
                </a:solidFill>
              </a:rPr>
              <a:t>“I planted two red flowers. They grew and grew. One is tall. One is small.”</a:t>
            </a:r>
          </a:p>
        </p:txBody>
      </p:sp>
    </p:spTree>
    <p:extLst>
      <p:ext uri="{BB962C8B-B14F-4D97-AF65-F5344CB8AC3E}">
        <p14:creationId xmlns:p14="http://schemas.microsoft.com/office/powerpoint/2010/main" val="2328394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3</a:t>
            </a:r>
            <a:r>
              <a:rPr lang="en-US" sz="1800" dirty="0"/>
              <a:t>: Reflect on the Emergent Writing Activities you engaged in with a child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your language and hand movements intentional?</a:t>
            </a:r>
          </a:p>
          <a:p>
            <a:pPr marL="0" indent="0">
              <a:buNone/>
            </a:pPr>
            <a:endParaRPr lang="en-US" sz="1800" dirty="0"/>
          </a:p>
          <a:p>
            <a:pPr lvl="0"/>
            <a:r>
              <a:rPr lang="en-US" sz="1800" dirty="0"/>
              <a:t>How did the child respond?</a:t>
            </a:r>
          </a:p>
          <a:p>
            <a:pPr marL="0" indent="0">
              <a:buNone/>
            </a:pPr>
            <a:endParaRPr lang="en-US" sz="1800" dirty="0"/>
          </a:p>
          <a:p>
            <a:pPr lvl="0"/>
            <a:r>
              <a:rPr lang="en-US" sz="1800" dirty="0"/>
              <a:t>How do these activities support emergent writing development?</a:t>
            </a:r>
          </a:p>
          <a:p>
            <a:pPr lvl="0"/>
            <a:endParaRPr lang="en-US" sz="1800" dirty="0"/>
          </a:p>
          <a:p>
            <a:pPr lvl="0"/>
            <a:r>
              <a:rPr lang="en-US" sz="1800" dirty="0"/>
              <a:t>How did your interactions help to foster the child’s interest in writing?</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Practice Activity 3: Reflection Questions</a:t>
            </a:r>
            <a:br>
              <a:rPr lang="en-US" dirty="0"/>
            </a:br>
            <a:r>
              <a:rPr lang="en-US" dirty="0"/>
              <a:t>Emergent Writing: All Age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288876025"/>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1246</Words>
  <Application>Microsoft Office PowerPoint</Application>
  <PresentationFormat>Widescreen</PresentationFormat>
  <Paragraphs>116</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Courier New</vt:lpstr>
      <vt:lpstr>Open Sans</vt:lpstr>
      <vt:lpstr>PermianSlabSerifTypeface</vt:lpstr>
      <vt:lpstr>Wingdings</vt:lpstr>
      <vt:lpstr>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Presentation 3:   Creating Activities to Develop Emergent Writing Skills</vt:lpstr>
      <vt:lpstr>Sequencing Emergent Writing Activities</vt:lpstr>
      <vt:lpstr>Interacting with Print </vt:lpstr>
      <vt:lpstr>Practice Activity 3:  Five Year Olds</vt:lpstr>
      <vt:lpstr>Practice Activity 3: Reflection Questions Emergent Writing: All Age Groups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2018-11-15T21:29:43Z</dcterms:created>
  <dcterms:modified xsi:type="dcterms:W3CDTF">2018-11-15T21:29:52Z</dcterms:modified>
</cp:coreProperties>
</file>