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0" r:id="rId2"/>
  </p:sldMasterIdLst>
  <p:notesMasterIdLst>
    <p:notesMasterId r:id="rId25"/>
  </p:notesMasterIdLst>
  <p:sldIdLst>
    <p:sldId id="256" r:id="rId3"/>
    <p:sldId id="278" r:id="rId4"/>
    <p:sldId id="280" r:id="rId5"/>
    <p:sldId id="286" r:id="rId6"/>
    <p:sldId id="313" r:id="rId7"/>
    <p:sldId id="312" r:id="rId8"/>
    <p:sldId id="282" r:id="rId9"/>
    <p:sldId id="314" r:id="rId10"/>
    <p:sldId id="284" r:id="rId11"/>
    <p:sldId id="292" r:id="rId12"/>
    <p:sldId id="310" r:id="rId13"/>
    <p:sldId id="298" r:id="rId14"/>
    <p:sldId id="299" r:id="rId15"/>
    <p:sldId id="315" r:id="rId16"/>
    <p:sldId id="316" r:id="rId17"/>
    <p:sldId id="317" r:id="rId18"/>
    <p:sldId id="318" r:id="rId19"/>
    <p:sldId id="303" r:id="rId20"/>
    <p:sldId id="319" r:id="rId21"/>
    <p:sldId id="304" r:id="rId22"/>
    <p:sldId id="320" r:id="rId23"/>
    <p:sldId id="306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  <a:srgbClr val="CCFF99"/>
    <a:srgbClr val="00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7730CB6-D13D-4A3E-9753-FB60A1DC7EF8}" type="datetimeFigureOut">
              <a:rPr lang="en-US"/>
              <a:pPr>
                <a:defRPr/>
              </a:pPr>
              <a:t>2/4/2011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7ED8D7-F491-4AC3-B5C5-EC61D705AE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COE – General contractor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USGS – water demand projections / technical subgroup lead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TACIR – Population and financial assessments / Lead on the reports for the two pilot areas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TNC – natural resources expertise</a:t>
            </a:r>
          </a:p>
        </p:txBody>
      </p:sp>
      <p:sp>
        <p:nvSpPr>
          <p:cNvPr id="24580" name="Slide Number Placeholder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lIns="91411" tIns="45705" rIns="91411" bIns="45705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5511AF9-B694-4C86-A033-2D3DC8F637CB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en-US" sz="1200" dirty="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D13F52-1095-453A-B136-BE3174BACC67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9350" y="687388"/>
            <a:ext cx="4567238" cy="34274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9200" cy="41163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6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52400"/>
            <a:ext cx="215265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305550" cy="5973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2226C-BDA1-4A33-9F8D-3846BFA818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E6DF1-A33F-48D4-BDDE-DD0F4A29F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7B908-E9AD-47E0-BE8F-FBB9D01BB6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6717BE-1344-40C0-A89C-983465092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6BE34-4BA3-4569-AE79-C0C5D4A43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BEAAA-F98B-4A06-AB59-3711044860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2EC03-401E-44D3-BE4B-2F7A5A614D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B0AB2-D957-4940-BC61-2B2346963E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A4A5BC-9041-48B4-AA87-C1C2B0FA3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4292D-8FFE-4644-8153-926E1785E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476C7D-2BDF-4913-B163-D07FC7395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E71FA-E6CD-407B-BCD9-C7525CCFC7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209E2-3D4A-4FB7-89DB-040713477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swort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30825" y="1652588"/>
            <a:ext cx="3813175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EastBranch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21125" y="3376613"/>
            <a:ext cx="5222875" cy="348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5760" cy="4322"/>
          </a:xfrm>
        </p:grpSpPr>
        <p:grpSp>
          <p:nvGrpSpPr>
            <p:cNvPr id="2056" name="Group 5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2"/>
              <a:chOff x="0" y="0"/>
              <a:chExt cx="5760" cy="4322"/>
            </a:xfrm>
          </p:grpSpPr>
          <p:pic>
            <p:nvPicPr>
              <p:cNvPr id="2058" name="Picture 6" descr="ppt_camo_bkgrnd-03"/>
              <p:cNvPicPr>
                <a:picLocks noChangeAspect="1" noChangeArrowheads="1"/>
              </p:cNvPicPr>
              <p:nvPr userDrawn="1"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0" y="0"/>
                <a:ext cx="5760" cy="43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9" name="Picture 7" descr="white_curve"/>
              <p:cNvPicPr>
                <a:picLocks noChangeAspect="1" noChangeArrowheads="1"/>
              </p:cNvPicPr>
              <p:nvPr userDrawn="1"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2502" y="990"/>
                <a:ext cx="3258" cy="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2057" name="Picture 8" descr="USACE_logo"/>
            <p:cNvPicPr>
              <a:picLocks noChangeAspect="1"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4" y="3201"/>
              <a:ext cx="864" cy="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5334000" y="3352800"/>
            <a:ext cx="3810000" cy="0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1524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PRESENTATION TITLE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136525" y="6096000"/>
            <a:ext cx="3597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b="1"/>
              <a:t>US Army Corps of Engineers</a:t>
            </a:r>
          </a:p>
          <a:p>
            <a:pPr eaLnBrk="1" hangingPunct="1">
              <a:defRPr/>
            </a:pPr>
            <a:r>
              <a:rPr lang="en-US" b="1"/>
              <a:t>BUILDING STRONG</a:t>
            </a:r>
            <a:r>
              <a:rPr lang="en-US" sz="1400" b="1" baseline="-25000"/>
              <a:t>®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fld id="{1DD88201-1FA6-404A-A8A3-80A90794A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077" name="Picture 5" descr="USACE_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eaLnBrk="1" hangingPunct="1">
              <a:defRPr/>
            </a:pPr>
            <a:r>
              <a:rPr lang="en-US" sz="1400" b="1"/>
              <a:t>BUILDING STRONG</a:t>
            </a:r>
            <a:r>
              <a:rPr lang="en-US" sz="1400" b="1" baseline="-25000"/>
              <a:t>®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charset="0"/>
        <a:buChar char="►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6.jpeg"/><Relationship Id="rId18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0.jpeg"/><Relationship Id="rId7" Type="http://schemas.openxmlformats.org/officeDocument/2006/relationships/oleObject" Target="../embeddings/oleObject1.bin"/><Relationship Id="rId12" Type="http://schemas.openxmlformats.org/officeDocument/2006/relationships/hyperlink" Target="http://www.state.tn.us/twra" TargetMode="External"/><Relationship Id="rId17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6" Type="http://schemas.openxmlformats.org/officeDocument/2006/relationships/image" Target="../media/image17.jpeg"/><Relationship Id="rId20" Type="http://schemas.openxmlformats.org/officeDocument/2006/relationships/hyperlink" Target="http://www.tva.gov/index.htm" TargetMode="Externa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jpeg"/><Relationship Id="rId11" Type="http://schemas.openxmlformats.org/officeDocument/2006/relationships/oleObject" Target="../embeddings/oleObject2.bin"/><Relationship Id="rId5" Type="http://schemas.openxmlformats.org/officeDocument/2006/relationships/hyperlink" Target="http://www.tn.gov/tacir" TargetMode="External"/><Relationship Id="rId15" Type="http://schemas.openxmlformats.org/officeDocument/2006/relationships/hyperlink" Target="http://www.nature.org/?src=logo" TargetMode="External"/><Relationship Id="rId23" Type="http://schemas.openxmlformats.org/officeDocument/2006/relationships/image" Target="../media/image21.jpeg"/><Relationship Id="rId10" Type="http://schemas.openxmlformats.org/officeDocument/2006/relationships/image" Target="../media/image15.png"/><Relationship Id="rId19" Type="http://schemas.openxmlformats.org/officeDocument/2006/relationships/image" Target="../media/image19.jpeg"/><Relationship Id="rId4" Type="http://schemas.openxmlformats.org/officeDocument/2006/relationships/image" Target="../media/image12.png"/><Relationship Id="rId9" Type="http://schemas.openxmlformats.org/officeDocument/2006/relationships/hyperlink" Target="http://www.tntech.edu/index.htm" TargetMode="External"/><Relationship Id="rId14" Type="http://schemas.openxmlformats.org/officeDocument/2006/relationships/oleObject" Target="../embeddings/oleObject3.bin"/><Relationship Id="rId22" Type="http://schemas.openxmlformats.org/officeDocument/2006/relationships/hyperlink" Target="http://www.memphis.ed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228600"/>
            <a:ext cx="7772400" cy="2438400"/>
          </a:xfrm>
        </p:spPr>
        <p:txBody>
          <a:bodyPr/>
          <a:lstStyle/>
          <a:p>
            <a:pPr eaLnBrk="1" hangingPunct="1"/>
            <a:r>
              <a:rPr lang="en-US" smtClean="0"/>
              <a:t>State of Tennessee</a:t>
            </a:r>
            <a:br>
              <a:rPr lang="en-US" smtClean="0"/>
            </a:br>
            <a:r>
              <a:rPr lang="en-US" smtClean="0"/>
              <a:t>Regional Water Supply Planning</a:t>
            </a:r>
            <a:br>
              <a:rPr lang="en-US" smtClean="0"/>
            </a:br>
            <a:r>
              <a:rPr lang="en-US" smtClean="0"/>
              <a:t>Pilot Studies</a:t>
            </a: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28600" y="3733800"/>
            <a:ext cx="3448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Benjamin L. Rohrbach, P.E.</a:t>
            </a:r>
          </a:p>
          <a:p>
            <a:pPr eaLnBrk="1" hangingPunct="1"/>
            <a:r>
              <a:rPr lang="en-US"/>
              <a:t>Chief, Hydrology and Hydraulics</a:t>
            </a:r>
          </a:p>
          <a:p>
            <a:pPr eaLnBrk="1" hangingPunct="1"/>
            <a:r>
              <a:rPr lang="en-US"/>
              <a:t>U.S. Army Corps of Engineers</a:t>
            </a:r>
          </a:p>
          <a:p>
            <a:pPr eaLnBrk="1" hangingPunct="1"/>
            <a:r>
              <a:rPr lang="en-US"/>
              <a:t>Nashville District</a:t>
            </a:r>
          </a:p>
        </p:txBody>
      </p:sp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228600" y="2971800"/>
            <a:ext cx="2203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dirty="0" smtClean="0"/>
              <a:t>07 February 2011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Overview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Pilot Areas - Drought of 2007</a:t>
            </a:r>
          </a:p>
          <a:p>
            <a:pPr lvl="1"/>
            <a:r>
              <a:rPr lang="en-US" sz="2400" dirty="0" smtClean="0"/>
              <a:t>North Central Tennessee</a:t>
            </a:r>
          </a:p>
          <a:p>
            <a:pPr lvl="1"/>
            <a:r>
              <a:rPr lang="en-US" sz="2400" dirty="0" smtClean="0"/>
              <a:t>South Cumberland Plateau</a:t>
            </a:r>
          </a:p>
          <a:p>
            <a:r>
              <a:rPr lang="en-US" dirty="0" smtClean="0"/>
              <a:t>Source Water Development Focused</a:t>
            </a:r>
          </a:p>
          <a:p>
            <a:r>
              <a:rPr lang="en-US" dirty="0" smtClean="0"/>
              <a:t>Stakeholders and Communities Involved</a:t>
            </a:r>
          </a:p>
          <a:p>
            <a:pPr lvl="1"/>
            <a:r>
              <a:rPr lang="en-US" sz="2400" dirty="0" smtClean="0"/>
              <a:t>5 Pilot Area Specific Meetings to Date</a:t>
            </a:r>
          </a:p>
          <a:p>
            <a:r>
              <a:rPr lang="en-US" dirty="0" smtClean="0"/>
              <a:t>Robust Planning Team</a:t>
            </a:r>
          </a:p>
          <a:p>
            <a:pPr lvl="1"/>
            <a:r>
              <a:rPr lang="en-US" sz="2400" dirty="0" smtClean="0"/>
              <a:t>State, Federal, NGO, Academia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228600" y="0"/>
            <a:ext cx="274638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1" name="Rectangle 2"/>
          <p:cNvSpPr>
            <a:spLocks noChangeArrowheads="1"/>
          </p:cNvSpPr>
          <p:nvPr/>
        </p:nvSpPr>
        <p:spPr bwMode="auto">
          <a:xfrm>
            <a:off x="13716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en-US" sz="4400" b="1">
              <a:latin typeface="Calibri" pitchFamily="34" charset="0"/>
            </a:endParaRP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685800" y="304800"/>
            <a:ext cx="75438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5000"/>
              </a:lnSpc>
              <a:spcBef>
                <a:spcPct val="60000"/>
              </a:spcBef>
              <a:buSzPct val="80000"/>
              <a:buFont typeface="Wingdings" pitchFamily="2" charset="2"/>
              <a:buNone/>
            </a:pPr>
            <a:r>
              <a:rPr lang="en-US" sz="4400"/>
              <a:t>Regional Planning Partners  </a:t>
            </a:r>
          </a:p>
          <a:p>
            <a:endParaRPr lang="en-US" sz="320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990600"/>
            <a:ext cx="1143000" cy="10398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034" name="Picture 10" descr="TACIR Logo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1219200"/>
            <a:ext cx="200025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3810000" y="2133600"/>
            <a:ext cx="25146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Tennessee Advisory Commission on</a:t>
            </a:r>
          </a:p>
          <a:p>
            <a:r>
              <a:rPr lang="en-US" sz="1200" b="1">
                <a:latin typeface="Times New Roman" pitchFamily="18" charset="0"/>
              </a:rPr>
              <a:t>Intergovernmental Relations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2400" y="1066800"/>
          <a:ext cx="2070100" cy="838200"/>
        </p:xfrm>
        <a:graphic>
          <a:graphicData uri="http://schemas.openxmlformats.org/presentationml/2006/ole">
            <p:oleObj spid="_x0000_s1026" name="Photo Editor Photo" r:id="rId7" imgW="1695687" imgH="685714" progId="">
              <p:embed/>
            </p:oleObj>
          </a:graphicData>
        </a:graphic>
      </p:graphicFrame>
      <p:pic>
        <p:nvPicPr>
          <p:cNvPr id="1036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67200" y="2667000"/>
            <a:ext cx="1789113" cy="990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sp>
        <p:nvSpPr>
          <p:cNvPr id="1037" name="Text Box 14"/>
          <p:cNvSpPr txBox="1">
            <a:spLocks noChangeArrowheads="1"/>
          </p:cNvSpPr>
          <p:nvPr/>
        </p:nvSpPr>
        <p:spPr bwMode="auto">
          <a:xfrm>
            <a:off x="4343400" y="3733800"/>
            <a:ext cx="1665288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1200" b="1">
                <a:latin typeface="Times New Roman" pitchFamily="18" charset="0"/>
              </a:rPr>
              <a:t>Tennessee Association </a:t>
            </a:r>
          </a:p>
          <a:p>
            <a:r>
              <a:rPr lang="en-US" sz="1200" b="1">
                <a:latin typeface="Times New Roman" pitchFamily="18" charset="0"/>
              </a:rPr>
              <a:t>of Utility Districts</a:t>
            </a:r>
          </a:p>
        </p:txBody>
      </p:sp>
      <p:pic>
        <p:nvPicPr>
          <p:cNvPr id="1038" name="Picture 15" descr="TTU Tennessee Tech University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8200" y="3733800"/>
            <a:ext cx="271621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753225" y="4191000"/>
          <a:ext cx="2238375" cy="1323975"/>
        </p:xfrm>
        <a:graphic>
          <a:graphicData uri="http://schemas.openxmlformats.org/presentationml/2006/ole">
            <p:oleObj spid="_x0000_s1027" name="Photo Editor Photo" r:id="rId11" imgW="2352381" imgH="1390844" progId="">
              <p:embed/>
            </p:oleObj>
          </a:graphicData>
        </a:graphic>
      </p:graphicFrame>
      <p:pic>
        <p:nvPicPr>
          <p:cNvPr id="1039" name="Picture 17" descr="TN Dept of Agriculture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29200" y="5334000"/>
            <a:ext cx="13716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304800" y="5867400"/>
          <a:ext cx="2357438" cy="793750"/>
        </p:xfrm>
        <a:graphic>
          <a:graphicData uri="http://schemas.openxmlformats.org/presentationml/2006/ole">
            <p:oleObj spid="_x0000_s1028" name="Photo Editor Photo" r:id="rId14" imgW="2514286" imgH="933580" progId="">
              <p:embed/>
            </p:oleObj>
          </a:graphicData>
        </a:graphic>
      </p:graphicFrame>
      <p:pic>
        <p:nvPicPr>
          <p:cNvPr id="1040" name="Picture 19" descr="The Nature Conservancy - Protecting nature, Preserving Life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342063" y="914400"/>
            <a:ext cx="2801937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819400" y="4648200"/>
          <a:ext cx="1620838" cy="1423988"/>
        </p:xfrm>
        <a:graphic>
          <a:graphicData uri="http://schemas.openxmlformats.org/presentationml/2006/ole">
            <p:oleObj spid="_x0000_s1029" name="Photo Editor Photo" r:id="rId17" imgW="1333333" imgH="1171429" progId="">
              <p:embed/>
            </p:oleObj>
          </a:graphicData>
        </a:graphic>
      </p:graphicFrame>
      <p:pic>
        <p:nvPicPr>
          <p:cNvPr id="1041" name="Picture 21" descr="Agency Logo">
            <a:hlinkClick r:id="rId12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858000" y="2366963"/>
            <a:ext cx="1676400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2" name="Picture 5" descr="TDEC NEW flag logo.jpg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28600" y="2438400"/>
            <a:ext cx="2824163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3" name="Picture 24" descr="TVA logo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85800" y="4622800"/>
            <a:ext cx="14478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" name="Picture 26" descr="University of Memphis logo">
            <a:hlinkClick r:id="rId22" tooltip="University of Memphis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4648200" y="4343400"/>
            <a:ext cx="19812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strict Map without counties"/>
          <p:cNvPicPr>
            <a:picLocks noChangeAspect="1" noChangeArrowheads="1"/>
          </p:cNvPicPr>
          <p:nvPr/>
        </p:nvPicPr>
        <p:blipFill>
          <a:blip r:embed="rId3" cstate="print"/>
          <a:srcRect t="8653" b="7230"/>
          <a:stretch>
            <a:fillRect/>
          </a:stretch>
        </p:blipFill>
        <p:spPr bwMode="auto">
          <a:xfrm>
            <a:off x="914400" y="1371600"/>
            <a:ext cx="8051800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Oval 3"/>
          <p:cNvSpPr>
            <a:spLocks noChangeArrowheads="1"/>
          </p:cNvSpPr>
          <p:nvPr/>
        </p:nvSpPr>
        <p:spPr bwMode="auto">
          <a:xfrm>
            <a:off x="29718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Pilot Areas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81000" y="1066800"/>
            <a:ext cx="2667000" cy="95885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800">
                <a:latin typeface="Book Antiqua" pitchFamily="18" charset="0"/>
              </a:rPr>
              <a:t>Portland North Central TN</a:t>
            </a: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2743200" y="2057400"/>
            <a:ext cx="30480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4343400" y="4343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81000" y="3657600"/>
            <a:ext cx="3200400" cy="95885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2800">
                <a:latin typeface="Book Antiqua" pitchFamily="18" charset="0"/>
              </a:rPr>
              <a:t>South Cumberland Plateau TN</a:t>
            </a:r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3200400" y="4495800"/>
            <a:ext cx="1143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Areas</a:t>
            </a:r>
            <a:endParaRPr lang="en-US" dirty="0"/>
          </a:p>
        </p:txBody>
      </p:sp>
      <p:pic>
        <p:nvPicPr>
          <p:cNvPr id="57346" name="Picture 2" descr="North Central Map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295400"/>
            <a:ext cx="6467475" cy="4998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Pilot Areas</a:t>
            </a:r>
            <a:endParaRPr lang="en-US" dirty="0"/>
          </a:p>
        </p:txBody>
      </p:sp>
      <p:pic>
        <p:nvPicPr>
          <p:cNvPr id="56322" name="Picture 2" descr="South Cumberland Map 20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219200"/>
            <a:ext cx="6543675" cy="505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295400"/>
            <a:ext cx="3657600" cy="54102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60000"/>
              </a:spcBef>
              <a:buFont typeface="Arial" charset="0"/>
              <a:buChar char="•"/>
            </a:pPr>
            <a:r>
              <a:rPr lang="en-US" sz="2000" dirty="0" smtClean="0"/>
              <a:t>Sustainably match water sources with current &amp; future needs</a:t>
            </a:r>
          </a:p>
          <a:p>
            <a:pPr>
              <a:lnSpc>
                <a:spcPct val="85000"/>
              </a:lnSpc>
              <a:spcBef>
                <a:spcPct val="60000"/>
              </a:spcBef>
              <a:buFont typeface="Arial" charset="0"/>
              <a:buChar char="•"/>
            </a:pPr>
            <a:r>
              <a:rPr lang="en-US" sz="2000" dirty="0" smtClean="0"/>
              <a:t>Regional approach and multi-utility focus</a:t>
            </a:r>
          </a:p>
          <a:p>
            <a:pPr>
              <a:lnSpc>
                <a:spcPct val="85000"/>
              </a:lnSpc>
              <a:spcBef>
                <a:spcPct val="60000"/>
              </a:spcBef>
              <a:buFont typeface="Arial" charset="0"/>
              <a:buChar char="•"/>
            </a:pPr>
            <a:r>
              <a:rPr lang="en-US" sz="2000" dirty="0" smtClean="0"/>
              <a:t>Collaborative effort</a:t>
            </a:r>
          </a:p>
          <a:p>
            <a:pPr>
              <a:lnSpc>
                <a:spcPct val="85000"/>
              </a:lnSpc>
              <a:spcBef>
                <a:spcPct val="60000"/>
              </a:spcBef>
              <a:buFont typeface="Arial" charset="0"/>
              <a:buChar char="•"/>
            </a:pPr>
            <a:r>
              <a:rPr lang="en-US" sz="2000" dirty="0" smtClean="0"/>
              <a:t>Model for statewide regional resource planning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0" y="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/>
            <a:r>
              <a:rPr lang="en-US" sz="4400">
                <a:solidFill>
                  <a:schemeClr val="tx2"/>
                </a:solidFill>
              </a:rPr>
              <a:t>Regional Water Supply Planning</a:t>
            </a:r>
            <a:endParaRPr lang="en-US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7172" name="Picture 6" descr="WhiteHouseIntake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143000"/>
            <a:ext cx="26670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4038600" y="26670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White House </a:t>
            </a:r>
          </a:p>
        </p:txBody>
      </p:sp>
      <p:pic>
        <p:nvPicPr>
          <p:cNvPr id="7174" name="Picture 12" descr="Big Creek Lake Spillw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191000"/>
            <a:ext cx="26924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11" descr="Monteagle Laurel Lake Intak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4191000"/>
            <a:ext cx="26924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TextBox 12"/>
          <p:cNvSpPr txBox="1">
            <a:spLocks noChangeArrowheads="1"/>
          </p:cNvSpPr>
          <p:nvPr/>
        </p:nvSpPr>
        <p:spPr bwMode="auto">
          <a:xfrm>
            <a:off x="1295400" y="57912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Big Creek </a:t>
            </a:r>
          </a:p>
        </p:txBody>
      </p:sp>
      <p:sp>
        <p:nvSpPr>
          <p:cNvPr id="7177" name="TextBox 12"/>
          <p:cNvSpPr txBox="1">
            <a:spLocks noChangeArrowheads="1"/>
          </p:cNvSpPr>
          <p:nvPr/>
        </p:nvSpPr>
        <p:spPr bwMode="auto">
          <a:xfrm>
            <a:off x="4191000" y="57912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Monteagle</a:t>
            </a:r>
          </a:p>
        </p:txBody>
      </p:sp>
      <p:pic>
        <p:nvPicPr>
          <p:cNvPr id="7178" name="Picture 5" descr="IMG_04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2133600"/>
            <a:ext cx="2540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9" name="TextBox 12"/>
          <p:cNvSpPr txBox="1">
            <a:spLocks noChangeArrowheads="1"/>
          </p:cNvSpPr>
          <p:nvPr/>
        </p:nvSpPr>
        <p:spPr bwMode="auto">
          <a:xfrm>
            <a:off x="6705600" y="3581400"/>
            <a:ext cx="1752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Portland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Review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Study Area Description</a:t>
            </a:r>
          </a:p>
          <a:p>
            <a:r>
              <a:rPr lang="en-US" dirty="0" smtClean="0"/>
              <a:t>Existing Water Source Yields</a:t>
            </a:r>
          </a:p>
          <a:p>
            <a:r>
              <a:rPr lang="en-US" dirty="0" smtClean="0"/>
              <a:t>Water Demand Projections</a:t>
            </a:r>
          </a:p>
          <a:p>
            <a:r>
              <a:rPr lang="en-US" dirty="0" smtClean="0"/>
              <a:t>Study Area Needs – Need Statements</a:t>
            </a:r>
          </a:p>
          <a:p>
            <a:r>
              <a:rPr lang="en-US" dirty="0" smtClean="0"/>
              <a:t>Alternatives and Evaluations</a:t>
            </a:r>
          </a:p>
          <a:p>
            <a:r>
              <a:rPr lang="en-US" dirty="0" smtClean="0"/>
              <a:t>Alternative Screening Protocol</a:t>
            </a:r>
          </a:p>
          <a:p>
            <a:pPr lvl="1"/>
            <a:r>
              <a:rPr lang="en-US" dirty="0" smtClean="0"/>
              <a:t>Tier 1 Results</a:t>
            </a:r>
          </a:p>
          <a:p>
            <a:pPr lvl="1"/>
            <a:r>
              <a:rPr lang="en-US" dirty="0" smtClean="0"/>
              <a:t>Tier 2 Protocol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Pilot Area Need Statements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3886200"/>
          </a:xfrm>
        </p:spPr>
        <p:txBody>
          <a:bodyPr/>
          <a:lstStyle/>
          <a:p>
            <a:r>
              <a:rPr lang="en-US" dirty="0" smtClean="0"/>
              <a:t>North Central</a:t>
            </a:r>
          </a:p>
          <a:p>
            <a:pPr lvl="1"/>
            <a:r>
              <a:rPr lang="en-US" sz="2400" dirty="0" smtClean="0"/>
              <a:t>Principle water source is Old Hickory Lake</a:t>
            </a:r>
          </a:p>
          <a:p>
            <a:pPr lvl="2"/>
            <a:r>
              <a:rPr lang="en-US" sz="2000" dirty="0" smtClean="0"/>
              <a:t>Provides 90% of study area existing demand</a:t>
            </a:r>
          </a:p>
          <a:p>
            <a:pPr lvl="1"/>
            <a:r>
              <a:rPr lang="en-US" sz="2400" dirty="0" smtClean="0"/>
              <a:t>Portland</a:t>
            </a:r>
          </a:p>
          <a:p>
            <a:pPr lvl="2"/>
            <a:r>
              <a:rPr lang="en-US" sz="2000" dirty="0" smtClean="0"/>
              <a:t>Existing small sources not sufficient</a:t>
            </a:r>
          </a:p>
          <a:p>
            <a:pPr lvl="2"/>
            <a:r>
              <a:rPr lang="en-US" sz="2000" dirty="0" smtClean="0"/>
              <a:t>Purchases finished water as needed</a:t>
            </a:r>
          </a:p>
          <a:p>
            <a:pPr lvl="2"/>
            <a:r>
              <a:rPr lang="en-US" sz="2000" dirty="0" smtClean="0"/>
              <a:t>No formal contracts: security is not provided</a:t>
            </a:r>
          </a:p>
          <a:p>
            <a:pPr lvl="1"/>
            <a:r>
              <a:rPr lang="en-US" sz="2400" dirty="0" smtClean="0"/>
              <a:t>Pilot area demand projected to increase from 21 MGD to 30 MGD by 2030</a:t>
            </a:r>
          </a:p>
          <a:p>
            <a:pPr lvl="2"/>
            <a:r>
              <a:rPr lang="en-US" sz="2000" dirty="0" smtClean="0"/>
              <a:t>Sufficient raw water in Cumberland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Pilot Area Need Statements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3886200"/>
          </a:xfrm>
        </p:spPr>
        <p:txBody>
          <a:bodyPr/>
          <a:lstStyle/>
          <a:p>
            <a:r>
              <a:rPr lang="en-US" dirty="0" smtClean="0"/>
              <a:t>South Cumberland Plateau</a:t>
            </a:r>
          </a:p>
          <a:p>
            <a:pPr lvl="1"/>
            <a:r>
              <a:rPr lang="en-US" sz="2400" dirty="0" smtClean="0"/>
              <a:t>Raw water supply strained in 2007</a:t>
            </a:r>
          </a:p>
          <a:p>
            <a:pPr lvl="2"/>
            <a:r>
              <a:rPr lang="en-US" dirty="0" err="1" smtClean="0"/>
              <a:t>Monteagle</a:t>
            </a:r>
            <a:r>
              <a:rPr lang="en-US" dirty="0" smtClean="0"/>
              <a:t> managed drought by purchasing from adjacent utilities and establishing temporary sources</a:t>
            </a:r>
          </a:p>
          <a:p>
            <a:pPr lvl="1"/>
            <a:r>
              <a:rPr lang="en-US" sz="2400" dirty="0" smtClean="0"/>
              <a:t>Utility interconnections well established</a:t>
            </a:r>
          </a:p>
          <a:p>
            <a:pPr lvl="2"/>
            <a:r>
              <a:rPr lang="en-US" dirty="0" smtClean="0"/>
              <a:t>Paramount to region’s ability to manage drought</a:t>
            </a:r>
          </a:p>
          <a:p>
            <a:pPr lvl="1"/>
            <a:r>
              <a:rPr lang="en-US" sz="2400" dirty="0" smtClean="0"/>
              <a:t>Pilot area demand projected to increase from 2.1 MGD to 2.2 MGD by 2030</a:t>
            </a:r>
          </a:p>
          <a:p>
            <a:pPr lvl="2"/>
            <a:r>
              <a:rPr lang="en-US" dirty="0" smtClean="0"/>
              <a:t>Composite yield of existing sources barely sufficient</a:t>
            </a:r>
          </a:p>
          <a:p>
            <a:pPr lvl="2"/>
            <a:r>
              <a:rPr lang="en-US" dirty="0" smtClean="0"/>
              <a:t>Indicate need for source development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Tracy City Fiery Gizzard Lake Emergency Spillw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981200"/>
            <a:ext cx="3657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Water Source Alternatives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04800" y="1219200"/>
            <a:ext cx="6858000" cy="51816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/>
              <a:t>North Central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Interconnection – White House to Portland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Caney Fork Creek Dam – New Reservoir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Groundwater – Wells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Pipeline – Cumberland River</a:t>
            </a:r>
          </a:p>
          <a:p>
            <a:pPr lvl="1" eaLnBrk="1" hangingPunct="1">
              <a:lnSpc>
                <a:spcPct val="90000"/>
              </a:lnSpc>
              <a:buSzPct val="100000"/>
              <a:buFont typeface="Wingdings" pitchFamily="2" charset="2"/>
              <a:buChar char="§"/>
            </a:pPr>
            <a:r>
              <a:rPr lang="en-US" dirty="0" smtClean="0"/>
              <a:t>South Cumberland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Interconnections - Regional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Big Creek Dam – New Reservoir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Ramsey Lake – Purchase Existing Lake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Big Fiery Gizzard – Raise Existing Dam</a:t>
            </a:r>
          </a:p>
          <a:p>
            <a:pPr lvl="2" eaLnBrk="1" hangingPunct="1">
              <a:lnSpc>
                <a:spcPct val="90000"/>
              </a:lnSpc>
              <a:buSzPct val="75000"/>
              <a:buFont typeface="Arial" charset="0"/>
              <a:buChar char="►"/>
            </a:pPr>
            <a:r>
              <a:rPr lang="en-US" dirty="0" smtClean="0"/>
              <a:t>Pipeline – Tennessee River</a:t>
            </a:r>
          </a:p>
        </p:txBody>
      </p:sp>
      <p:sp>
        <p:nvSpPr>
          <p:cNvPr id="18437" name="TextBox 12"/>
          <p:cNvSpPr txBox="1">
            <a:spLocks noChangeArrowheads="1"/>
          </p:cNvSpPr>
          <p:nvPr/>
        </p:nvSpPr>
        <p:spPr bwMode="auto">
          <a:xfrm>
            <a:off x="5867400" y="2057400"/>
            <a:ext cx="2667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Big Fiery Gizzard Dam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smtClean="0"/>
              <a:t>Alternative Screening Protocol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3886200"/>
          </a:xfrm>
        </p:spPr>
        <p:txBody>
          <a:bodyPr/>
          <a:lstStyle/>
          <a:p>
            <a:pPr marL="800100" lvl="3" indent="-342900"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dirty="0" smtClean="0"/>
          </a:p>
          <a:p>
            <a:pPr marL="342900" lvl="2" indent="-3429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Tier 1: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Reliable Capacity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Need met with minimal risk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Project Cost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Feasibility, Design, Construction, Operation and Maintenance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err="1" smtClean="0"/>
              <a:t>Implementability</a:t>
            </a:r>
            <a:endParaRPr lang="en-US" sz="2400" dirty="0" smtClean="0"/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Permitting, Public Acceptance, Property Acquisitions, Constructability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Flexibility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Phased Implementation, Drought Resistance</a:t>
            </a:r>
          </a:p>
          <a:p>
            <a:pPr marL="342900" lvl="2" indent="-3429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Principle factor in Tier 1 evaluations is Reliable 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Alternative Screening Protocol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3886200"/>
          </a:xfrm>
        </p:spPr>
        <p:txBody>
          <a:bodyPr/>
          <a:lstStyle/>
          <a:p>
            <a:pPr marL="800100" lvl="3" indent="-342900"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dirty="0" smtClean="0"/>
          </a:p>
          <a:p>
            <a:pPr marL="342900" lvl="2" indent="-3429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Tier 2:</a:t>
            </a:r>
            <a:endParaRPr lang="en-US" dirty="0" smtClean="0"/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Storage Remaining (South Cumberland)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Drought Resistance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Cost</a:t>
            </a:r>
            <a:endParaRPr lang="en-US" sz="1800" dirty="0" smtClean="0"/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Water Quality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Raw and Finished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Environmental</a:t>
            </a:r>
          </a:p>
          <a:p>
            <a:pPr marL="1257300" lvl="4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1800" dirty="0" smtClean="0"/>
              <a:t>Benefits and Impacts</a:t>
            </a:r>
          </a:p>
          <a:p>
            <a:pPr marL="800100" lvl="3" indent="-342900" eaLnBrk="1" hangingPunct="1">
              <a:lnSpc>
                <a:spcPct val="90000"/>
              </a:lnSpc>
              <a:buFont typeface="Arial" charset="0"/>
              <a:buChar char="►"/>
            </a:pPr>
            <a:r>
              <a:rPr lang="en-US" sz="2400" dirty="0" smtClean="0"/>
              <a:t>Other Factors</a:t>
            </a:r>
          </a:p>
          <a:p>
            <a:pPr marL="342900" lvl="2" indent="-342900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3200" dirty="0" smtClean="0"/>
              <a:t>Principle factor in Tier 2 evaluations is Cost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 2 Screening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Central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pPr>
              <a:buNone/>
            </a:pPr>
            <a:r>
              <a:rPr lang="en-US" sz="1000" dirty="0" smtClean="0"/>
              <a:t>* Does not include rate that would be charged by WHUD, which must be negotiated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209800"/>
          <a:ext cx="73152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1463040"/>
                <a:gridCol w="1463040"/>
                <a:gridCol w="1463040"/>
                <a:gridCol w="1463040"/>
              </a:tblGrid>
              <a:tr h="7467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Alternative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Cost</a:t>
                      </a:r>
                      <a:b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</a:br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(in millions)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Finished Water Quality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Environmental Benefits or Impacts</a:t>
                      </a:r>
                      <a:endParaRPr lang="en-US" sz="105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Other Factors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 anchor="b"/>
                </a:tc>
              </a:tr>
              <a:tr h="9956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 smtClean="0">
                          <a:latin typeface="Arial"/>
                          <a:ea typeface="Times New Roman"/>
                          <a:cs typeface="Consolas"/>
                        </a:rPr>
                        <a:t>Interconnection</a:t>
                      </a:r>
                      <a:r>
                        <a:rPr lang="en-US" sz="1100" baseline="0" dirty="0" smtClean="0">
                          <a:latin typeface="Arial"/>
                          <a:ea typeface="Times New Roman"/>
                          <a:cs typeface="Consolas"/>
                        </a:rPr>
                        <a:t> – </a:t>
                      </a:r>
                      <a:r>
                        <a:rPr lang="en-US" sz="1100" dirty="0" smtClean="0">
                          <a:latin typeface="Arial"/>
                          <a:ea typeface="Times New Roman"/>
                          <a:cs typeface="Consolas"/>
                        </a:rPr>
                        <a:t>WHUD</a:t>
                      </a:r>
                      <a:r>
                        <a:rPr lang="en-US" sz="1100" baseline="0" dirty="0" smtClean="0">
                          <a:latin typeface="Arial"/>
                          <a:ea typeface="Times New Roman"/>
                          <a:cs typeface="Consolas"/>
                        </a:rPr>
                        <a:t> to Portland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$4.5*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Potential Improvement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Slight impacts from infrastructure construction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Requires Cooperation Between Entities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</a:tr>
              <a:tr h="9956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Caney Fork Creek Reservoir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$13.2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No Change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Substantial alteration of aquatic resources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Conflicts with Clean Water Act Compliance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</a:tr>
              <a:tr h="9956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Portland Raw Water Pipeline to Cumberland River 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$</a:t>
                      </a:r>
                      <a:r>
                        <a:rPr lang="en-US" sz="1100" dirty="0" smtClean="0">
                          <a:latin typeface="Arial"/>
                          <a:ea typeface="Times New Roman"/>
                          <a:cs typeface="Consolas"/>
                        </a:rPr>
                        <a:t>13.0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No Change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Slight impacts from pipeline construction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Treatment plant operations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 2 Screening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en-US" dirty="0" smtClean="0"/>
              <a:t>South Cumberland Plateau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400" dirty="0" smtClean="0"/>
          </a:p>
          <a:p>
            <a:endParaRPr lang="en-US" sz="1400" dirty="0" smtClean="0"/>
          </a:p>
          <a:p>
            <a:pPr lvl="1">
              <a:buNone/>
            </a:pPr>
            <a:r>
              <a:rPr lang="en-US" sz="1000" dirty="0" smtClean="0"/>
              <a:t>	</a:t>
            </a:r>
          </a:p>
          <a:p>
            <a:pPr lvl="1">
              <a:buNone/>
            </a:pPr>
            <a:r>
              <a:rPr lang="en-US" sz="1000" dirty="0" smtClean="0"/>
              <a:t>	(1) Above 20% Reserve Storage</a:t>
            </a:r>
          </a:p>
          <a:p>
            <a:pPr lvl="1">
              <a:buNone/>
            </a:pPr>
            <a:r>
              <a:rPr lang="en-US" sz="1000" dirty="0" smtClean="0"/>
              <a:t>	(2) Relies on Tennessee River; highly drought resistant</a:t>
            </a:r>
          </a:p>
          <a:p>
            <a:pPr lvl="1">
              <a:buNone/>
            </a:pPr>
            <a:r>
              <a:rPr lang="en-US" sz="1000" dirty="0" smtClean="0"/>
              <a:t>	(3) Includes a range of potential routing options, real estate costs, and costs to improve spillway</a:t>
            </a:r>
          </a:p>
          <a:p>
            <a:endParaRPr lang="en-US" sz="14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2362201"/>
          <a:ext cx="6705599" cy="3243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3480"/>
                <a:gridCol w="960120"/>
                <a:gridCol w="914400"/>
                <a:gridCol w="990600"/>
                <a:gridCol w="1143000"/>
                <a:gridCol w="1523999"/>
              </a:tblGrid>
              <a:tr h="7947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Alternative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Storage Remaining</a:t>
                      </a:r>
                      <a:r>
                        <a:rPr lang="en-US" sz="1100" b="1" baseline="30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 1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(million gallons)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Cost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(millions)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Water Quality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Environmental Benefits or Impacts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  <a:cs typeface="Consolas"/>
                        </a:rPr>
                        <a:t>Other Factors</a:t>
                      </a:r>
                      <a:endParaRPr lang="en-US" sz="1050" dirty="0">
                        <a:solidFill>
                          <a:schemeClr val="tx1"/>
                        </a:solidFill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 anchor="b"/>
                </a:tc>
              </a:tr>
              <a:tr h="80946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Raise Big Fiery Gizzard Dam w/Modified Release Schedule 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5.4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$3.9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No Change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Release study required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Study could increase existing release requirements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</a:tr>
              <a:tr h="60799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Ramsey Lake 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70.4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$10 to $15 </a:t>
                      </a:r>
                      <a:r>
                        <a:rPr lang="en-US" sz="1100" baseline="30000" dirty="0">
                          <a:latin typeface="Arial"/>
                          <a:ea typeface="Times New Roman"/>
                          <a:cs typeface="Consolas"/>
                        </a:rPr>
                        <a:t>3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Additional treatment may be needed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Release study required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Dam safety classification will change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</a:tr>
              <a:tr h="91198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Phase I South Pittsburg Finished Water Pipeline 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smtClean="0">
                          <a:latin typeface="Arial"/>
                          <a:ea typeface="Times New Roman"/>
                          <a:cs typeface="Consolas"/>
                        </a:rPr>
                        <a:t>N/A </a:t>
                      </a:r>
                      <a:r>
                        <a:rPr lang="en-US" sz="1100" baseline="30000" dirty="0">
                          <a:latin typeface="Arial"/>
                          <a:ea typeface="Times New Roman"/>
                          <a:cs typeface="Consolas"/>
                        </a:rPr>
                        <a:t>2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latin typeface="Arial"/>
                          <a:ea typeface="Times New Roman"/>
                          <a:cs typeface="Consolas"/>
                        </a:rPr>
                        <a:t>$22</a:t>
                      </a:r>
                      <a:endParaRPr lang="en-US" sz="105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Long transmission could cause problems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None known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latin typeface="Arial"/>
                          <a:ea typeface="Times New Roman"/>
                          <a:cs typeface="Consolas"/>
                        </a:rPr>
                        <a:t>High energy use/costs could increase cost to consumers more than other alternatives</a:t>
                      </a:r>
                      <a:endParaRPr lang="en-US" sz="1050" dirty="0">
                        <a:latin typeface="Consolas"/>
                        <a:ea typeface="Times New Roman"/>
                        <a:cs typeface="Consolas"/>
                      </a:endParaRPr>
                    </a:p>
                  </a:txBody>
                  <a:tcPr marL="73025" marR="73025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Central – Interconnection from WHUD to Portland</a:t>
            </a:r>
          </a:p>
          <a:p>
            <a:pPr lvl="1"/>
            <a:r>
              <a:rPr lang="en-US" dirty="0" smtClean="0"/>
              <a:t>Cheapest and most economically feasible alternative</a:t>
            </a:r>
          </a:p>
          <a:p>
            <a:pPr lvl="1"/>
            <a:r>
              <a:rPr lang="en-US" dirty="0" smtClean="0"/>
              <a:t>Potential for phased implementation</a:t>
            </a:r>
          </a:p>
          <a:p>
            <a:pPr lvl="1"/>
            <a:r>
              <a:rPr lang="en-US" dirty="0" smtClean="0"/>
              <a:t>Can be expanded to meet needs beyond 2030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South Cumberland – </a:t>
            </a:r>
            <a:r>
              <a:rPr lang="en-US" sz="2800" dirty="0" smtClean="0"/>
              <a:t>Raising Big Fiery Gizzard Dam and Reservoir with Modification of Downstream Releases</a:t>
            </a:r>
          </a:p>
          <a:p>
            <a:pPr lvl="1"/>
            <a:r>
              <a:rPr lang="en-US" sz="2400" dirty="0" smtClean="0"/>
              <a:t>Provides adequate supply for region through 2030</a:t>
            </a:r>
          </a:p>
          <a:p>
            <a:pPr lvl="1"/>
            <a:r>
              <a:rPr lang="en-US" sz="2400" dirty="0" smtClean="0"/>
              <a:t>Least expensive alternative by significant margin</a:t>
            </a:r>
          </a:p>
          <a:p>
            <a:pPr lvl="1"/>
            <a:r>
              <a:rPr lang="en-US" sz="2400" dirty="0" smtClean="0"/>
              <a:t>Can be accomplished relatively quickly</a:t>
            </a:r>
          </a:p>
          <a:p>
            <a:pPr lvl="1"/>
            <a:r>
              <a:rPr lang="en-US" sz="2400" dirty="0" smtClean="0"/>
              <a:t>Additional studies required to determine downstream flow requirements</a:t>
            </a:r>
          </a:p>
          <a:p>
            <a:pPr lvl="2"/>
            <a:r>
              <a:rPr lang="en-US" sz="2000" dirty="0" smtClean="0"/>
              <a:t>Balance ecological needs with water supply requirements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	 for Implementation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Central</a:t>
            </a:r>
          </a:p>
          <a:p>
            <a:pPr lvl="1"/>
            <a:r>
              <a:rPr lang="en-US" sz="2000" dirty="0" smtClean="0"/>
              <a:t>Regional Conservation and Demand Management Efforts</a:t>
            </a:r>
          </a:p>
          <a:p>
            <a:pPr lvl="1"/>
            <a:r>
              <a:rPr lang="en-US" sz="2000" dirty="0" smtClean="0"/>
              <a:t>Drought Management</a:t>
            </a:r>
          </a:p>
          <a:p>
            <a:pPr lvl="2"/>
            <a:r>
              <a:rPr lang="en-US" sz="1800" dirty="0" smtClean="0"/>
              <a:t>Formal coordination plans between utilities in the region</a:t>
            </a:r>
          </a:p>
          <a:p>
            <a:pPr lvl="2"/>
            <a:r>
              <a:rPr lang="en-US" sz="1800" dirty="0" smtClean="0"/>
              <a:t>OASIS Statewide License</a:t>
            </a:r>
          </a:p>
          <a:p>
            <a:pPr lvl="1"/>
            <a:r>
              <a:rPr lang="en-US" sz="2000" dirty="0" smtClean="0"/>
              <a:t>Community Engagement</a:t>
            </a:r>
          </a:p>
          <a:p>
            <a:pPr lvl="1"/>
            <a:r>
              <a:rPr lang="en-US" sz="2000" dirty="0" smtClean="0"/>
              <a:t>Engineering Studies</a:t>
            </a:r>
          </a:p>
          <a:p>
            <a:pPr lvl="2"/>
            <a:r>
              <a:rPr lang="en-US" sz="1800" dirty="0" smtClean="0"/>
              <a:t>Water purchase frequency</a:t>
            </a:r>
          </a:p>
          <a:p>
            <a:pPr lvl="2"/>
            <a:r>
              <a:rPr lang="en-US" sz="1800" dirty="0" smtClean="0"/>
              <a:t>Implementation phasing</a:t>
            </a:r>
          </a:p>
          <a:p>
            <a:pPr lvl="2"/>
            <a:r>
              <a:rPr lang="en-US" sz="1800" dirty="0" smtClean="0"/>
              <a:t>Refined Cost Estimates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	 for Implementation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 Central</a:t>
            </a:r>
          </a:p>
          <a:p>
            <a:pPr lvl="1"/>
            <a:r>
              <a:rPr lang="en-US" sz="2000" dirty="0" smtClean="0"/>
              <a:t>Rate Studies</a:t>
            </a:r>
          </a:p>
          <a:p>
            <a:pPr lvl="1"/>
            <a:r>
              <a:rPr lang="en-US" sz="2000" dirty="0" smtClean="0"/>
              <a:t>Water Purchase Contract</a:t>
            </a:r>
          </a:p>
          <a:p>
            <a:pPr lvl="2"/>
            <a:r>
              <a:rPr lang="en-US" sz="1800" dirty="0" smtClean="0"/>
              <a:t>Model after Simpson Co., KY?</a:t>
            </a:r>
          </a:p>
          <a:p>
            <a:pPr lvl="1"/>
            <a:r>
              <a:rPr lang="en-US" sz="2000" dirty="0" smtClean="0"/>
              <a:t>Project Financing Options</a:t>
            </a:r>
          </a:p>
          <a:p>
            <a:pPr lvl="2"/>
            <a:r>
              <a:rPr lang="en-US" sz="1800" dirty="0" smtClean="0"/>
              <a:t>USDA</a:t>
            </a:r>
          </a:p>
          <a:p>
            <a:pPr lvl="2"/>
            <a:r>
              <a:rPr lang="en-US" sz="1800" dirty="0" smtClean="0"/>
              <a:t>USACE</a:t>
            </a:r>
          </a:p>
          <a:p>
            <a:pPr lvl="2"/>
            <a:r>
              <a:rPr lang="en-US" sz="1800" dirty="0" smtClean="0"/>
              <a:t>DWSRF Watershed Enhancement</a:t>
            </a:r>
          </a:p>
          <a:p>
            <a:pPr lvl="2"/>
            <a:r>
              <a:rPr lang="en-US" sz="1800" dirty="0" smtClean="0"/>
              <a:t>Pay-as-you-go</a:t>
            </a:r>
          </a:p>
          <a:p>
            <a:pPr lvl="2"/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n-US" dirty="0" smtClean="0"/>
              <a:t>Next Steps for Implementation	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South Cumberland Plateau</a:t>
            </a:r>
          </a:p>
          <a:p>
            <a:pPr lvl="1"/>
            <a:r>
              <a:rPr lang="en-US" sz="2000" dirty="0" smtClean="0"/>
              <a:t>Regional Conservation and Demand Management Efforts</a:t>
            </a:r>
          </a:p>
          <a:p>
            <a:pPr lvl="1"/>
            <a:r>
              <a:rPr lang="en-US" sz="2000" dirty="0" smtClean="0"/>
              <a:t>Drought Management</a:t>
            </a:r>
          </a:p>
          <a:p>
            <a:pPr lvl="2"/>
            <a:r>
              <a:rPr lang="en-US" sz="1800" dirty="0" smtClean="0"/>
              <a:t>Formal coordination plans between utilities in the region</a:t>
            </a:r>
          </a:p>
          <a:p>
            <a:pPr lvl="2"/>
            <a:r>
              <a:rPr lang="en-US" sz="1800" dirty="0" smtClean="0"/>
              <a:t>OASIS Statewide License</a:t>
            </a:r>
          </a:p>
          <a:p>
            <a:pPr lvl="1"/>
            <a:r>
              <a:rPr lang="en-US" sz="2000" dirty="0" smtClean="0"/>
              <a:t>Community Engagement</a:t>
            </a:r>
          </a:p>
          <a:p>
            <a:pPr lvl="1"/>
            <a:r>
              <a:rPr lang="en-US" sz="2000" dirty="0" smtClean="0"/>
              <a:t>Commitment to Regional Approach</a:t>
            </a:r>
          </a:p>
          <a:p>
            <a:pPr lvl="2"/>
            <a:r>
              <a:rPr lang="en-US" sz="1800" dirty="0" smtClean="0"/>
              <a:t>Inter-local Cooperation – T.C.A., Title 12, Chapter 9</a:t>
            </a:r>
          </a:p>
          <a:p>
            <a:pPr lvl="1"/>
            <a:r>
              <a:rPr lang="en-US" sz="2000" dirty="0" smtClean="0"/>
              <a:t>Engineering Studies</a:t>
            </a:r>
          </a:p>
          <a:p>
            <a:pPr lvl="2"/>
            <a:r>
              <a:rPr lang="en-US" sz="1800" dirty="0" smtClean="0"/>
              <a:t>Modified Release Schedule</a:t>
            </a:r>
          </a:p>
          <a:p>
            <a:pPr lvl="2"/>
            <a:r>
              <a:rPr lang="en-US" sz="1800" dirty="0" smtClean="0"/>
              <a:t>Interconnections - Distribution</a:t>
            </a:r>
          </a:p>
          <a:p>
            <a:pPr lvl="2"/>
            <a:r>
              <a:rPr lang="en-US" sz="1800" dirty="0" smtClean="0"/>
              <a:t>Refine Cost Estimates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/>
          <a:lstStyle/>
          <a:p>
            <a:r>
              <a:rPr lang="en-US" dirty="0" smtClean="0"/>
              <a:t>Next Steps for Implementation	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South Cumberland Plateau</a:t>
            </a:r>
          </a:p>
          <a:p>
            <a:pPr lvl="1"/>
            <a:r>
              <a:rPr lang="en-US" sz="2000" dirty="0" smtClean="0"/>
              <a:t>Permitting</a:t>
            </a:r>
          </a:p>
          <a:p>
            <a:pPr lvl="1"/>
            <a:r>
              <a:rPr lang="en-US" sz="2000" dirty="0" smtClean="0"/>
              <a:t>Rate Studies</a:t>
            </a:r>
          </a:p>
          <a:p>
            <a:pPr lvl="1"/>
            <a:r>
              <a:rPr lang="en-US" sz="2000" dirty="0" smtClean="0"/>
              <a:t>Project Financing Options</a:t>
            </a:r>
          </a:p>
          <a:p>
            <a:pPr lvl="2"/>
            <a:r>
              <a:rPr lang="en-US" sz="1800" dirty="0" smtClean="0"/>
              <a:t>Pay-as-you-go Joint Financing</a:t>
            </a:r>
          </a:p>
          <a:p>
            <a:pPr lvl="2"/>
            <a:r>
              <a:rPr lang="en-US" sz="1800" dirty="0" smtClean="0"/>
              <a:t>USDA Rural Development</a:t>
            </a:r>
          </a:p>
          <a:p>
            <a:pPr lvl="2"/>
            <a:r>
              <a:rPr lang="en-US" sz="1800" dirty="0" smtClean="0"/>
              <a:t>USACE</a:t>
            </a:r>
          </a:p>
          <a:p>
            <a:pPr lvl="2"/>
            <a:r>
              <a:rPr lang="en-US" sz="1800" dirty="0" smtClean="0"/>
              <a:t>ECD CDBG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Questions??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rthCentralStudyArea_Progress_04December2009">
  <a:themeElements>
    <a:clrScheme name="NorthCentralStudyArea_Progress_04December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rthCentralStudyArea_Progress_04December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rthCentralStudyArea_Progress_04December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CentralStudyArea_Progress_04December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CentralStudyArea_Progress_04December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CentralStudyArea_Progress_04December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CentralStudyArea_Progress_04December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hCentralStudyArea_Progress_04December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hCentralStudyArea_Progress_04December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lide Master">
  <a:themeElements>
    <a:clrScheme name="1_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lide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NorthCentralStudyArea_Progress_04December2009</Template>
  <TotalTime>2516</TotalTime>
  <Words>860</Words>
  <Application>Microsoft Office PowerPoint</Application>
  <PresentationFormat>On-screen Show (4:3)</PresentationFormat>
  <Paragraphs>245</Paragraphs>
  <Slides>22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NorthCentralStudyArea_Progress_04December2009</vt:lpstr>
      <vt:lpstr>1_Slide Master</vt:lpstr>
      <vt:lpstr>Photo Editor Photo</vt:lpstr>
      <vt:lpstr>State of Tennessee Regional Water Supply Planning Pilot Studies</vt:lpstr>
      <vt:lpstr>Project Overview</vt:lpstr>
      <vt:lpstr>Slide 3</vt:lpstr>
      <vt:lpstr>Pilot Areas</vt:lpstr>
      <vt:lpstr>Pilot Areas</vt:lpstr>
      <vt:lpstr>Pilot Areas</vt:lpstr>
      <vt:lpstr>Slide 7</vt:lpstr>
      <vt:lpstr>Project Review</vt:lpstr>
      <vt:lpstr>Pilot Area Need Statements</vt:lpstr>
      <vt:lpstr>Pilot Area Need Statements</vt:lpstr>
      <vt:lpstr>Water Source Alternatives</vt:lpstr>
      <vt:lpstr>Alternative Screening Protocol</vt:lpstr>
      <vt:lpstr>Alternative Screening Protocol</vt:lpstr>
      <vt:lpstr>Tier 2 Screening Results</vt:lpstr>
      <vt:lpstr>Tier 2 Screening Results</vt:lpstr>
      <vt:lpstr>Recommended Alternatives</vt:lpstr>
      <vt:lpstr>Recommended Alternatives</vt:lpstr>
      <vt:lpstr>Next Steps  for Implementation</vt:lpstr>
      <vt:lpstr>Next Steps  for Implementation</vt:lpstr>
      <vt:lpstr>Next Steps for Implementation </vt:lpstr>
      <vt:lpstr>Next Steps for Implementation </vt:lpstr>
      <vt:lpstr>Questions??</vt:lpstr>
    </vt:vector>
  </TitlesOfParts>
  <Company>Army Corps of Engineers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Central Tennessee  Regional Water Supply Planning Pilot Study</dc:title>
  <dc:creator>h3ecxblr</dc:creator>
  <cp:lastModifiedBy> Kerri Courtney</cp:lastModifiedBy>
  <cp:revision>135</cp:revision>
  <dcterms:created xsi:type="dcterms:W3CDTF">2010-02-04T16:32:39Z</dcterms:created>
  <dcterms:modified xsi:type="dcterms:W3CDTF">2011-02-04T15:25:49Z</dcterms:modified>
</cp:coreProperties>
</file>