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107" r:id="rId1"/>
    <p:sldMasterId id="2147484125" r:id="rId2"/>
    <p:sldMasterId id="2147484130" r:id="rId3"/>
  </p:sldMasterIdLst>
  <p:notesMasterIdLst>
    <p:notesMasterId r:id="rId39"/>
  </p:notesMasterIdLst>
  <p:handoutMasterIdLst>
    <p:handoutMasterId r:id="rId40"/>
  </p:handoutMasterIdLst>
  <p:sldIdLst>
    <p:sldId id="308" r:id="rId4"/>
    <p:sldId id="310" r:id="rId5"/>
    <p:sldId id="447" r:id="rId6"/>
    <p:sldId id="424" r:id="rId7"/>
    <p:sldId id="446" r:id="rId8"/>
    <p:sldId id="448" r:id="rId9"/>
    <p:sldId id="322" r:id="rId10"/>
    <p:sldId id="281" r:id="rId11"/>
    <p:sldId id="288" r:id="rId12"/>
    <p:sldId id="282" r:id="rId13"/>
    <p:sldId id="280" r:id="rId14"/>
    <p:sldId id="284" r:id="rId15"/>
    <p:sldId id="312" r:id="rId16"/>
    <p:sldId id="283" r:id="rId17"/>
    <p:sldId id="285" r:id="rId18"/>
    <p:sldId id="286" r:id="rId19"/>
    <p:sldId id="287" r:id="rId20"/>
    <p:sldId id="315" r:id="rId21"/>
    <p:sldId id="336" r:id="rId22"/>
    <p:sldId id="339" r:id="rId23"/>
    <p:sldId id="337" r:id="rId24"/>
    <p:sldId id="338" r:id="rId25"/>
    <p:sldId id="323" r:id="rId26"/>
    <p:sldId id="324" r:id="rId27"/>
    <p:sldId id="289" r:id="rId28"/>
    <p:sldId id="327" r:id="rId29"/>
    <p:sldId id="328" r:id="rId30"/>
    <p:sldId id="329" r:id="rId31"/>
    <p:sldId id="330" r:id="rId32"/>
    <p:sldId id="331" r:id="rId33"/>
    <p:sldId id="332" r:id="rId34"/>
    <p:sldId id="333" r:id="rId35"/>
    <p:sldId id="334" r:id="rId36"/>
    <p:sldId id="335" r:id="rId37"/>
    <p:sldId id="259" r:id="rId38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D4B348"/>
    <a:srgbClr val="4D4D4D"/>
    <a:srgbClr val="00CCFF"/>
    <a:srgbClr val="669900"/>
    <a:srgbClr val="0099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46" autoAdjust="0"/>
    <p:restoredTop sz="94194" autoAdjust="0"/>
  </p:normalViewPr>
  <p:slideViewPr>
    <p:cSldViewPr>
      <p:cViewPr>
        <p:scale>
          <a:sx n="100" d="100"/>
          <a:sy n="100" d="100"/>
        </p:scale>
        <p:origin x="1818" y="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5" d="100"/>
          <a:sy n="75" d="100"/>
        </p:scale>
        <p:origin x="3096" y="-17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31C6F9-3220-4455-B43E-0F84948DD3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E6CBB9-7389-402F-8B98-91A77048FA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902927F-1051-4E16-B03C-E94331B65CCA}" type="datetimeFigureOut">
              <a:rPr lang="en-US"/>
              <a:pPr>
                <a:defRPr/>
              </a:pPr>
              <a:t>4/20/2021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825B40-644F-41BE-8108-218088F40A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79174E-8E44-442D-B9AB-D23A7D6F68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E64F224-C0BC-484F-9850-0C4B37B6FA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32B37641-14C4-41B5-A3C3-EBC7E3C0A53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A2D84828-3FB2-4AEE-BD37-A1DF6724132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0" fontAlgn="auto" hangingPunct="0">
              <a:spcBef>
                <a:spcPts val="0"/>
              </a:spcBef>
              <a:spcAft>
                <a:spcPts val="0"/>
              </a:spcAft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A8C828DD-CBF8-4B19-9394-B20052666E7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A36B1060-6F4C-438B-9EFA-993F3989B6B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63B61D24-CEE7-4F06-A059-4CBC7C7400A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B0638C83-3274-4687-BE62-00DA5DA2FD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0" fontAlgn="auto" hangingPunct="0">
              <a:spcBef>
                <a:spcPts val="0"/>
              </a:spcBef>
              <a:spcAft>
                <a:spcPts val="0"/>
              </a:spcAft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3C7898D-A717-4925-9B89-B4133CC44F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C7898D-A717-4925-9B89-B4133CC44F71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6198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886200"/>
            <a:ext cx="9144000" cy="2514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038603"/>
            <a:ext cx="8839200" cy="1422399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" y="5461001"/>
            <a:ext cx="8839200" cy="812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00800"/>
            <a:ext cx="91440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 | Date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899" y="1168400"/>
            <a:ext cx="6578602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318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81000" y="2209801"/>
            <a:ext cx="3962400" cy="2235200"/>
          </a:xfrm>
        </p:spPr>
        <p:txBody>
          <a:bodyPr>
            <a:noAutofit/>
          </a:bodyPr>
          <a:lstStyle>
            <a:lvl1pPr marL="0" indent="0" algn="l">
              <a:defRPr sz="3600">
                <a:effectLst/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5562600"/>
            <a:ext cx="4038600" cy="1117600"/>
          </a:xfrm>
        </p:spPr>
        <p:txBody>
          <a:bodyPr anchor="b">
            <a:normAutofit/>
          </a:bodyPr>
          <a:lstStyle>
            <a:lvl1pPr marL="0" indent="0">
              <a:buNone/>
              <a:defRPr sz="11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</a:t>
            </a:r>
          </a:p>
          <a:p>
            <a:pPr lvl="0"/>
            <a:r>
              <a:rPr lang="en-US" dirty="0"/>
              <a:t>Date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4445001"/>
            <a:ext cx="3962400" cy="8128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5"/>
                </a:solidFill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28" y="422909"/>
            <a:ext cx="2766540" cy="11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2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200400" y="3874770"/>
            <a:ext cx="5943600" cy="2240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76600" y="3962400"/>
            <a:ext cx="5715000" cy="205740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525" y="3321685"/>
            <a:ext cx="3346450" cy="3346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6087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562600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019800"/>
            <a:ext cx="866774" cy="86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462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087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rgbClr val="F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56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3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3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297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87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Yellow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04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accent5">
                  <a:lumMod val="60000"/>
                  <a:lumOff val="4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5">
                  <a:lumMod val="60000"/>
                  <a:lumOff val="4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34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6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6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6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47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-Column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7244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100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43067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3557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3119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Yellow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93753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Gra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1521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3657600" y="3124200"/>
            <a:ext cx="0" cy="790575"/>
          </a:xfrm>
          <a:prstGeom prst="line">
            <a:avLst/>
          </a:prstGeom>
          <a:ln>
            <a:solidFill>
              <a:srgbClr val="7E7E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10000" y="3581399"/>
            <a:ext cx="2133600" cy="419099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810000" y="3048000"/>
            <a:ext cx="5181600" cy="533399"/>
          </a:xfrm>
        </p:spPr>
        <p:txBody>
          <a:bodyPr anchor="ctr">
            <a:noAutofit/>
          </a:bodyPr>
          <a:lstStyle>
            <a:lvl1pPr algn="l">
              <a:defRPr sz="2000" b="1" cap="all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JM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477000" y="6096000"/>
            <a:ext cx="2133600" cy="457200"/>
          </a:xfrm>
        </p:spPr>
        <p:txBody>
          <a:bodyPr anchor="b">
            <a:normAutofit/>
          </a:bodyPr>
          <a:lstStyle>
            <a:lvl1pPr marL="0" indent="0" algn="r">
              <a:buNone/>
              <a:defRPr sz="16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975419"/>
            <a:ext cx="2516314" cy="108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0081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457200" y="1701805"/>
            <a:ext cx="8229600" cy="416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chemeClr val="accent5"/>
                </a:solidFill>
              </a:defRPr>
            </a:lvl1pPr>
            <a:lvl2pPr marL="742950" indent="-285750">
              <a:buFont typeface="Calibri" panose="020F0502020204030204" pitchFamily="34" charset="0"/>
              <a:buChar char="▫"/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4531009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676400"/>
            <a:ext cx="4038600" cy="419100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4648200" y="1676400"/>
            <a:ext cx="4038600" cy="419100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4358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4572000" y="3124200"/>
            <a:ext cx="0" cy="790575"/>
          </a:xfrm>
          <a:prstGeom prst="line">
            <a:avLst/>
          </a:prstGeom>
          <a:ln>
            <a:solidFill>
              <a:srgbClr val="7E7E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800600" y="3276600"/>
            <a:ext cx="3581400" cy="457200"/>
          </a:xfrm>
        </p:spPr>
        <p:txBody>
          <a:bodyPr anchor="t">
            <a:noAutofit/>
          </a:bodyPr>
          <a:lstStyle>
            <a:lvl1pPr algn="l">
              <a:defRPr sz="24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</a:t>
            </a:r>
            <a:endParaRPr lang="en-JM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975419"/>
            <a:ext cx="2516314" cy="108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349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886200"/>
            <a:ext cx="9144000" cy="2514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038605"/>
            <a:ext cx="8839200" cy="1422399"/>
          </a:xfrm>
        </p:spPr>
        <p:txBody>
          <a:bodyPr>
            <a:normAutofit/>
          </a:bodyPr>
          <a:lstStyle>
            <a:lvl1pPr algn="ctr">
              <a:defRPr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" y="5461001"/>
            <a:ext cx="8839200" cy="812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00800"/>
            <a:ext cx="91440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825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 | Date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0" y="1168400"/>
            <a:ext cx="6578602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4994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81000" y="2209801"/>
            <a:ext cx="3962400" cy="2235200"/>
          </a:xfrm>
        </p:spPr>
        <p:txBody>
          <a:bodyPr>
            <a:noAutofit/>
          </a:bodyPr>
          <a:lstStyle>
            <a:lvl1pPr marL="0" indent="0" algn="l">
              <a:defRPr sz="2700">
                <a:effectLst/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5562600"/>
            <a:ext cx="4038600" cy="1117600"/>
          </a:xfrm>
        </p:spPr>
        <p:txBody>
          <a:bodyPr anchor="b">
            <a:normAutofit/>
          </a:bodyPr>
          <a:lstStyle>
            <a:lvl1pPr marL="0" indent="0">
              <a:buNone/>
              <a:defRPr sz="825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</a:t>
            </a:r>
          </a:p>
          <a:p>
            <a:pPr lvl="0"/>
            <a:r>
              <a:rPr lang="en-US" dirty="0"/>
              <a:t>Date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4445001"/>
            <a:ext cx="3962400" cy="812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accent5"/>
                </a:solidFill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28" y="422909"/>
            <a:ext cx="2766540" cy="11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0779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200400" y="3874770"/>
            <a:ext cx="5943600" cy="2240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76600" y="3962400"/>
            <a:ext cx="5715000" cy="205740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525" y="3321685"/>
            <a:ext cx="3346450" cy="3346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2943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562600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1" y="6019800"/>
            <a:ext cx="866774" cy="86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5576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8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2"/>
            <a:ext cx="2895600" cy="365125"/>
          </a:xfr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2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4528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2"/>
            <a:ext cx="8763000" cy="4958465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rgbClr val="F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8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2"/>
            <a:ext cx="2895600" cy="365125"/>
          </a:xfr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2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00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28600" y="1193802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3"/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3"/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3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3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8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2"/>
            <a:ext cx="2895600" cy="365125"/>
          </a:xfr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2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810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2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8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2"/>
            <a:ext cx="2895600" cy="365125"/>
          </a:xfr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2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5366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Yellow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2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2"/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2"/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2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2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8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2"/>
            <a:ext cx="2895600" cy="365125"/>
          </a:xfr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2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8323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accent5">
                  <a:lumMod val="60000"/>
                  <a:lumOff val="4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5">
                  <a:lumMod val="60000"/>
                  <a:lumOff val="40000"/>
                </a:schemeClr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5">
                  <a:lumMod val="60000"/>
                  <a:lumOff val="40000"/>
                </a:schemeClr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5">
                  <a:lumMod val="60000"/>
                  <a:lumOff val="40000"/>
                </a:schemeClr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8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2"/>
            <a:ext cx="2895600" cy="365125"/>
          </a:xfr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2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3117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2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6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6"/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6"/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6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6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8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2"/>
            <a:ext cx="2895600" cy="365125"/>
          </a:xfr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2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350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-Column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7244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8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2"/>
            <a:ext cx="2895600" cy="365125"/>
          </a:xfr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2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7302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57136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141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64612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Yellow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02869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Gra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8007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-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886200"/>
            <a:ext cx="9144000" cy="2514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038605"/>
            <a:ext cx="8839200" cy="1422399"/>
          </a:xfrm>
        </p:spPr>
        <p:txBody>
          <a:bodyPr>
            <a:normAutofit/>
          </a:bodyPr>
          <a:lstStyle>
            <a:lvl1pPr algn="ctr">
              <a:defRPr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" y="5461001"/>
            <a:ext cx="8839200" cy="812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00800"/>
            <a:ext cx="91440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825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 | Date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2185988" y="1219200"/>
            <a:ext cx="477202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130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emf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10326"/>
            <a:ext cx="2133600" cy="365125"/>
          </a:xfrm>
          <a:prstGeom prst="rect">
            <a:avLst/>
          </a:prstGeom>
        </p:spPr>
        <p:txBody>
          <a:bodyPr anchor="b"/>
          <a:lstStyle>
            <a:lvl1pPr algn="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526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  <p:sldLayoutId id="2147484119" r:id="rId12"/>
    <p:sldLayoutId id="2147484120" r:id="rId13"/>
    <p:sldLayoutId id="2147484121" r:id="rId14"/>
    <p:sldLayoutId id="2147484122" r:id="rId15"/>
    <p:sldLayoutId id="2147484123" r:id="rId16"/>
    <p:sldLayoutId id="2147484124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01805"/>
            <a:ext cx="8229600" cy="416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 dirty="0"/>
          </a:p>
        </p:txBody>
      </p:sp>
      <p:sp>
        <p:nvSpPr>
          <p:cNvPr id="17" name="Slide Number Placeholder 3"/>
          <p:cNvSpPr txBox="1">
            <a:spLocks/>
          </p:cNvSpPr>
          <p:nvPr/>
        </p:nvSpPr>
        <p:spPr>
          <a:xfrm rot="16200000">
            <a:off x="8267700" y="6210300"/>
            <a:ext cx="381000" cy="457200"/>
          </a:xfrm>
          <a:prstGeom prst="rect">
            <a:avLst/>
          </a:prstGeom>
          <a:noFill/>
        </p:spPr>
        <p:txBody>
          <a:bodyPr vert="vert" anchor="ctr" anchorCtr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4B4D3B3-1937-AB48-AF5F-DF2988F16F28}" type="slidenum">
              <a:rPr lang="en-US" sz="1200" smtClean="0">
                <a:solidFill>
                  <a:schemeClr val="accent5"/>
                </a:solidFill>
              </a:rPr>
              <a:t>‹#›</a:t>
            </a:fld>
            <a:endParaRPr lang="en-US" sz="1200" dirty="0">
              <a:solidFill>
                <a:schemeClr val="accent5"/>
              </a:solidFill>
              <a:latin typeface="Open Sans"/>
              <a:cs typeface="Open San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4" y="5943600"/>
            <a:ext cx="75247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32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6" r:id="rId1"/>
    <p:sldLayoutId id="2147484127" r:id="rId2"/>
    <p:sldLayoutId id="2147484128" r:id="rId3"/>
    <p:sldLayoutId id="2147484129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i="0" kern="1200">
          <a:solidFill>
            <a:schemeClr val="tx2"/>
          </a:solidFill>
          <a:latin typeface="PermianSlabSerifTypeface"/>
          <a:ea typeface="Open Sans Light" panose="020B0306030504020204" pitchFamily="34" charset="0"/>
          <a:cs typeface="PermianSlabSerifTypeface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E71B1B"/>
        </a:buClr>
        <a:buFont typeface="Arial" panose="020B0604020202020204" pitchFamily="34" charset="0"/>
        <a:buChar char="•"/>
        <a:defRPr sz="1800" kern="1200">
          <a:solidFill>
            <a:srgbClr val="7E7E82"/>
          </a:solidFill>
          <a:latin typeface="Open Sans"/>
          <a:ea typeface="+mn-ea"/>
          <a:cs typeface="Open San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71B1B"/>
        </a:buClr>
        <a:buFont typeface="Calibri" panose="020F0502020204030204" pitchFamily="34" charset="0"/>
        <a:buChar char="▫"/>
        <a:defRPr sz="1600" kern="1200">
          <a:solidFill>
            <a:srgbClr val="7E7E82"/>
          </a:solidFill>
          <a:latin typeface="Open Sans"/>
          <a:ea typeface="+mn-ea"/>
          <a:cs typeface="Open San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E71B1B"/>
        </a:buClr>
        <a:buFont typeface="Calibri" panose="020F0502020204030204" pitchFamily="34" charset="0"/>
        <a:buChar char="–"/>
        <a:defRPr sz="1400" kern="1200">
          <a:solidFill>
            <a:srgbClr val="7E7E82"/>
          </a:solidFill>
          <a:latin typeface="Open Sans"/>
          <a:ea typeface="+mn-ea"/>
          <a:cs typeface="Open San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E71B1B"/>
        </a:buClr>
        <a:buFont typeface="Wingdings" panose="05000000000000000000" pitchFamily="2" charset="2"/>
        <a:buChar char="§"/>
        <a:defRPr sz="1200" kern="1200">
          <a:solidFill>
            <a:srgbClr val="7E7E82"/>
          </a:solidFill>
          <a:latin typeface="Open Sans"/>
          <a:ea typeface="+mn-ea"/>
          <a:cs typeface="Open San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E71B1B"/>
        </a:buClr>
        <a:buFont typeface="Arial" pitchFamily="34" charset="0"/>
        <a:buChar char="»"/>
        <a:defRPr sz="1200" kern="1200">
          <a:solidFill>
            <a:srgbClr val="7E7E82"/>
          </a:solidFill>
          <a:latin typeface="Open Sans"/>
          <a:ea typeface="+mn-ea"/>
          <a:cs typeface="Open San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75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10328"/>
            <a:ext cx="2133600" cy="365125"/>
          </a:xfrm>
          <a:prstGeom prst="rect">
            <a:avLst/>
          </a:prstGeom>
        </p:spPr>
        <p:txBody>
          <a:bodyPr anchor="b"/>
          <a:lstStyle>
            <a:lvl1pPr algn="r">
              <a:defRPr sz="75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198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32" r:id="rId2"/>
    <p:sldLayoutId id="2147484133" r:id="rId3"/>
    <p:sldLayoutId id="2147484134" r:id="rId4"/>
    <p:sldLayoutId id="2147484135" r:id="rId5"/>
    <p:sldLayoutId id="2147484136" r:id="rId6"/>
    <p:sldLayoutId id="2147484137" r:id="rId7"/>
    <p:sldLayoutId id="2147484138" r:id="rId8"/>
    <p:sldLayoutId id="2147484139" r:id="rId9"/>
    <p:sldLayoutId id="2147484140" r:id="rId10"/>
    <p:sldLayoutId id="2147484141" r:id="rId11"/>
    <p:sldLayoutId id="2147484142" r:id="rId12"/>
    <p:sldLayoutId id="2147484143" r:id="rId13"/>
    <p:sldLayoutId id="2147484144" r:id="rId14"/>
    <p:sldLayoutId id="2147484145" r:id="rId15"/>
    <p:sldLayoutId id="2147484146" r:id="rId16"/>
    <p:sldLayoutId id="2147484147" r:id="rId17"/>
    <p:sldLayoutId id="2147484148" r:id="rId18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886200"/>
            <a:ext cx="8915400" cy="1676401"/>
          </a:xfrm>
        </p:spPr>
        <p:txBody>
          <a:bodyPr>
            <a:normAutofit fontScale="90000"/>
          </a:bodyPr>
          <a:lstStyle/>
          <a:p>
            <a:br>
              <a:rPr lang="en-US" sz="2700" dirty="0"/>
            </a:br>
            <a:r>
              <a:rPr lang="en-US" sz="2600" dirty="0"/>
              <a:t>PRE-BID MEETING</a:t>
            </a:r>
            <a:br>
              <a:rPr lang="en-US" sz="2600" dirty="0"/>
            </a:br>
            <a:r>
              <a:rPr lang="en-US" sz="2600" dirty="0"/>
              <a:t> CNV 176</a:t>
            </a:r>
            <a:br>
              <a:rPr lang="en-US" sz="2600" dirty="0"/>
            </a:br>
            <a:r>
              <a:rPr lang="en-US" sz="2600" dirty="0"/>
              <a:t>Maury County I-65 Interchange at SR 99 (US 412)</a:t>
            </a:r>
            <a:br>
              <a:rPr lang="en-US" sz="2600" dirty="0"/>
            </a:br>
            <a:r>
              <a:rPr lang="en-US" sz="2600" dirty="0"/>
              <a:t> in Columbia</a:t>
            </a:r>
            <a:br>
              <a:rPr lang="en-US" sz="3600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PIN 115786.00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4/21/2021</a:t>
            </a:r>
          </a:p>
        </p:txBody>
      </p:sp>
    </p:spTree>
    <p:extLst>
      <p:ext uri="{BB962C8B-B14F-4D97-AF65-F5344CB8AC3E}">
        <p14:creationId xmlns:p14="http://schemas.microsoft.com/office/powerpoint/2010/main" val="1368864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C9881-82B7-4F18-9A90-78616C2A9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Facilitators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4DFA8-5D1F-445A-BA84-CD9356D36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TDOT Region 3 Project Development</a:t>
            </a:r>
          </a:p>
          <a:p>
            <a:endParaRPr lang="en-US" dirty="0"/>
          </a:p>
          <a:p>
            <a:r>
              <a:rPr lang="en-US" dirty="0"/>
              <a:t>TDOT HQ Construction</a:t>
            </a:r>
          </a:p>
          <a:p>
            <a:endParaRPr lang="en-US" dirty="0"/>
          </a:p>
          <a:p>
            <a:r>
              <a:rPr lang="en-US" dirty="0"/>
              <a:t>TDOT HQ Structures</a:t>
            </a:r>
          </a:p>
        </p:txBody>
      </p:sp>
    </p:spTree>
    <p:extLst>
      <p:ext uri="{BB962C8B-B14F-4D97-AF65-F5344CB8AC3E}">
        <p14:creationId xmlns:p14="http://schemas.microsoft.com/office/powerpoint/2010/main" val="3647731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5AD4-CB5F-4D6E-88A3-B376C626F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CNV 176 Maury County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C84C2-5DEA-4C51-8A45-57BA1DB21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Letting Date:  May 7, 2021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Completion Date:  August 31, 2023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2CA701-8847-4B74-8D97-AD0CF58DD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895600"/>
            <a:ext cx="8229600" cy="172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948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19DAC-8B9A-49FD-BDCA-5E9CBAAE0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Contract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C1A2C-6881-4CE4-B2AF-CFEA2B3D4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Prequalification Requirements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Mandatory Pre-Bid Attendance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Standard Prequalification Applies</a:t>
            </a:r>
          </a:p>
          <a:p>
            <a:r>
              <a:rPr lang="en-US" sz="2000" dirty="0"/>
              <a:t>Make sure your TDOT prequalification is currently valid</a:t>
            </a:r>
          </a:p>
          <a:p>
            <a:endParaRPr lang="en-US" sz="2000" dirty="0"/>
          </a:p>
          <a:p>
            <a:r>
              <a:rPr lang="en-US" sz="2000" dirty="0"/>
              <a:t>Contractors with an expired prequalification that has surpassed the 90 days grace period will not be authorized to bid.</a:t>
            </a:r>
          </a:p>
          <a:p>
            <a:endParaRPr lang="en-US" sz="2000" dirty="0"/>
          </a:p>
          <a:p>
            <a:r>
              <a:rPr lang="en-US" sz="2000" dirty="0"/>
              <a:t>Prospective bidders must have filed their standard prequalification questionnaire at least 14 days prior to the date of the letting.</a:t>
            </a:r>
          </a:p>
        </p:txBody>
      </p:sp>
    </p:spTree>
    <p:extLst>
      <p:ext uri="{BB962C8B-B14F-4D97-AF65-F5344CB8AC3E}">
        <p14:creationId xmlns:p14="http://schemas.microsoft.com/office/powerpoint/2010/main" val="3834174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A80CB-B3E3-437F-979B-BD31FA48E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Contract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C9C9A-1A02-46CB-B31E-1A7642F5C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Meeting attendance does not guarantee bid authorization.</a:t>
            </a:r>
          </a:p>
          <a:p>
            <a:endParaRPr lang="en-US" sz="2000" dirty="0"/>
          </a:p>
          <a:p>
            <a:r>
              <a:rPr lang="en-US" sz="2000" dirty="0"/>
              <a:t>All prime/joint venture contractors pre-qualified by the Department must obtain authorization to bid through the standard bid authorization procedure. BID AUTHORIZATION MUST BE OBTAINED PRIOR TO 4:00 P.M. CST ON THE DAY PRECEDING THE LETTING. </a:t>
            </a:r>
          </a:p>
          <a:p>
            <a:endParaRPr lang="en-US" sz="2000" dirty="0"/>
          </a:p>
          <a:p>
            <a:r>
              <a:rPr lang="en-US" sz="2000" dirty="0"/>
              <a:t>Review the Instruction to Bidders to ensure you meet all qualification/requirements.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C22F4-7091-4999-8883-011EBC2B1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CNV 176 Maury County – SP108B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46E781-5CB7-4AB4-A98B-88B564400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671" y="990600"/>
            <a:ext cx="6934200" cy="510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483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C9881-82B7-4F18-9A90-78616C2A9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and Need of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4DFA8-5D1F-445A-BA84-CD9356D36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2"/>
              </a:buClr>
            </a:pPr>
            <a:r>
              <a:rPr lang="en-US" dirty="0"/>
              <a:t>To improve safety and traffic operations of the existing interchange of Interstate 65 at State Route 99 (U.S. 412/Bear Creek Pike).</a:t>
            </a:r>
          </a:p>
          <a:p>
            <a:pPr marL="0" indent="0">
              <a:buNone/>
            </a:pPr>
            <a:endParaRPr lang="en-US" dirty="0"/>
          </a:p>
          <a:p>
            <a:pPr marL="400050">
              <a:buClr>
                <a:schemeClr val="bg2"/>
              </a:buClr>
            </a:pPr>
            <a:r>
              <a:rPr lang="en-US" dirty="0"/>
              <a:t>Increase capacity to accommodate anticipated traffic growth due to proposed future industrial developments.</a:t>
            </a:r>
          </a:p>
          <a:p>
            <a:pPr marL="400050">
              <a:buClr>
                <a:schemeClr val="bg2"/>
              </a:buClr>
            </a:pPr>
            <a:endParaRPr lang="en-US" dirty="0"/>
          </a:p>
          <a:p>
            <a:pPr marL="400050">
              <a:buClr>
                <a:schemeClr val="bg2"/>
              </a:buClr>
            </a:pPr>
            <a:r>
              <a:rPr lang="en-US" dirty="0"/>
              <a:t>Reconfigure interchange geometrics to provide adequate acceleration and deceleration lanes onto and exiting the interstate.</a:t>
            </a:r>
          </a:p>
        </p:txBody>
      </p:sp>
    </p:spTree>
    <p:extLst>
      <p:ext uri="{BB962C8B-B14F-4D97-AF65-F5344CB8AC3E}">
        <p14:creationId xmlns:p14="http://schemas.microsoft.com/office/powerpoint/2010/main" val="1386468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15A947-27EB-4CE4-A9ED-3C36E86D50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03303"/>
            <a:ext cx="7848600" cy="507148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white"/>
                </a:solidFill>
                <a:ea typeface="Open Sans Light" panose="020B0306030504020204" pitchFamily="34" charset="0"/>
              </a:rPr>
              <a:t>Project Location Map</a:t>
            </a:r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8BE138A-3D0F-45D5-AA55-4AD1C23A1611}"/>
              </a:ext>
            </a:extLst>
          </p:cNvPr>
          <p:cNvSpPr/>
          <p:nvPr/>
        </p:nvSpPr>
        <p:spPr>
          <a:xfrm>
            <a:off x="3890872" y="2983659"/>
            <a:ext cx="833528" cy="812861"/>
          </a:xfrm>
          <a:prstGeom prst="ellipse">
            <a:avLst/>
          </a:prstGeom>
          <a:noFill/>
          <a:ln w="50800" cmpd="sng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95D4E1-4A6C-413F-9ECA-3C2E8827A650}"/>
              </a:ext>
            </a:extLst>
          </p:cNvPr>
          <p:cNvSpPr txBox="1"/>
          <p:nvPr/>
        </p:nvSpPr>
        <p:spPr>
          <a:xfrm>
            <a:off x="1295400" y="3962400"/>
            <a:ext cx="1353892" cy="400110"/>
          </a:xfrm>
          <a:prstGeom prst="rect">
            <a:avLst/>
          </a:prstGeom>
          <a:solidFill>
            <a:schemeClr val="bg1">
              <a:alpha val="80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n w="1270">
                  <a:noFill/>
                </a:ln>
              </a:rPr>
              <a:t>Columbia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3034158-56FF-4AC8-85DE-72BBB02C5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14600" y="3396409"/>
            <a:ext cx="499972" cy="4001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152507-9A19-47C8-B8BB-E302C835F14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1E1E1"/>
              </a:clrFrom>
              <a:clrTo>
                <a:srgbClr val="E1E1E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295400"/>
            <a:ext cx="428625" cy="4286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3B49F8-7F8B-4690-95EB-B75410F858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410" y="5388990"/>
            <a:ext cx="98679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611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77802"/>
            <a:ext cx="8839200" cy="888997"/>
          </a:xfrm>
        </p:spPr>
        <p:txBody>
          <a:bodyPr/>
          <a:lstStyle/>
          <a:p>
            <a:br>
              <a:rPr lang="en-US" sz="14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1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3F0E49-CEED-4188-AB24-D6199DE27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257B5087-9CBC-4CF0-B5C1-978DA0F3C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60" y="1154426"/>
            <a:ext cx="8839200" cy="474908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2FC9968-FB48-468E-8301-736F0A572C84}"/>
              </a:ext>
            </a:extLst>
          </p:cNvPr>
          <p:cNvSpPr txBox="1"/>
          <p:nvPr/>
        </p:nvSpPr>
        <p:spPr>
          <a:xfrm>
            <a:off x="3741313" y="315963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Ramp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2992D1-0577-43F1-973D-6AB9755A7D5D}"/>
              </a:ext>
            </a:extLst>
          </p:cNvPr>
          <p:cNvSpPr txBox="1"/>
          <p:nvPr/>
        </p:nvSpPr>
        <p:spPr>
          <a:xfrm>
            <a:off x="2196094" y="3107444"/>
            <a:ext cx="1190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Ramp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03965D-AB8A-4CA3-9BE6-D5BBFB2556CC}"/>
              </a:ext>
            </a:extLst>
          </p:cNvPr>
          <p:cNvSpPr txBox="1"/>
          <p:nvPr/>
        </p:nvSpPr>
        <p:spPr>
          <a:xfrm>
            <a:off x="2009164" y="3910193"/>
            <a:ext cx="99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Ramp 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CBAD88-223F-4D41-BE25-3EF8A014A49C}"/>
              </a:ext>
            </a:extLst>
          </p:cNvPr>
          <p:cNvSpPr txBox="1"/>
          <p:nvPr/>
        </p:nvSpPr>
        <p:spPr>
          <a:xfrm>
            <a:off x="3798279" y="3907941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Ramp 4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C867928-A08C-418F-8587-DCEA1412C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134" y="1193804"/>
            <a:ext cx="2692266" cy="881538"/>
          </a:xfrm>
          <a:prstGeom prst="rect">
            <a:avLst/>
          </a:prstGeom>
        </p:spPr>
      </p:pic>
      <p:sp>
        <p:nvSpPr>
          <p:cNvPr id="17" name="Title 2">
            <a:extLst>
              <a:ext uri="{FF2B5EF4-FFF2-40B4-BE49-F238E27FC236}">
                <a16:creationId xmlns:a16="http://schemas.microsoft.com/office/drawing/2014/main" id="{41E94C5B-FDF4-4FFB-8989-7D0DDEEE2C6F}"/>
              </a:ext>
            </a:extLst>
          </p:cNvPr>
          <p:cNvSpPr txBox="1">
            <a:spLocks/>
          </p:cNvSpPr>
          <p:nvPr/>
        </p:nvSpPr>
        <p:spPr>
          <a:xfrm>
            <a:off x="152400" y="177803"/>
            <a:ext cx="8839200" cy="825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>
                <a:solidFill>
                  <a:prstClr val="white"/>
                </a:solidFill>
                <a:ea typeface="Open Sans Light" panose="020B0306030504020204" pitchFamily="34" charset="0"/>
              </a:rPr>
              <a:t>Proposed Project Layout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7E9F4F-7555-488D-8425-200ED339E34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1E1E1"/>
              </a:clrFrom>
              <a:clrTo>
                <a:srgbClr val="E1E1E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775" y="3560799"/>
            <a:ext cx="428625" cy="42862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3E589E9-5AB4-452A-90F8-0A10F040BF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48293" y="1154426"/>
            <a:ext cx="499972" cy="40011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18760D1-5039-438B-84A8-E71A5EBB09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2459654"/>
            <a:ext cx="1672330" cy="8815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B2B10E-3ADF-4771-A6AC-8C062EBD37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7800" y="4628374"/>
            <a:ext cx="1815893" cy="93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9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white"/>
                </a:solidFill>
                <a:ea typeface="Open Sans Light" panose="020B0306030504020204" pitchFamily="34" charset="0"/>
              </a:rPr>
              <a:t>Proposed Improvements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buClr>
                <a:srgbClr val="2DCCD3"/>
              </a:buClr>
            </a:pPr>
            <a:r>
              <a:rPr lang="en-US" sz="2200" b="1" dirty="0">
                <a:solidFill>
                  <a:prstClr val="black"/>
                </a:solidFill>
              </a:rPr>
              <a:t>Provide standard diamond interchange </a:t>
            </a:r>
          </a:p>
          <a:p>
            <a:pPr lvl="1">
              <a:buClr>
                <a:srgbClr val="2DCCD3"/>
              </a:buClr>
            </a:pPr>
            <a:r>
              <a:rPr lang="en-US" sz="1700" dirty="0">
                <a:solidFill>
                  <a:prstClr val="black"/>
                </a:solidFill>
              </a:rPr>
              <a:t>Provide new 2 lane I-65 NB entrance ramp.</a:t>
            </a:r>
          </a:p>
          <a:p>
            <a:pPr marL="457200" lvl="1" indent="0">
              <a:buClr>
                <a:srgbClr val="2DCCD3"/>
              </a:buClr>
              <a:buNone/>
            </a:pPr>
            <a:endParaRPr lang="en-US" sz="1700" dirty="0">
              <a:solidFill>
                <a:prstClr val="black"/>
              </a:solidFill>
            </a:endParaRPr>
          </a:p>
          <a:p>
            <a:pPr lvl="1">
              <a:buClr>
                <a:srgbClr val="2DCCD3"/>
              </a:buClr>
            </a:pPr>
            <a:r>
              <a:rPr lang="en-US" sz="1700" dirty="0">
                <a:solidFill>
                  <a:prstClr val="black"/>
                </a:solidFill>
              </a:rPr>
              <a:t>Remove existing I-65 NB entrance loop ramp.</a:t>
            </a:r>
          </a:p>
          <a:p>
            <a:pPr marL="457200" lvl="1" indent="0">
              <a:buClr>
                <a:srgbClr val="2DCCD3"/>
              </a:buClr>
              <a:buNone/>
            </a:pPr>
            <a:endParaRPr lang="en-US" sz="1700" dirty="0">
              <a:solidFill>
                <a:prstClr val="black"/>
              </a:solidFill>
            </a:endParaRPr>
          </a:p>
          <a:p>
            <a:pPr lvl="1">
              <a:buClr>
                <a:srgbClr val="2DCCD3"/>
              </a:buClr>
            </a:pPr>
            <a:r>
              <a:rPr lang="en-US" sz="1700" dirty="0">
                <a:solidFill>
                  <a:prstClr val="black"/>
                </a:solidFill>
              </a:rPr>
              <a:t>Widen SR 99 (US 412/Bear Creek Pike) from a 3 lane section to a 5 lane section (2 in each direction with center turn lane). </a:t>
            </a:r>
          </a:p>
          <a:p>
            <a:pPr marL="457200" lvl="1" indent="0">
              <a:buClr>
                <a:srgbClr val="2DCCD3"/>
              </a:buClr>
              <a:buNone/>
            </a:pPr>
            <a:endParaRPr lang="en-US" sz="1700" dirty="0">
              <a:solidFill>
                <a:prstClr val="black"/>
              </a:solidFill>
            </a:endParaRPr>
          </a:p>
          <a:p>
            <a:pPr lvl="1">
              <a:buClr>
                <a:srgbClr val="2DCCD3"/>
              </a:buClr>
            </a:pPr>
            <a:r>
              <a:rPr lang="en-US" sz="1700" dirty="0">
                <a:solidFill>
                  <a:prstClr val="black"/>
                </a:solidFill>
              </a:rPr>
              <a:t>Replace bridges on I-65. </a:t>
            </a:r>
          </a:p>
          <a:p>
            <a:pPr marL="457200" lvl="1" indent="0">
              <a:buClr>
                <a:srgbClr val="2DCCD3"/>
              </a:buClr>
              <a:buNone/>
            </a:pPr>
            <a:endParaRPr lang="en-US" sz="1700" dirty="0">
              <a:solidFill>
                <a:prstClr val="black"/>
              </a:solidFill>
            </a:endParaRPr>
          </a:p>
          <a:p>
            <a:pPr lvl="1">
              <a:buClr>
                <a:srgbClr val="2DCCD3"/>
              </a:buClr>
            </a:pPr>
            <a:r>
              <a:rPr lang="en-US" sz="1700" dirty="0">
                <a:solidFill>
                  <a:prstClr val="black"/>
                </a:solidFill>
              </a:rPr>
              <a:t>Add signals at ramp terminals on SR 99 (US 412/Bear Creek Pike).</a:t>
            </a:r>
          </a:p>
          <a:p>
            <a:pPr lvl="1">
              <a:buClr>
                <a:srgbClr val="2DCCD3"/>
              </a:buClr>
            </a:pPr>
            <a:endParaRPr lang="en-US" sz="1700" dirty="0">
              <a:solidFill>
                <a:prstClr val="black"/>
              </a:solidFill>
            </a:endParaRPr>
          </a:p>
          <a:p>
            <a:pPr lvl="1">
              <a:buClr>
                <a:srgbClr val="2DCCD3"/>
              </a:buClr>
            </a:pPr>
            <a:r>
              <a:rPr lang="en-US" sz="1700" dirty="0">
                <a:solidFill>
                  <a:prstClr val="black"/>
                </a:solidFill>
              </a:rPr>
              <a:t>Provide additional acceleration and deceleration lengths on I-65 where necessary.</a:t>
            </a:r>
          </a:p>
          <a:p>
            <a:pPr marL="457200" lvl="1" indent="0">
              <a:buClr>
                <a:srgbClr val="2DCCD3"/>
              </a:buClr>
              <a:buNone/>
            </a:pPr>
            <a:endParaRPr lang="en-US" sz="1700" dirty="0">
              <a:solidFill>
                <a:prstClr val="black"/>
              </a:solidFill>
            </a:endParaRPr>
          </a:p>
          <a:p>
            <a:pPr lvl="1">
              <a:buClr>
                <a:srgbClr val="2DCCD3"/>
              </a:buClr>
            </a:pPr>
            <a:r>
              <a:rPr lang="en-US" sz="1700" dirty="0">
                <a:solidFill>
                  <a:prstClr val="black"/>
                </a:solidFill>
              </a:rPr>
              <a:t>Replace and upsize one box culverts under SR-99.</a:t>
            </a:r>
          </a:p>
          <a:p>
            <a:pPr lvl="1">
              <a:buClr>
                <a:srgbClr val="2DCCD3"/>
              </a:buClr>
            </a:pPr>
            <a:endParaRPr lang="en-US" sz="1700" dirty="0">
              <a:solidFill>
                <a:prstClr val="black"/>
              </a:solidFill>
            </a:endParaRPr>
          </a:p>
          <a:p>
            <a:pPr lvl="1">
              <a:buClr>
                <a:srgbClr val="2DCCD3"/>
              </a:buClr>
            </a:pPr>
            <a:r>
              <a:rPr lang="en-US" sz="1700" dirty="0">
                <a:solidFill>
                  <a:prstClr val="black"/>
                </a:solidFill>
              </a:rPr>
              <a:t>Relocation of STR-1 in southeast quadrant.</a:t>
            </a:r>
          </a:p>
          <a:p>
            <a:pPr lvl="1">
              <a:buClr>
                <a:srgbClr val="2DCCD3"/>
              </a:buClr>
            </a:pPr>
            <a:endParaRPr lang="en-US" sz="1700" dirty="0">
              <a:solidFill>
                <a:prstClr val="black"/>
              </a:solidFill>
            </a:endParaRPr>
          </a:p>
          <a:p>
            <a:pPr lvl="1">
              <a:buClr>
                <a:srgbClr val="2DCCD3"/>
              </a:buClr>
            </a:pPr>
            <a:r>
              <a:rPr lang="en-US" sz="1700" dirty="0">
                <a:solidFill>
                  <a:prstClr val="black"/>
                </a:solidFill>
              </a:rPr>
              <a:t>Add lighting to all 4 ramps. </a:t>
            </a:r>
          </a:p>
          <a:p>
            <a:pPr lvl="1">
              <a:buClr>
                <a:srgbClr val="2DCCD3"/>
              </a:buClr>
            </a:pPr>
            <a:endParaRPr lang="en-US" sz="17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899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white"/>
                </a:solidFill>
                <a:ea typeface="Open Sans Light" panose="020B0306030504020204" pitchFamily="34" charset="0"/>
              </a:rPr>
              <a:t>Construction Challenges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>
              <a:buClr>
                <a:srgbClr val="2DCCD3"/>
              </a:buClr>
            </a:pPr>
            <a:r>
              <a:rPr lang="en-US" dirty="0">
                <a:solidFill>
                  <a:prstClr val="black"/>
                </a:solidFill>
              </a:rPr>
              <a:t>Raising the grade for I-65 by 3’ and lowering SR-99 one foot to achieve minimum vertical clearances. </a:t>
            </a:r>
          </a:p>
          <a:p>
            <a:pPr lvl="1">
              <a:buClr>
                <a:srgbClr val="2DCCD3"/>
              </a:buClr>
            </a:pP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rgbClr val="2DCCD3"/>
              </a:buClr>
            </a:pPr>
            <a:r>
              <a:rPr lang="en-US" dirty="0">
                <a:solidFill>
                  <a:prstClr val="black"/>
                </a:solidFill>
              </a:rPr>
              <a:t>Demolishing both I-65 bridges and replace with one full bridge.</a:t>
            </a:r>
          </a:p>
          <a:p>
            <a:pPr lvl="1">
              <a:buClr>
                <a:srgbClr val="2DCCD3"/>
              </a:buClr>
            </a:pP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rgbClr val="2DCCD3"/>
              </a:buClr>
            </a:pPr>
            <a:r>
              <a:rPr lang="en-US" dirty="0">
                <a:solidFill>
                  <a:prstClr val="black"/>
                </a:solidFill>
              </a:rPr>
              <a:t>Constructing three major retaining walls.</a:t>
            </a:r>
          </a:p>
          <a:p>
            <a:pPr lvl="1">
              <a:buClr>
                <a:srgbClr val="2DCCD3"/>
              </a:buClr>
            </a:pP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rgbClr val="2DCCD3"/>
              </a:buClr>
            </a:pPr>
            <a:r>
              <a:rPr lang="en-US" dirty="0">
                <a:solidFill>
                  <a:prstClr val="black"/>
                </a:solidFill>
              </a:rPr>
              <a:t>Avoid impacting 30” gas line crossing I-65. Coordination completed with Enbridge prior to letting. Casing extension completed – no conflict (9/03/2020).</a:t>
            </a:r>
          </a:p>
          <a:p>
            <a:pPr lvl="1">
              <a:buClr>
                <a:srgbClr val="2DCCD3"/>
              </a:buClr>
            </a:pP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rgbClr val="2DCCD3"/>
              </a:buClr>
            </a:pPr>
            <a:r>
              <a:rPr lang="en-US" dirty="0">
                <a:solidFill>
                  <a:prstClr val="black"/>
                </a:solidFill>
              </a:rPr>
              <a:t>Adding Ramp 4.</a:t>
            </a:r>
          </a:p>
          <a:p>
            <a:pPr lvl="1">
              <a:buClr>
                <a:srgbClr val="2DCCD3"/>
              </a:buClr>
            </a:pP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rgbClr val="2DCCD3"/>
              </a:buClr>
            </a:pPr>
            <a:r>
              <a:rPr lang="en-US" dirty="0">
                <a:solidFill>
                  <a:prstClr val="black"/>
                </a:solidFill>
              </a:rPr>
              <a:t>Remove existing I-65 NB entrance loop ramp.</a:t>
            </a:r>
          </a:p>
        </p:txBody>
      </p:sp>
    </p:spTree>
    <p:extLst>
      <p:ext uri="{BB962C8B-B14F-4D97-AF65-F5344CB8AC3E}">
        <p14:creationId xmlns:p14="http://schemas.microsoft.com/office/powerpoint/2010/main" val="671174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Challenges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Clr>
                <a:srgbClr val="2DCCD3"/>
              </a:buClr>
            </a:pPr>
            <a:r>
              <a:rPr lang="en-US" dirty="0">
                <a:solidFill>
                  <a:prstClr val="black"/>
                </a:solidFill>
              </a:rPr>
              <a:t>Relocation of STR-1 in southeast quadrant</a:t>
            </a:r>
          </a:p>
          <a:p>
            <a:pPr lvl="1">
              <a:buClr>
                <a:srgbClr val="2DCCD3"/>
              </a:buClr>
            </a:pP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rgbClr val="2DCCD3"/>
              </a:buClr>
            </a:pPr>
            <a:r>
              <a:rPr lang="en-US" dirty="0">
                <a:solidFill>
                  <a:prstClr val="black"/>
                </a:solidFill>
              </a:rPr>
              <a:t>Replacing and upsizing one of the Box culverts on SR-99.</a:t>
            </a:r>
          </a:p>
          <a:p>
            <a:pPr lvl="1">
              <a:buClr>
                <a:srgbClr val="2DCCD3"/>
              </a:buClr>
            </a:pP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rgbClr val="2DCCD3"/>
              </a:buClr>
            </a:pPr>
            <a:r>
              <a:rPr lang="en-US" dirty="0">
                <a:solidFill>
                  <a:prstClr val="black"/>
                </a:solidFill>
              </a:rPr>
              <a:t>Widen SR 99 (US 412/Bear Creek Pike). </a:t>
            </a:r>
          </a:p>
          <a:p>
            <a:pPr lvl="1">
              <a:buClr>
                <a:srgbClr val="2DCCD3"/>
              </a:buClr>
            </a:pP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rgbClr val="2DCCD3"/>
              </a:buClr>
            </a:pPr>
            <a:r>
              <a:rPr lang="en-US" dirty="0">
                <a:solidFill>
                  <a:prstClr val="black"/>
                </a:solidFill>
              </a:rPr>
              <a:t>Add signals at ramp terminals on SR 99 (US 412/Bear Creek Pike)</a:t>
            </a:r>
          </a:p>
          <a:p>
            <a:pPr lvl="1">
              <a:buClr>
                <a:srgbClr val="2DCCD3"/>
              </a:buClr>
            </a:pP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rgbClr val="2DCCD3"/>
              </a:buClr>
            </a:pPr>
            <a:r>
              <a:rPr lang="en-US" dirty="0">
                <a:solidFill>
                  <a:prstClr val="black"/>
                </a:solidFill>
              </a:rPr>
              <a:t>Provide additional acceleration and deceleration lengths on I-65 where necessary. </a:t>
            </a:r>
          </a:p>
          <a:p>
            <a:pPr lvl="1">
              <a:buClr>
                <a:srgbClr val="2DCCD3"/>
              </a:buClr>
            </a:pP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rgbClr val="2DCCD3"/>
              </a:buClr>
            </a:pPr>
            <a:r>
              <a:rPr lang="en-US" dirty="0">
                <a:solidFill>
                  <a:prstClr val="black"/>
                </a:solidFill>
              </a:rPr>
              <a:t>Coordination with Local Businesses.</a:t>
            </a:r>
          </a:p>
          <a:p>
            <a:pPr lvl="1">
              <a:buClr>
                <a:srgbClr val="2DCCD3"/>
              </a:buClr>
            </a:pPr>
            <a:endParaRPr lang="en-US" dirty="0">
              <a:solidFill>
                <a:prstClr val="black"/>
              </a:solidFill>
            </a:endParaRPr>
          </a:p>
          <a:p>
            <a:pPr marL="457200" lvl="1" indent="0">
              <a:buClr>
                <a:srgbClr val="2DCCD3"/>
              </a:buClr>
              <a:buNone/>
            </a:pP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22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77802"/>
            <a:ext cx="8839200" cy="888997"/>
          </a:xfrm>
        </p:spPr>
        <p:txBody>
          <a:bodyPr/>
          <a:lstStyle/>
          <a:p>
            <a:br>
              <a:rPr lang="en-US" sz="14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1600" dirty="0"/>
          </a:p>
        </p:txBody>
      </p:sp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257B5087-9CBC-4CF0-B5C1-978DA0F3C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60" y="1154426"/>
            <a:ext cx="8839200" cy="474908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2FC9968-FB48-468E-8301-736F0A572C84}"/>
              </a:ext>
            </a:extLst>
          </p:cNvPr>
          <p:cNvSpPr txBox="1"/>
          <p:nvPr/>
        </p:nvSpPr>
        <p:spPr>
          <a:xfrm>
            <a:off x="3741313" y="3159635"/>
            <a:ext cx="914400" cy="369332"/>
          </a:xfrm>
          <a:prstGeom prst="rect">
            <a:avLst/>
          </a:prstGeom>
          <a:solidFill>
            <a:srgbClr val="4D4D4D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Ramp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2992D1-0577-43F1-973D-6AB9755A7D5D}"/>
              </a:ext>
            </a:extLst>
          </p:cNvPr>
          <p:cNvSpPr txBox="1"/>
          <p:nvPr/>
        </p:nvSpPr>
        <p:spPr>
          <a:xfrm>
            <a:off x="2229241" y="3187414"/>
            <a:ext cx="1190887" cy="369332"/>
          </a:xfrm>
          <a:prstGeom prst="rect">
            <a:avLst/>
          </a:prstGeom>
          <a:solidFill>
            <a:srgbClr val="4D4D4D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Ramp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03965D-AB8A-4CA3-9BE6-D5BBFB2556CC}"/>
              </a:ext>
            </a:extLst>
          </p:cNvPr>
          <p:cNvSpPr txBox="1"/>
          <p:nvPr/>
        </p:nvSpPr>
        <p:spPr>
          <a:xfrm>
            <a:off x="2018995" y="3929908"/>
            <a:ext cx="990601" cy="369332"/>
          </a:xfrm>
          <a:prstGeom prst="rect">
            <a:avLst/>
          </a:prstGeom>
          <a:solidFill>
            <a:srgbClr val="4D4D4D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Ramp 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CBAD88-223F-4D41-BE25-3EF8A014A49C}"/>
              </a:ext>
            </a:extLst>
          </p:cNvPr>
          <p:cNvSpPr txBox="1"/>
          <p:nvPr/>
        </p:nvSpPr>
        <p:spPr>
          <a:xfrm>
            <a:off x="3798316" y="3990528"/>
            <a:ext cx="990600" cy="369332"/>
          </a:xfrm>
          <a:prstGeom prst="rect">
            <a:avLst/>
          </a:prstGeom>
          <a:solidFill>
            <a:srgbClr val="4D4D4D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Ramp 4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C867928-A08C-418F-8587-DCEA1412C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134" y="1193804"/>
            <a:ext cx="2692266" cy="881538"/>
          </a:xfrm>
          <a:prstGeom prst="rect">
            <a:avLst/>
          </a:prstGeom>
        </p:spPr>
      </p:pic>
      <p:sp>
        <p:nvSpPr>
          <p:cNvPr id="17" name="Title 2">
            <a:extLst>
              <a:ext uri="{FF2B5EF4-FFF2-40B4-BE49-F238E27FC236}">
                <a16:creationId xmlns:a16="http://schemas.microsoft.com/office/drawing/2014/main" id="{41E94C5B-FDF4-4FFB-8989-7D0DDEEE2C6F}"/>
              </a:ext>
            </a:extLst>
          </p:cNvPr>
          <p:cNvSpPr txBox="1">
            <a:spLocks/>
          </p:cNvSpPr>
          <p:nvPr/>
        </p:nvSpPr>
        <p:spPr>
          <a:xfrm>
            <a:off x="152400" y="177803"/>
            <a:ext cx="8839200" cy="825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>
                <a:solidFill>
                  <a:prstClr val="white"/>
                </a:solidFill>
                <a:ea typeface="Open Sans Light" panose="020B0306030504020204" pitchFamily="34" charset="0"/>
              </a:rPr>
              <a:t>Project/Challenges Overview Map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06C6D9-CEF8-4B63-B9F3-349BC79AE6F9}"/>
              </a:ext>
            </a:extLst>
          </p:cNvPr>
          <p:cNvSpPr txBox="1"/>
          <p:nvPr/>
        </p:nvSpPr>
        <p:spPr>
          <a:xfrm>
            <a:off x="1379679" y="5444587"/>
            <a:ext cx="2091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00B0F0"/>
                </a:solidFill>
                <a:latin typeface="Calibri"/>
              </a:rPr>
              <a:t>Stream Relocation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DF60B9B-2E46-41FC-A160-B29C64E2A2AC}"/>
              </a:ext>
            </a:extLst>
          </p:cNvPr>
          <p:cNvSpPr txBox="1"/>
          <p:nvPr/>
        </p:nvSpPr>
        <p:spPr>
          <a:xfrm>
            <a:off x="5380469" y="5229173"/>
            <a:ext cx="2091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>
                <a:solidFill>
                  <a:srgbClr val="00B0F0"/>
                </a:solidFill>
                <a:latin typeface="Calibri"/>
              </a:rPr>
              <a:t>Box Under SR-99 to be Replaced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5C60A8-D29C-4C58-B560-120110A55EE3}"/>
              </a:ext>
            </a:extLst>
          </p:cNvPr>
          <p:cNvSpPr txBox="1"/>
          <p:nvPr/>
        </p:nvSpPr>
        <p:spPr>
          <a:xfrm>
            <a:off x="4173515" y="4712776"/>
            <a:ext cx="1108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>
                <a:solidFill>
                  <a:srgbClr val="FF0000"/>
                </a:solidFill>
                <a:latin typeface="Calibri"/>
              </a:rPr>
              <a:t>Retaining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>
                <a:solidFill>
                  <a:srgbClr val="FF0000"/>
                </a:solidFill>
                <a:latin typeface="Calibri"/>
              </a:rPr>
              <a:t>Wall #2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A9F541B-1273-4A25-88B1-00D8C04FD7FD}"/>
              </a:ext>
            </a:extLst>
          </p:cNvPr>
          <p:cNvSpPr txBox="1"/>
          <p:nvPr/>
        </p:nvSpPr>
        <p:spPr>
          <a:xfrm>
            <a:off x="5388878" y="4432005"/>
            <a:ext cx="2091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>
                <a:solidFill>
                  <a:srgbClr val="FF0000"/>
                </a:solidFill>
                <a:latin typeface="Calibri"/>
              </a:rPr>
              <a:t>Retaining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>
                <a:solidFill>
                  <a:srgbClr val="FF0000"/>
                </a:solidFill>
                <a:latin typeface="Calibri"/>
              </a:rPr>
              <a:t>Wall #1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AC08E0A-27FB-477B-9FB8-8DEB1A2E50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270640">
            <a:off x="4545763" y="3511920"/>
            <a:ext cx="579704" cy="144431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4A3FEF78-24AF-46E3-BF19-3AB37C578A3A}"/>
              </a:ext>
            </a:extLst>
          </p:cNvPr>
          <p:cNvSpPr txBox="1"/>
          <p:nvPr/>
        </p:nvSpPr>
        <p:spPr>
          <a:xfrm>
            <a:off x="7041104" y="4446007"/>
            <a:ext cx="1121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>
                <a:solidFill>
                  <a:srgbClr val="FF0000"/>
                </a:solidFill>
                <a:latin typeface="Calibri"/>
              </a:rPr>
              <a:t>Retaining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>
                <a:solidFill>
                  <a:srgbClr val="FF0000"/>
                </a:solidFill>
                <a:latin typeface="Calibri"/>
              </a:rPr>
              <a:t>Wall #3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A211C48-3D66-432C-9D6C-412A8F36A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242169">
            <a:off x="3618290" y="3826663"/>
            <a:ext cx="579704" cy="123267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FD73D47-0583-432E-9738-01D6F5950F5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6200000">
            <a:off x="4399671" y="4525408"/>
            <a:ext cx="579704" cy="174615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136C5E0-95E3-415A-96CC-BAFDCE453FC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78140">
            <a:off x="2903997" y="4191682"/>
            <a:ext cx="579704" cy="152031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1755988-E38B-47B7-8870-79445EEF6F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8152229">
            <a:off x="6373401" y="3640842"/>
            <a:ext cx="579704" cy="1308657"/>
          </a:xfrm>
          <a:prstGeom prst="rect">
            <a:avLst/>
          </a:prstGeom>
          <a:noFill/>
          <a:effectLst/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DA40B253-9160-4094-A579-ADABC5B28D9C}"/>
              </a:ext>
            </a:extLst>
          </p:cNvPr>
          <p:cNvSpPr txBox="1"/>
          <p:nvPr/>
        </p:nvSpPr>
        <p:spPr>
          <a:xfrm>
            <a:off x="5298992" y="2249269"/>
            <a:ext cx="1839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>
                <a:solidFill>
                  <a:srgbClr val="FF0000"/>
                </a:solidFill>
                <a:latin typeface="Calibri"/>
              </a:rPr>
              <a:t>Retaining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>
                <a:solidFill>
                  <a:srgbClr val="FF0000"/>
                </a:solidFill>
                <a:latin typeface="Calibri"/>
              </a:rPr>
              <a:t>Wall #1/Gas Line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08FDEA3-BCBD-4870-A06E-15ECC8B739CD}"/>
              </a:ext>
            </a:extLst>
          </p:cNvPr>
          <p:cNvSpPr/>
          <p:nvPr/>
        </p:nvSpPr>
        <p:spPr>
          <a:xfrm>
            <a:off x="4650833" y="3769429"/>
            <a:ext cx="408001" cy="318138"/>
          </a:xfrm>
          <a:prstGeom prst="ellipse">
            <a:avLst/>
          </a:prstGeom>
          <a:noFill/>
          <a:ln w="635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0C3EE229-DCBD-490D-86C4-50503A6E8B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797859">
            <a:off x="4989543" y="2604411"/>
            <a:ext cx="579704" cy="154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677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/>
      <p:bldP spid="26" grpId="0"/>
      <p:bldP spid="28" grpId="0"/>
      <p:bldP spid="31" grpId="0"/>
      <p:bldP spid="33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77802"/>
            <a:ext cx="8839200" cy="888997"/>
          </a:xfrm>
        </p:spPr>
        <p:txBody>
          <a:bodyPr/>
          <a:lstStyle/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Raising the grade for I-65 by 3’ and lowering SR-99 one foot to maintain the bridge clearances.</a:t>
            </a:r>
            <a:b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Demolishing both I-65 bridges and replace with one full bridge.</a:t>
            </a:r>
            <a:b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1600" dirty="0"/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2DF8E507-6CB7-4872-B62B-3DA976C536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6679" y="1377338"/>
            <a:ext cx="7126842" cy="4590686"/>
          </a:xfrm>
          <a:prstGeom prst="rect">
            <a:avLst/>
          </a:prstGeom>
        </p:spPr>
      </p:pic>
      <p:pic>
        <p:nvPicPr>
          <p:cNvPr id="4" name="Graphic 23">
            <a:extLst>
              <a:ext uri="{FF2B5EF4-FFF2-40B4-BE49-F238E27FC236}">
                <a16:creationId xmlns:a16="http://schemas.microsoft.com/office/drawing/2014/main" id="{3DB4337E-BB4F-4158-A0DB-3A4B577CB9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7735185" y="5140938"/>
            <a:ext cx="339724" cy="33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202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77802"/>
            <a:ext cx="8839200" cy="888997"/>
          </a:xfrm>
        </p:spPr>
        <p:txBody>
          <a:bodyPr/>
          <a:lstStyle/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Constructing three major retaining walls.</a:t>
            </a:r>
            <a:b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Avoid impacting 30” gas line crossing I-65. </a:t>
            </a:r>
            <a:b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1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3F0E49-CEED-4188-AB24-D6199DE27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5340E62-4724-4B20-A527-5B0B5A1BB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60" y="1336902"/>
            <a:ext cx="9028140" cy="4682898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5BFBB2A0-5FAA-408C-AE3F-419D19BC63AD}"/>
              </a:ext>
            </a:extLst>
          </p:cNvPr>
          <p:cNvSpPr/>
          <p:nvPr/>
        </p:nvSpPr>
        <p:spPr>
          <a:xfrm rot="9765748">
            <a:off x="3017241" y="3779938"/>
            <a:ext cx="228600" cy="12192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855A10-6859-4E7A-8A27-DFF8B7B74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524000" y="2420945"/>
            <a:ext cx="536494" cy="1219306"/>
          </a:xfrm>
          <a:prstGeom prst="rect">
            <a:avLst/>
          </a:prstGeom>
        </p:spPr>
      </p:pic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6599D418-7F16-4240-AAE7-795022E2D0C9}"/>
              </a:ext>
            </a:extLst>
          </p:cNvPr>
          <p:cNvSpPr/>
          <p:nvPr/>
        </p:nvSpPr>
        <p:spPr>
          <a:xfrm>
            <a:off x="5867400" y="2743200"/>
            <a:ext cx="1295400" cy="1219306"/>
          </a:xfrm>
          <a:prstGeom prst="flowChartConnector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D3ED42-A4FE-4B9C-8DAB-44963E7B22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39" y="1371157"/>
            <a:ext cx="4798240" cy="5486843"/>
          </a:xfrm>
          <a:prstGeom prst="rect">
            <a:avLst/>
          </a:prstGeom>
        </p:spPr>
      </p:pic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3489DFC2-B39C-4710-A6C0-F429CD854F64}"/>
              </a:ext>
            </a:extLst>
          </p:cNvPr>
          <p:cNvSpPr/>
          <p:nvPr/>
        </p:nvSpPr>
        <p:spPr>
          <a:xfrm>
            <a:off x="6705600" y="4572000"/>
            <a:ext cx="2133600" cy="1600200"/>
          </a:xfrm>
          <a:prstGeom prst="flowChartConnector">
            <a:avLst/>
          </a:prstGeom>
          <a:noFill/>
          <a:ln w="57150">
            <a:solidFill>
              <a:srgbClr val="E71B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Graphic 23">
            <a:extLst>
              <a:ext uri="{FF2B5EF4-FFF2-40B4-BE49-F238E27FC236}">
                <a16:creationId xmlns:a16="http://schemas.microsoft.com/office/drawing/2014/main" id="{7FDD6C38-D63D-4644-A303-931F58FE2E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583047">
            <a:off x="8308900" y="5368721"/>
            <a:ext cx="339724" cy="33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89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77802"/>
            <a:ext cx="8839200" cy="888997"/>
          </a:xfrm>
        </p:spPr>
        <p:txBody>
          <a:bodyPr/>
          <a:lstStyle/>
          <a:p>
            <a:br>
              <a:rPr lang="en-US" sz="14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4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Adding Ramp 4.</a:t>
            </a:r>
            <a:br>
              <a:rPr lang="en-US" sz="14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4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Remove existing I-65 NB entrance loop ramp.</a:t>
            </a:r>
            <a:br>
              <a:rPr lang="en-US" sz="14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4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Relocation of STR-1 in southeast quadrant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b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1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3F0E49-CEED-4188-AB24-D6199DE27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18853AE5-3122-48D6-ABF4-218AA0BFE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54" y="1193804"/>
            <a:ext cx="8915399" cy="459708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2F0A911-8580-4540-A1C6-5E92AB73B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976073">
            <a:off x="3768148" y="2908065"/>
            <a:ext cx="536494" cy="12193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9005070-7E55-47BC-8DF9-48F228D87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128" y="2903980"/>
            <a:ext cx="1261981" cy="1225402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5E777EA-9FE3-4979-A30E-C6E602EDBD8A}"/>
              </a:ext>
            </a:extLst>
          </p:cNvPr>
          <p:cNvSpPr/>
          <p:nvPr/>
        </p:nvSpPr>
        <p:spPr>
          <a:xfrm>
            <a:off x="2523408" y="3674554"/>
            <a:ext cx="3177540" cy="1394460"/>
          </a:xfrm>
          <a:custGeom>
            <a:avLst/>
            <a:gdLst>
              <a:gd name="connsiteX0" fmla="*/ 0 w 3177540"/>
              <a:gd name="connsiteY0" fmla="*/ 129540 h 1394460"/>
              <a:gd name="connsiteX1" fmla="*/ 434340 w 3177540"/>
              <a:gd name="connsiteY1" fmla="*/ 0 h 1394460"/>
              <a:gd name="connsiteX2" fmla="*/ 1569720 w 3177540"/>
              <a:gd name="connsiteY2" fmla="*/ 419100 h 1394460"/>
              <a:gd name="connsiteX3" fmla="*/ 2346960 w 3177540"/>
              <a:gd name="connsiteY3" fmla="*/ 403860 h 1394460"/>
              <a:gd name="connsiteX4" fmla="*/ 2857500 w 3177540"/>
              <a:gd name="connsiteY4" fmla="*/ 502920 h 1394460"/>
              <a:gd name="connsiteX5" fmla="*/ 3177540 w 3177540"/>
              <a:gd name="connsiteY5" fmla="*/ 1325880 h 1394460"/>
              <a:gd name="connsiteX6" fmla="*/ 1760220 w 3177540"/>
              <a:gd name="connsiteY6" fmla="*/ 1394460 h 1394460"/>
              <a:gd name="connsiteX7" fmla="*/ 1165860 w 3177540"/>
              <a:gd name="connsiteY7" fmla="*/ 1295400 h 1394460"/>
              <a:gd name="connsiteX8" fmla="*/ 0 w 3177540"/>
              <a:gd name="connsiteY8" fmla="*/ 129540 h 1394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7540" h="1394460">
                <a:moveTo>
                  <a:pt x="0" y="129540"/>
                </a:moveTo>
                <a:lnTo>
                  <a:pt x="434340" y="0"/>
                </a:lnTo>
                <a:lnTo>
                  <a:pt x="1569720" y="419100"/>
                </a:lnTo>
                <a:lnTo>
                  <a:pt x="2346960" y="403860"/>
                </a:lnTo>
                <a:lnTo>
                  <a:pt x="2857500" y="502920"/>
                </a:lnTo>
                <a:lnTo>
                  <a:pt x="3177540" y="1325880"/>
                </a:lnTo>
                <a:lnTo>
                  <a:pt x="1760220" y="1394460"/>
                </a:lnTo>
                <a:lnTo>
                  <a:pt x="1165860" y="1295400"/>
                </a:lnTo>
                <a:lnTo>
                  <a:pt x="0" y="12954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Graphic 23">
            <a:extLst>
              <a:ext uri="{FF2B5EF4-FFF2-40B4-BE49-F238E27FC236}">
                <a16:creationId xmlns:a16="http://schemas.microsoft.com/office/drawing/2014/main" id="{0EBC9E31-7BD4-47F0-B16A-690778A8FF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608099">
            <a:off x="8315765" y="4201921"/>
            <a:ext cx="339724" cy="33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40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77802"/>
            <a:ext cx="8839200" cy="888997"/>
          </a:xfrm>
        </p:spPr>
        <p:txBody>
          <a:bodyPr/>
          <a:lstStyle/>
          <a:p>
            <a:br>
              <a:rPr lang="en-US" sz="14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4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Replacing and upsizing one of the Box culverts on SR-99.</a:t>
            </a:r>
            <a:br>
              <a:rPr lang="en-US" sz="14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4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Widen SR 99 (US 412/Bear Creek Pike). </a:t>
            </a:r>
            <a:br>
              <a:rPr lang="en-US" sz="14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4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 signals at ramp terminals on SR 99 (US 412/Bear Creek Pike)</a:t>
            </a:r>
            <a:b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1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3F0E49-CEED-4188-AB24-D6199DE27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66183989-C1FE-41AB-965D-056F16AB5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219200"/>
            <a:ext cx="8915400" cy="4564031"/>
          </a:xfrm>
          <a:prstGeom prst="rect">
            <a:avLst/>
          </a:prstGeom>
        </p:spPr>
      </p:pic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86180629-2E3C-4E05-B979-2CF6BC3E5306}"/>
              </a:ext>
            </a:extLst>
          </p:cNvPr>
          <p:cNvSpPr/>
          <p:nvPr/>
        </p:nvSpPr>
        <p:spPr>
          <a:xfrm>
            <a:off x="876300" y="3165121"/>
            <a:ext cx="762000" cy="762000"/>
          </a:xfrm>
          <a:prstGeom prst="flowChartConnector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440D59-5B33-4512-B67A-2A4F94679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345111">
            <a:off x="3308895" y="2803482"/>
            <a:ext cx="1261981" cy="12314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00E257-B875-4103-8CD8-AD44DB8EF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345111">
            <a:off x="7347494" y="3345270"/>
            <a:ext cx="1261981" cy="12314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83241F-7943-4C9C-941E-3E7F83D79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977" y="2366476"/>
            <a:ext cx="798645" cy="79864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FCB6D6F-5643-4BE3-A1CA-F8684453C4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0864" y="2479321"/>
            <a:ext cx="798645" cy="798645"/>
          </a:xfrm>
          <a:prstGeom prst="rect">
            <a:avLst/>
          </a:prstGeom>
        </p:spPr>
      </p:pic>
      <p:pic>
        <p:nvPicPr>
          <p:cNvPr id="13" name="Graphic 23">
            <a:extLst>
              <a:ext uri="{FF2B5EF4-FFF2-40B4-BE49-F238E27FC236}">
                <a16:creationId xmlns:a16="http://schemas.microsoft.com/office/drawing/2014/main" id="{60D80935-9D94-44F2-81F9-0C1B4FB5A2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5800" y="5096018"/>
            <a:ext cx="339724" cy="33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86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C9881-82B7-4F18-9A90-78616C2A9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Utility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4DFA8-5D1F-445A-BA84-CD9356D36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283196"/>
          </a:xfrm>
        </p:spPr>
        <p:txBody>
          <a:bodyPr>
            <a:normAutofit/>
          </a:bodyPr>
          <a:lstStyle/>
          <a:p>
            <a:r>
              <a:rPr lang="en-US" dirty="0"/>
              <a:t>Move in State:</a:t>
            </a:r>
          </a:p>
          <a:p>
            <a:pPr lvl="1"/>
            <a:r>
              <a:rPr lang="en-US" dirty="0"/>
              <a:t>AT&amp;T Communication</a:t>
            </a:r>
          </a:p>
          <a:p>
            <a:pPr lvl="1"/>
            <a:r>
              <a:rPr lang="en-US" dirty="0"/>
              <a:t>Atmos Gas</a:t>
            </a:r>
          </a:p>
          <a:p>
            <a:pPr lvl="1"/>
            <a:r>
              <a:rPr lang="en-US" dirty="0"/>
              <a:t>Columbia Water</a:t>
            </a:r>
          </a:p>
          <a:p>
            <a:pPr lvl="1"/>
            <a:r>
              <a:rPr lang="en-US" dirty="0"/>
              <a:t>Duck River Electric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Move Prior:</a:t>
            </a:r>
          </a:p>
          <a:p>
            <a:pPr lvl="1"/>
            <a:r>
              <a:rPr lang="en-US" dirty="0"/>
              <a:t>AT&amp;T Fiber Optics (In conflict with Ramp 3)</a:t>
            </a:r>
          </a:p>
          <a:p>
            <a:pPr lvl="1"/>
            <a:r>
              <a:rPr lang="en-US" dirty="0"/>
              <a:t>Charter Communication (Used their own forces – no contract)</a:t>
            </a:r>
          </a:p>
          <a:p>
            <a:pPr lvl="1"/>
            <a:endParaRPr lang="en-US" dirty="0"/>
          </a:p>
          <a:p>
            <a:r>
              <a:rPr lang="en-US" dirty="0"/>
              <a:t>Utility poles and lines will need to be relocated due to the widened roadway</a:t>
            </a:r>
          </a:p>
          <a:p>
            <a:r>
              <a:rPr lang="en-US" dirty="0"/>
              <a:t>Enbridge Gas – No conflict</a:t>
            </a:r>
          </a:p>
        </p:txBody>
      </p:sp>
    </p:spTree>
    <p:extLst>
      <p:ext uri="{BB962C8B-B14F-4D97-AF65-F5344CB8AC3E}">
        <p14:creationId xmlns:p14="http://schemas.microsoft.com/office/powerpoint/2010/main" val="3158078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3B1E6-9E65-4317-BB63-87B25BBB3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AT&amp;T Fiber Optic Relocation at Ramp 3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FA99B0-254A-45D1-A591-960CBCCB4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2BCBD0-02CF-4AAF-95A4-D4397B093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5020"/>
            <a:ext cx="9144000" cy="44679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D90328B-2104-4B44-8294-5546AE7A1CE5}"/>
              </a:ext>
            </a:extLst>
          </p:cNvPr>
          <p:cNvSpPr txBox="1"/>
          <p:nvPr/>
        </p:nvSpPr>
        <p:spPr>
          <a:xfrm>
            <a:off x="243840" y="4085739"/>
            <a:ext cx="2133600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This area is not available until AT&amp;T completes relocation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DDCC444-B849-4C69-96E0-34F389B4C3BF}"/>
              </a:ext>
            </a:extLst>
          </p:cNvPr>
          <p:cNvCxnSpPr>
            <a:cxnSpLocks/>
          </p:cNvCxnSpPr>
          <p:nvPr/>
        </p:nvCxnSpPr>
        <p:spPr>
          <a:xfrm>
            <a:off x="1819275" y="3509963"/>
            <a:ext cx="558165" cy="57577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ED4EECF-C7D6-4137-96B5-2756E611423F}"/>
              </a:ext>
            </a:extLst>
          </p:cNvPr>
          <p:cNvCxnSpPr>
            <a:cxnSpLocks/>
          </p:cNvCxnSpPr>
          <p:nvPr/>
        </p:nvCxnSpPr>
        <p:spPr>
          <a:xfrm flipH="1">
            <a:off x="243840" y="3290888"/>
            <a:ext cx="289560" cy="794851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B8C4341-5E5B-4272-81AE-538960A17C4A}"/>
              </a:ext>
            </a:extLst>
          </p:cNvPr>
          <p:cNvSpPr/>
          <p:nvPr/>
        </p:nvSpPr>
        <p:spPr>
          <a:xfrm>
            <a:off x="507206" y="3290888"/>
            <a:ext cx="1312069" cy="219075"/>
          </a:xfrm>
          <a:custGeom>
            <a:avLst/>
            <a:gdLst>
              <a:gd name="connsiteX0" fmla="*/ 0 w 1312069"/>
              <a:gd name="connsiteY0" fmla="*/ 0 h 219075"/>
              <a:gd name="connsiteX1" fmla="*/ 1138238 w 1312069"/>
              <a:gd name="connsiteY1" fmla="*/ 52387 h 219075"/>
              <a:gd name="connsiteX2" fmla="*/ 1312069 w 1312069"/>
              <a:gd name="connsiteY2" fmla="*/ 219075 h 219075"/>
              <a:gd name="connsiteX3" fmla="*/ 654844 w 1312069"/>
              <a:gd name="connsiteY3" fmla="*/ 180975 h 219075"/>
              <a:gd name="connsiteX4" fmla="*/ 323850 w 1312069"/>
              <a:gd name="connsiteY4" fmla="*/ 128587 h 219075"/>
              <a:gd name="connsiteX5" fmla="*/ 0 w 1312069"/>
              <a:gd name="connsiteY5" fmla="*/ 0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2069" h="219075">
                <a:moveTo>
                  <a:pt x="0" y="0"/>
                </a:moveTo>
                <a:lnTo>
                  <a:pt x="1138238" y="52387"/>
                </a:lnTo>
                <a:lnTo>
                  <a:pt x="1312069" y="219075"/>
                </a:lnTo>
                <a:lnTo>
                  <a:pt x="654844" y="180975"/>
                </a:lnTo>
                <a:lnTo>
                  <a:pt x="323850" y="128587"/>
                </a:ln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56863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158198E-4853-41DA-9C81-C21CA130016C}"/>
              </a:ext>
            </a:extLst>
          </p:cNvPr>
          <p:cNvSpPr/>
          <p:nvPr/>
        </p:nvSpPr>
        <p:spPr>
          <a:xfrm>
            <a:off x="6415088" y="3498056"/>
            <a:ext cx="1040606" cy="100013"/>
          </a:xfrm>
          <a:custGeom>
            <a:avLst/>
            <a:gdLst>
              <a:gd name="connsiteX0" fmla="*/ 0 w 1040606"/>
              <a:gd name="connsiteY0" fmla="*/ 0 h 100013"/>
              <a:gd name="connsiteX1" fmla="*/ 1040606 w 1040606"/>
              <a:gd name="connsiteY1" fmla="*/ 14288 h 100013"/>
              <a:gd name="connsiteX2" fmla="*/ 1038225 w 1040606"/>
              <a:gd name="connsiteY2" fmla="*/ 100013 h 100013"/>
              <a:gd name="connsiteX3" fmla="*/ 2381 w 1040606"/>
              <a:gd name="connsiteY3" fmla="*/ 80963 h 100013"/>
              <a:gd name="connsiteX4" fmla="*/ 0 w 1040606"/>
              <a:gd name="connsiteY4" fmla="*/ 0 h 100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0606" h="100013">
                <a:moveTo>
                  <a:pt x="0" y="0"/>
                </a:moveTo>
                <a:lnTo>
                  <a:pt x="1040606" y="14288"/>
                </a:lnTo>
                <a:cubicBezTo>
                  <a:pt x="1039812" y="42863"/>
                  <a:pt x="1039019" y="71438"/>
                  <a:pt x="1038225" y="100013"/>
                </a:cubicBezTo>
                <a:lnTo>
                  <a:pt x="2381" y="80963"/>
                </a:lnTo>
                <a:cubicBezTo>
                  <a:pt x="1587" y="53975"/>
                  <a:pt x="794" y="26988"/>
                  <a:pt x="0" y="0"/>
                </a:cubicBezTo>
                <a:close/>
              </a:path>
            </a:pathLst>
          </a:custGeom>
          <a:solidFill>
            <a:srgbClr val="FFFF00">
              <a:alpha val="52157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44DD876-3917-4CF6-BC4E-365140A19218}"/>
              </a:ext>
            </a:extLst>
          </p:cNvPr>
          <p:cNvSpPr txBox="1"/>
          <p:nvPr/>
        </p:nvSpPr>
        <p:spPr>
          <a:xfrm>
            <a:off x="5906691" y="3984193"/>
            <a:ext cx="2057400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No longer in conflict with AT&amp;T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03660EE-6C61-434C-8946-D84A8DC49614}"/>
              </a:ext>
            </a:extLst>
          </p:cNvPr>
          <p:cNvCxnSpPr>
            <a:cxnSpLocks/>
          </p:cNvCxnSpPr>
          <p:nvPr/>
        </p:nvCxnSpPr>
        <p:spPr>
          <a:xfrm>
            <a:off x="7428072" y="3577684"/>
            <a:ext cx="536019" cy="406509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57A1595-BE6B-4124-BBC1-8B8AB2954B15}"/>
              </a:ext>
            </a:extLst>
          </p:cNvPr>
          <p:cNvCxnSpPr>
            <a:cxnSpLocks/>
          </p:cNvCxnSpPr>
          <p:nvPr/>
        </p:nvCxnSpPr>
        <p:spPr>
          <a:xfrm flipH="1">
            <a:off x="5906691" y="3571483"/>
            <a:ext cx="492681" cy="41271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C313543-C57D-46FB-AE51-690EE1BE3D1A}"/>
              </a:ext>
            </a:extLst>
          </p:cNvPr>
          <p:cNvSpPr txBox="1"/>
          <p:nvPr/>
        </p:nvSpPr>
        <p:spPr>
          <a:xfrm rot="1298171">
            <a:off x="2165275" y="3064542"/>
            <a:ext cx="1040606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RAMP 3</a:t>
            </a:r>
          </a:p>
        </p:txBody>
      </p:sp>
    </p:spTree>
    <p:extLst>
      <p:ext uri="{BB962C8B-B14F-4D97-AF65-F5344CB8AC3E}">
        <p14:creationId xmlns:p14="http://schemas.microsoft.com/office/powerpoint/2010/main" val="443151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7CDF8-BD3A-4A88-A5EC-24634CAC9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Retaining Walls in close proximity to Gas 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C3F1F-C402-44F7-82F1-AB2BCE3E8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1396996"/>
          </a:xfrm>
        </p:spPr>
        <p:txBody>
          <a:bodyPr>
            <a:normAutofit/>
          </a:bodyPr>
          <a:lstStyle/>
          <a:p>
            <a:r>
              <a:rPr lang="en-US" sz="2000" dirty="0"/>
              <a:t>Gas Line 25 (36” dia. – 42” cased) is centered between the last two soldier piles of Wall No. 1.  Approx. clearance is 6 feet on each side.</a:t>
            </a:r>
          </a:p>
          <a:p>
            <a:r>
              <a:rPr lang="en-US" sz="2000" dirty="0"/>
              <a:t>Gas Line 10 (30” dia. – 36” cased) is located approx. 5 feet below bottom of wall footing.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86C0D7-AC5E-41CF-8F0E-EB67B30FF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" y="2713164"/>
            <a:ext cx="6972300" cy="310807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8946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4BA81-3853-4BAA-8E16-6137B3E2B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Temp. Shoring for Bridge Phased Construction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72B9A-7321-4ED9-9AE9-B0D969AB2D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82596"/>
          </a:xfrm>
        </p:spPr>
        <p:txBody>
          <a:bodyPr>
            <a:noAutofit/>
          </a:bodyPr>
          <a:lstStyle/>
          <a:p>
            <a:r>
              <a:rPr lang="en-US" sz="2000" dirty="0"/>
              <a:t>Temporary Shoring will be required for the hatched area.</a:t>
            </a:r>
          </a:p>
          <a:p>
            <a:r>
              <a:rPr lang="en-US" sz="2000" dirty="0"/>
              <a:t>Shoring heights will approach a maximum of 25 feet.</a:t>
            </a:r>
          </a:p>
          <a:p>
            <a:r>
              <a:rPr lang="en-US" sz="2000" dirty="0"/>
              <a:t>Working room between Phases is narrow.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07F90C-1591-4107-A858-F42521527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75" y="2514600"/>
            <a:ext cx="8384450" cy="23622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83135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D7C1B-083D-463C-8D97-767BE9255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Temporary Asphalt at Median Bridge Section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BA879-4972-43DD-B982-47557851C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1396996"/>
          </a:xfrm>
        </p:spPr>
        <p:txBody>
          <a:bodyPr>
            <a:normAutofit/>
          </a:bodyPr>
          <a:lstStyle/>
          <a:p>
            <a:r>
              <a:rPr lang="en-US" sz="2000" dirty="0"/>
              <a:t>Temporary Asphalt Overlay will be necessary at the bridge median section built in Phase I.</a:t>
            </a:r>
          </a:p>
          <a:p>
            <a:r>
              <a:rPr lang="en-US" sz="2000" dirty="0"/>
              <a:t>In the final bridge construction phase, the asphalt will need to be removed without damaging the new deck slab.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39FD31-DA49-45F4-8FA1-34449F626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2727281"/>
            <a:ext cx="7391400" cy="293691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225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C44099-7AB9-406A-8AC4-6DC9EBB6D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03303"/>
            <a:ext cx="8350623" cy="51983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CD72C4-896F-4A82-97AD-7B51BEF75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I-65 Bridge Construction Phasing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D1C727-59C8-4281-BE02-E3DF194FCD47}"/>
              </a:ext>
            </a:extLst>
          </p:cNvPr>
          <p:cNvSpPr txBox="1"/>
          <p:nvPr/>
        </p:nvSpPr>
        <p:spPr>
          <a:xfrm>
            <a:off x="3186954" y="2543145"/>
            <a:ext cx="2299446" cy="400110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n w="1270">
                  <a:noFill/>
                </a:ln>
              </a:rPr>
              <a:t>         Phase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7CCE7B-0A65-45A7-860A-6E4F30CB3B51}"/>
              </a:ext>
            </a:extLst>
          </p:cNvPr>
          <p:cNvSpPr txBox="1"/>
          <p:nvPr/>
        </p:nvSpPr>
        <p:spPr>
          <a:xfrm>
            <a:off x="2590799" y="5462337"/>
            <a:ext cx="3667685" cy="400110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n w="1270">
                  <a:noFill/>
                </a:ln>
              </a:rPr>
              <a:t>Phase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56B6BF-A94C-444F-B9F9-2B52087C1778}"/>
              </a:ext>
            </a:extLst>
          </p:cNvPr>
          <p:cNvSpPr txBox="1"/>
          <p:nvPr/>
        </p:nvSpPr>
        <p:spPr>
          <a:xfrm>
            <a:off x="6431280" y="2543145"/>
            <a:ext cx="1828800" cy="400110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n w="1270">
                  <a:noFill/>
                </a:ln>
              </a:rPr>
              <a:t>Northbound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A50C0A-CD08-49B4-8850-5ED10639111C}"/>
              </a:ext>
            </a:extLst>
          </p:cNvPr>
          <p:cNvSpPr txBox="1"/>
          <p:nvPr/>
        </p:nvSpPr>
        <p:spPr>
          <a:xfrm>
            <a:off x="6258485" y="5401405"/>
            <a:ext cx="1828800" cy="400110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n w="1270">
                  <a:noFill/>
                </a:ln>
              </a:rPr>
              <a:t>Northbound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A7FC51-BAAA-4B17-832A-B1D5B1838DF8}"/>
              </a:ext>
            </a:extLst>
          </p:cNvPr>
          <p:cNvSpPr txBox="1"/>
          <p:nvPr/>
        </p:nvSpPr>
        <p:spPr>
          <a:xfrm>
            <a:off x="793377" y="5462337"/>
            <a:ext cx="1828800" cy="400110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n w="1270">
                  <a:noFill/>
                </a:ln>
              </a:rPr>
              <a:t>Southbound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A04C1F-9098-470A-9373-F8E52933559F}"/>
              </a:ext>
            </a:extLst>
          </p:cNvPr>
          <p:cNvSpPr txBox="1"/>
          <p:nvPr/>
        </p:nvSpPr>
        <p:spPr>
          <a:xfrm>
            <a:off x="793377" y="2543145"/>
            <a:ext cx="1828800" cy="400110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n w="1270">
                  <a:noFill/>
                </a:ln>
              </a:rPr>
              <a:t>Southbound</a:t>
            </a:r>
          </a:p>
        </p:txBody>
      </p:sp>
    </p:spTree>
    <p:extLst>
      <p:ext uri="{BB962C8B-B14F-4D97-AF65-F5344CB8AC3E}">
        <p14:creationId xmlns:p14="http://schemas.microsoft.com/office/powerpoint/2010/main" val="3435122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2186DA-1164-4368-93FA-F296CB097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03303"/>
            <a:ext cx="8167998" cy="50875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CD72C4-896F-4A82-97AD-7B51BEF75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I-65 Bridge Construction Phasing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83C086-3C7F-4D0F-BE7C-6F876885F02B}"/>
              </a:ext>
            </a:extLst>
          </p:cNvPr>
          <p:cNvSpPr txBox="1"/>
          <p:nvPr/>
        </p:nvSpPr>
        <p:spPr>
          <a:xfrm>
            <a:off x="2967509" y="2806641"/>
            <a:ext cx="3029110" cy="400110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n w="1270">
                  <a:noFill/>
                </a:ln>
              </a:rPr>
              <a:t>Phase 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7853D7-D9CD-4B0D-BD0E-99F87E909A1C}"/>
              </a:ext>
            </a:extLst>
          </p:cNvPr>
          <p:cNvSpPr txBox="1"/>
          <p:nvPr/>
        </p:nvSpPr>
        <p:spPr>
          <a:xfrm>
            <a:off x="2895600" y="5610255"/>
            <a:ext cx="3200400" cy="400110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n w="1270">
                  <a:noFill/>
                </a:ln>
              </a:rPr>
              <a:t>Phase 4 - Final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77D057-9DB0-4CEF-BC45-F22DFF5C42F3}"/>
              </a:ext>
            </a:extLst>
          </p:cNvPr>
          <p:cNvSpPr txBox="1"/>
          <p:nvPr/>
        </p:nvSpPr>
        <p:spPr>
          <a:xfrm>
            <a:off x="5996619" y="5610255"/>
            <a:ext cx="1828800" cy="400110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n w="1270">
                  <a:noFill/>
                </a:ln>
              </a:rPr>
              <a:t>Northbound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62B7C2-6526-40A7-A44A-5BB43B67F968}"/>
              </a:ext>
            </a:extLst>
          </p:cNvPr>
          <p:cNvSpPr txBox="1"/>
          <p:nvPr/>
        </p:nvSpPr>
        <p:spPr>
          <a:xfrm>
            <a:off x="5943600" y="2806641"/>
            <a:ext cx="1828800" cy="400110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n w="1270">
                  <a:noFill/>
                </a:ln>
              </a:rPr>
              <a:t>Northbound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72BA10-FA6A-40DC-AC06-A17891849807}"/>
              </a:ext>
            </a:extLst>
          </p:cNvPr>
          <p:cNvSpPr txBox="1"/>
          <p:nvPr/>
        </p:nvSpPr>
        <p:spPr>
          <a:xfrm>
            <a:off x="1066800" y="2812992"/>
            <a:ext cx="1981200" cy="400110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n w="1270">
                  <a:noFill/>
                </a:ln>
              </a:rPr>
              <a:t>   Southbound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A61AA6-1AAC-4536-96B0-F8096570F348}"/>
              </a:ext>
            </a:extLst>
          </p:cNvPr>
          <p:cNvSpPr txBox="1"/>
          <p:nvPr/>
        </p:nvSpPr>
        <p:spPr>
          <a:xfrm>
            <a:off x="762000" y="5610255"/>
            <a:ext cx="2205509" cy="400110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n w="1270">
                  <a:noFill/>
                </a:ln>
              </a:rPr>
              <a:t>    Southbound    </a:t>
            </a:r>
          </a:p>
        </p:txBody>
      </p:sp>
    </p:spTree>
    <p:extLst>
      <p:ext uri="{BB962C8B-B14F-4D97-AF65-F5344CB8AC3E}">
        <p14:creationId xmlns:p14="http://schemas.microsoft.com/office/powerpoint/2010/main" val="11782038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C9881-82B7-4F18-9A90-78616C2A9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Traffic Control (Phase 1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4DFA8-5D1F-445A-BA84-CD9356D36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Phase 1: </a:t>
            </a:r>
          </a:p>
          <a:p>
            <a:pPr lvl="1"/>
            <a:r>
              <a:rPr lang="en-US" dirty="0"/>
              <a:t>Construct I-65 Median Bridge. </a:t>
            </a:r>
          </a:p>
          <a:p>
            <a:pPr lvl="1"/>
            <a:r>
              <a:rPr lang="en-US" dirty="0"/>
              <a:t>Maintain I-65 NB and SB Lanes.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Construct south widening on SR-99 (excluding under the bridge). </a:t>
            </a:r>
          </a:p>
          <a:p>
            <a:pPr lvl="1"/>
            <a:r>
              <a:rPr lang="en-US" dirty="0"/>
              <a:t>Construct Southern half of box culvert under SR-99.</a:t>
            </a:r>
          </a:p>
          <a:p>
            <a:pPr lvl="1"/>
            <a:r>
              <a:rPr lang="en-US" dirty="0"/>
              <a:t>Maintain SR-99 existing lanes and turn lanes.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Construct Proposed Ramp 4 including retaining walls.</a:t>
            </a:r>
          </a:p>
          <a:p>
            <a:pPr lvl="1"/>
            <a:r>
              <a:rPr lang="en-US" dirty="0"/>
              <a:t>Maintain all existing ramp traffic.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6684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A0EE5-7630-47ED-905F-76A3031C0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Control (Phase 1 of 5)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503B2F-4FE9-4E91-8673-DBED1F5E0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7304"/>
            <a:ext cx="9144000" cy="49833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260554-28F0-4D56-A7AE-4DE68801C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4745"/>
            <a:ext cx="9144000" cy="51085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49C3CF-E58C-4695-8608-3ADCD926F3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1734" y="874745"/>
            <a:ext cx="2692266" cy="881538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13124C5-5180-43B9-85CC-FE6F40F79115}"/>
              </a:ext>
            </a:extLst>
          </p:cNvPr>
          <p:cNvSpPr/>
          <p:nvPr/>
        </p:nvSpPr>
        <p:spPr>
          <a:xfrm>
            <a:off x="6629399" y="4643532"/>
            <a:ext cx="2438400" cy="12192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5006B4-8F15-4FB8-9E8D-4F753047381D}"/>
              </a:ext>
            </a:extLst>
          </p:cNvPr>
          <p:cNvSpPr/>
          <p:nvPr/>
        </p:nvSpPr>
        <p:spPr>
          <a:xfrm>
            <a:off x="6743582" y="4800600"/>
            <a:ext cx="951571" cy="357809"/>
          </a:xfrm>
          <a:prstGeom prst="rect">
            <a:avLst/>
          </a:prstGeom>
          <a:solidFill>
            <a:srgbClr val="BD8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C4B2994-33D9-45AC-92EA-DDAB8B92B1B3}"/>
              </a:ext>
            </a:extLst>
          </p:cNvPr>
          <p:cNvSpPr/>
          <p:nvPr/>
        </p:nvSpPr>
        <p:spPr>
          <a:xfrm>
            <a:off x="6748345" y="5353347"/>
            <a:ext cx="951571" cy="35780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F00C640-B6B2-4F47-8BA8-980B804FD053}"/>
              </a:ext>
            </a:extLst>
          </p:cNvPr>
          <p:cNvSpPr txBox="1"/>
          <p:nvPr/>
        </p:nvSpPr>
        <p:spPr>
          <a:xfrm>
            <a:off x="7772399" y="4820807"/>
            <a:ext cx="12489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 ZONE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464AAC0-8DAB-4760-8CC3-342F2C39753C}"/>
              </a:ext>
            </a:extLst>
          </p:cNvPr>
          <p:cNvSpPr txBox="1"/>
          <p:nvPr/>
        </p:nvSpPr>
        <p:spPr>
          <a:xfrm>
            <a:off x="7802137" y="5358961"/>
            <a:ext cx="11894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TRAFFIC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4173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3D1C7-953E-4D7B-84DA-2056B51FD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Control (Phase 2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1515A-F368-4453-9756-DEE62FA64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Phase 2: </a:t>
            </a:r>
          </a:p>
          <a:p>
            <a:pPr lvl="1"/>
            <a:r>
              <a:rPr lang="en-US" dirty="0"/>
              <a:t>Construct I-65 SB Bridge and Prop. Grade. </a:t>
            </a:r>
          </a:p>
          <a:p>
            <a:pPr lvl="1"/>
            <a:r>
              <a:rPr lang="en-US" dirty="0"/>
              <a:t>Maintain I-65 NB and SB Lanes (using median bridge)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Construct north widening on SR-99 (excluding under the bridge). </a:t>
            </a:r>
          </a:p>
          <a:p>
            <a:pPr lvl="1"/>
            <a:r>
              <a:rPr lang="en-US" dirty="0"/>
              <a:t>Construct Northern half of box culvert under SR-99.</a:t>
            </a:r>
          </a:p>
          <a:p>
            <a:pPr lvl="1"/>
            <a:r>
              <a:rPr lang="en-US" dirty="0"/>
              <a:t>Maintain SR-99 existing lanes and turn lanes.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Construct Ramps 1 and 2. </a:t>
            </a:r>
          </a:p>
          <a:p>
            <a:pPr lvl="1"/>
            <a:r>
              <a:rPr lang="en-US" dirty="0"/>
              <a:t>Maintain existing Ramp 1 and 2 traffic with shifts as needed.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6291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A0EE5-7630-47ED-905F-76A3031C0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Control (Phase 2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04417-229B-4F57-8B19-00A858555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Insert phase 2 graphic here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2834FF-A557-4FA1-B946-FD4E1E0D5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4717"/>
            <a:ext cx="9144000" cy="51285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116746-B3F9-4DC4-A2E0-145107AF7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734" y="874745"/>
            <a:ext cx="2692266" cy="88153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5A05BE4-B40D-40BF-AF03-8B9E364C8CC7}"/>
              </a:ext>
            </a:extLst>
          </p:cNvPr>
          <p:cNvSpPr/>
          <p:nvPr/>
        </p:nvSpPr>
        <p:spPr>
          <a:xfrm>
            <a:off x="6629399" y="4643532"/>
            <a:ext cx="2438400" cy="12192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E45BAB-D812-4349-9F63-E29840A7DE41}"/>
              </a:ext>
            </a:extLst>
          </p:cNvPr>
          <p:cNvSpPr/>
          <p:nvPr/>
        </p:nvSpPr>
        <p:spPr>
          <a:xfrm>
            <a:off x="6748345" y="5353347"/>
            <a:ext cx="951571" cy="35780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2E389-DA74-46DE-8B3F-4922B6E89BFF}"/>
              </a:ext>
            </a:extLst>
          </p:cNvPr>
          <p:cNvSpPr txBox="1"/>
          <p:nvPr/>
        </p:nvSpPr>
        <p:spPr>
          <a:xfrm>
            <a:off x="7772399" y="4820807"/>
            <a:ext cx="12489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 ZONE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E913DE-1617-43E5-99CF-E031E3FAD2A7}"/>
              </a:ext>
            </a:extLst>
          </p:cNvPr>
          <p:cNvSpPr txBox="1"/>
          <p:nvPr/>
        </p:nvSpPr>
        <p:spPr>
          <a:xfrm>
            <a:off x="7802137" y="5358961"/>
            <a:ext cx="11894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TRAFFIC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0E7648-812B-482A-A1DA-5FD40632B693}"/>
              </a:ext>
            </a:extLst>
          </p:cNvPr>
          <p:cNvSpPr/>
          <p:nvPr/>
        </p:nvSpPr>
        <p:spPr>
          <a:xfrm>
            <a:off x="6743582" y="4800600"/>
            <a:ext cx="951571" cy="357809"/>
          </a:xfrm>
          <a:prstGeom prst="rect">
            <a:avLst/>
          </a:prstGeom>
          <a:solidFill>
            <a:srgbClr val="BD8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2846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3D1C7-953E-4D7B-84DA-2056B51FD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Control (Phase 3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1515A-F368-4453-9756-DEE62FA64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Phase 3: </a:t>
            </a:r>
          </a:p>
          <a:p>
            <a:pPr lvl="1"/>
            <a:r>
              <a:rPr lang="en-US" dirty="0"/>
              <a:t>Construct I-65 NB Bridge and Prop. Grade. </a:t>
            </a:r>
          </a:p>
          <a:p>
            <a:pPr lvl="1"/>
            <a:r>
              <a:rPr lang="en-US" dirty="0"/>
              <a:t>Maintain I-65 NB and SB Lanes (using median bridge)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Re-stripe area under the bridge to provide left turn onto Prop. Ramp 4, I-65 NB on-ramp. </a:t>
            </a:r>
          </a:p>
          <a:p>
            <a:pPr lvl="1"/>
            <a:r>
              <a:rPr lang="en-US" dirty="0"/>
              <a:t>Maintain SR-99 existing lanes and turn lanes.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Open Ramp 4 to traffic. </a:t>
            </a:r>
          </a:p>
          <a:p>
            <a:pPr lvl="1"/>
            <a:r>
              <a:rPr lang="en-US" dirty="0"/>
              <a:t>Construct Ramp 3.</a:t>
            </a:r>
          </a:p>
          <a:p>
            <a:pPr lvl="1"/>
            <a:r>
              <a:rPr lang="en-US" dirty="0"/>
              <a:t>Remove existing Ramp 4 (Loop Ramp).</a:t>
            </a:r>
          </a:p>
          <a:p>
            <a:pPr lvl="1"/>
            <a:r>
              <a:rPr lang="en-US" dirty="0"/>
              <a:t>Maintain existing Ramp 3 traffic with shifts as needed.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0278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A0EE5-7630-47ED-905F-76A3031C0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Control (Phase 3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04417-229B-4F57-8B19-00A858555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Insert phase 3 graphic here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E9CBBE-98DD-4156-ABD8-A913A1F81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8913"/>
            <a:ext cx="9144000" cy="51201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41573C-7C8B-4BB1-96DA-E3C0E5C18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734" y="874745"/>
            <a:ext cx="2692266" cy="8815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4E90DC7-2BAD-4492-A537-F550695668B1}"/>
              </a:ext>
            </a:extLst>
          </p:cNvPr>
          <p:cNvSpPr/>
          <p:nvPr/>
        </p:nvSpPr>
        <p:spPr>
          <a:xfrm>
            <a:off x="6629399" y="4643532"/>
            <a:ext cx="2438400" cy="12192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8A199B-5FD5-42EA-9E66-360AF208937B}"/>
              </a:ext>
            </a:extLst>
          </p:cNvPr>
          <p:cNvSpPr/>
          <p:nvPr/>
        </p:nvSpPr>
        <p:spPr>
          <a:xfrm>
            <a:off x="6748345" y="5353347"/>
            <a:ext cx="951571" cy="35780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CD5BA5-EF92-45C4-B738-4472DF06D328}"/>
              </a:ext>
            </a:extLst>
          </p:cNvPr>
          <p:cNvSpPr txBox="1"/>
          <p:nvPr/>
        </p:nvSpPr>
        <p:spPr>
          <a:xfrm>
            <a:off x="7772399" y="4820807"/>
            <a:ext cx="12489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 ZONE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D98E92-29D1-4561-A763-93651B613790}"/>
              </a:ext>
            </a:extLst>
          </p:cNvPr>
          <p:cNvSpPr txBox="1"/>
          <p:nvPr/>
        </p:nvSpPr>
        <p:spPr>
          <a:xfrm>
            <a:off x="7802137" y="5358961"/>
            <a:ext cx="11894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TRAFFIC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0A9F96-094E-4C00-B96D-712DFD1874EC}"/>
              </a:ext>
            </a:extLst>
          </p:cNvPr>
          <p:cNvSpPr/>
          <p:nvPr/>
        </p:nvSpPr>
        <p:spPr>
          <a:xfrm>
            <a:off x="6743582" y="4800600"/>
            <a:ext cx="951571" cy="357809"/>
          </a:xfrm>
          <a:prstGeom prst="rect">
            <a:avLst/>
          </a:prstGeom>
          <a:solidFill>
            <a:srgbClr val="BD8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633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3D1C7-953E-4D7B-84DA-2056B51FD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Control (Phase 4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1515A-F368-4453-9756-DEE62FA64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Phase 4: </a:t>
            </a:r>
          </a:p>
          <a:p>
            <a:pPr lvl="1"/>
            <a:r>
              <a:rPr lang="en-US" dirty="0"/>
              <a:t>Construct I-65 Final Median surface and drainage. </a:t>
            </a:r>
          </a:p>
          <a:p>
            <a:pPr lvl="1"/>
            <a:r>
              <a:rPr lang="en-US" dirty="0"/>
              <a:t>Maintain I-65 NB and SB Lanes.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Construct north half of permanent widening under the bridge while using temporary signals to maintain traffic.</a:t>
            </a:r>
          </a:p>
          <a:p>
            <a:pPr lvl="1"/>
            <a:r>
              <a:rPr lang="en-US" dirty="0"/>
              <a:t>Maintain SR-99 existing lanes and turn lanes (using temporary widening to the south under the bridge)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Remove any remnants of ramp</a:t>
            </a:r>
          </a:p>
          <a:p>
            <a:pPr lvl="1"/>
            <a:r>
              <a:rPr lang="en-US" dirty="0"/>
              <a:t>Construct stream relocation in southeast quadrant of the interchange.</a:t>
            </a:r>
          </a:p>
          <a:p>
            <a:pPr lvl="1"/>
            <a:r>
              <a:rPr lang="en-US" dirty="0"/>
              <a:t>Maintain all ramp traffic on newly constructed ramps.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2597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A0EE5-7630-47ED-905F-76A3031C0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Control (Phase 4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04417-229B-4F57-8B19-00A858555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Insert phase 4 graphic here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CD8EB5-C072-4908-B79E-C90D4D13E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975"/>
            <a:ext cx="9144000" cy="51460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5C0C9F-CB27-4AD0-BB96-FEA3BAC105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734" y="874745"/>
            <a:ext cx="2692266" cy="8815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8297C77-F6F0-4F95-A6BF-568A48DFC48C}"/>
              </a:ext>
            </a:extLst>
          </p:cNvPr>
          <p:cNvSpPr/>
          <p:nvPr/>
        </p:nvSpPr>
        <p:spPr>
          <a:xfrm>
            <a:off x="6629399" y="4643532"/>
            <a:ext cx="2438400" cy="12192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2BD940-131C-41C5-87ED-47AC69233190}"/>
              </a:ext>
            </a:extLst>
          </p:cNvPr>
          <p:cNvSpPr/>
          <p:nvPr/>
        </p:nvSpPr>
        <p:spPr>
          <a:xfrm>
            <a:off x="6748345" y="5353347"/>
            <a:ext cx="951571" cy="35780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48038-77DA-4D90-9921-D256ACD8491D}"/>
              </a:ext>
            </a:extLst>
          </p:cNvPr>
          <p:cNvSpPr txBox="1"/>
          <p:nvPr/>
        </p:nvSpPr>
        <p:spPr>
          <a:xfrm>
            <a:off x="7772399" y="4820807"/>
            <a:ext cx="12489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 ZONE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C8AD6D-4F0F-48AF-A351-5BC4BF300DC3}"/>
              </a:ext>
            </a:extLst>
          </p:cNvPr>
          <p:cNvSpPr txBox="1"/>
          <p:nvPr/>
        </p:nvSpPr>
        <p:spPr>
          <a:xfrm>
            <a:off x="7802137" y="5358961"/>
            <a:ext cx="11894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TRAFFIC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CB5BFE-B64B-434B-A579-248CB81295FC}"/>
              </a:ext>
            </a:extLst>
          </p:cNvPr>
          <p:cNvSpPr/>
          <p:nvPr/>
        </p:nvSpPr>
        <p:spPr>
          <a:xfrm>
            <a:off x="6743582" y="4800600"/>
            <a:ext cx="951571" cy="357809"/>
          </a:xfrm>
          <a:prstGeom prst="rect">
            <a:avLst/>
          </a:prstGeom>
          <a:solidFill>
            <a:srgbClr val="BD8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8330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3D1C7-953E-4D7B-84DA-2056B51FD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Control (Phase 5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1515A-F368-4453-9756-DEE62FA64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Phase 5: </a:t>
            </a:r>
          </a:p>
          <a:p>
            <a:pPr lvl="1"/>
            <a:r>
              <a:rPr lang="en-US" dirty="0"/>
              <a:t>No work on I-65 in this phase. </a:t>
            </a:r>
          </a:p>
          <a:p>
            <a:pPr lvl="1"/>
            <a:r>
              <a:rPr lang="en-US" dirty="0"/>
              <a:t>Maintain I-65 NB and SB traffic in proposed lanes.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Construct south half of permanent widening under the bridge while using temporary signals to maintain traffic.</a:t>
            </a:r>
          </a:p>
          <a:p>
            <a:pPr lvl="1"/>
            <a:r>
              <a:rPr lang="en-US" dirty="0"/>
              <a:t>Maintain SR-99 existing lanes and turn lanes (using permanent widening to the north under the bridge)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Perform final paving/striping on all ramps.</a:t>
            </a:r>
          </a:p>
          <a:p>
            <a:pPr lvl="1"/>
            <a:r>
              <a:rPr lang="en-US" dirty="0"/>
              <a:t>Maintain all ramp traffic on newly constructed ramps.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7114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A0EE5-7630-47ED-905F-76A3031C0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Control (Phase 5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04417-229B-4F57-8B19-00A858555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Insert phase 5 graphic here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54944D-7003-45BE-B3C4-0594CBF7D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3081"/>
            <a:ext cx="9144000" cy="51318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BAA6AA-729B-4D63-B7E2-DF89FFE28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734" y="874745"/>
            <a:ext cx="2692266" cy="8815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B62E6D-2773-4E53-818F-A78B08404DEB}"/>
              </a:ext>
            </a:extLst>
          </p:cNvPr>
          <p:cNvSpPr/>
          <p:nvPr/>
        </p:nvSpPr>
        <p:spPr>
          <a:xfrm>
            <a:off x="6629399" y="4643532"/>
            <a:ext cx="2438400" cy="12192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D22EFB-5639-418F-A8C9-CA249EF34B3D}"/>
              </a:ext>
            </a:extLst>
          </p:cNvPr>
          <p:cNvSpPr/>
          <p:nvPr/>
        </p:nvSpPr>
        <p:spPr>
          <a:xfrm>
            <a:off x="6748345" y="5353347"/>
            <a:ext cx="951571" cy="35780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1F01EC-9307-4F31-A1BA-FFA5F7D818D0}"/>
              </a:ext>
            </a:extLst>
          </p:cNvPr>
          <p:cNvSpPr txBox="1"/>
          <p:nvPr/>
        </p:nvSpPr>
        <p:spPr>
          <a:xfrm>
            <a:off x="7772399" y="4820807"/>
            <a:ext cx="12489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 ZONE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587F5B-29DF-4746-ACA6-016B8AE45C46}"/>
              </a:ext>
            </a:extLst>
          </p:cNvPr>
          <p:cNvSpPr txBox="1"/>
          <p:nvPr/>
        </p:nvSpPr>
        <p:spPr>
          <a:xfrm>
            <a:off x="7802137" y="5358961"/>
            <a:ext cx="11894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TRAFFIC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6ABBB9-3948-4725-8D60-653D49226367}"/>
              </a:ext>
            </a:extLst>
          </p:cNvPr>
          <p:cNvSpPr/>
          <p:nvPr/>
        </p:nvSpPr>
        <p:spPr>
          <a:xfrm>
            <a:off x="6743582" y="4800600"/>
            <a:ext cx="951571" cy="357809"/>
          </a:xfrm>
          <a:prstGeom prst="rect">
            <a:avLst/>
          </a:prstGeom>
          <a:solidFill>
            <a:srgbClr val="BD8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486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40700633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B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PowerPoint A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PowerPoint B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6669</TotalTime>
  <Words>1415</Words>
  <Application>Microsoft Office PowerPoint</Application>
  <PresentationFormat>On-screen Show (4:3)</PresentationFormat>
  <Paragraphs>226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Arial</vt:lpstr>
      <vt:lpstr>Calibri</vt:lpstr>
      <vt:lpstr>Gill Sans MT</vt:lpstr>
      <vt:lpstr>Open Sans</vt:lpstr>
      <vt:lpstr>Open Sans Light</vt:lpstr>
      <vt:lpstr>PermianSlabSerifTypeface</vt:lpstr>
      <vt:lpstr>Times New Roman</vt:lpstr>
      <vt:lpstr>Wingdings</vt:lpstr>
      <vt:lpstr>PowerPoint B</vt:lpstr>
      <vt:lpstr>PowerPoint A</vt:lpstr>
      <vt:lpstr>1_PowerPoint B</vt:lpstr>
      <vt:lpstr> PRE-BID MEETING  CNV 176 Maury County I-65 Interchange at SR 99 (US 412)  in Columbia </vt:lpstr>
      <vt:lpstr>Meeting Facilitators</vt:lpstr>
      <vt:lpstr>CNV 176 Maury County</vt:lpstr>
      <vt:lpstr>Contract Requirements</vt:lpstr>
      <vt:lpstr>Contract Requirements</vt:lpstr>
      <vt:lpstr>CNV 176 Maury County – SP108B</vt:lpstr>
      <vt:lpstr>Purpose and Need of Project</vt:lpstr>
      <vt:lpstr>Project Location Map</vt:lpstr>
      <vt:lpstr>  </vt:lpstr>
      <vt:lpstr>Proposed Improvements</vt:lpstr>
      <vt:lpstr>Construction Challenges </vt:lpstr>
      <vt:lpstr>Construction Challenges </vt:lpstr>
      <vt:lpstr>  </vt:lpstr>
      <vt:lpstr>Raising the grade for I-65 by 3’ and lowering SR-99 one foot to maintain the bridge clearances.  Demolishing both I-65 bridges and replace with one full bridge. </vt:lpstr>
      <vt:lpstr>Constructing three major retaining walls.  Avoid impacting 30” gas line crossing I-65.  </vt:lpstr>
      <vt:lpstr> Adding Ramp 4. Remove existing I-65 NB entrance loop ramp. Relocation of STR-1 in southeast quadrant.  </vt:lpstr>
      <vt:lpstr> Replacing and upsizing one of the Box culverts on SR-99. Widen SR 99 (US 412/Bear Creek Pike).  Add signals at ramp terminals on SR 99 (US 412/Bear Creek Pike) </vt:lpstr>
      <vt:lpstr>Utility Information</vt:lpstr>
      <vt:lpstr>AT&amp;T Fiber Optic Relocation at Ramp 3</vt:lpstr>
      <vt:lpstr>Retaining Walls in close proximity to Gas Lines</vt:lpstr>
      <vt:lpstr>Temp. Shoring for Bridge Phased Construction</vt:lpstr>
      <vt:lpstr>Temporary Asphalt at Median Bridge Section</vt:lpstr>
      <vt:lpstr>I-65 Bridge Construction Phasing</vt:lpstr>
      <vt:lpstr>I-65 Bridge Construction Phasing</vt:lpstr>
      <vt:lpstr>Traffic Control (Phase 1 of 5)</vt:lpstr>
      <vt:lpstr>Traffic Control (Phase 1 of 5)</vt:lpstr>
      <vt:lpstr>Traffic Control (Phase 2 of 5)</vt:lpstr>
      <vt:lpstr>Traffic Control (Phase 2 of 5)</vt:lpstr>
      <vt:lpstr>Traffic Control (Phase 3 of 5)</vt:lpstr>
      <vt:lpstr>Traffic Control (Phase 3 of 5)</vt:lpstr>
      <vt:lpstr>Traffic Control (Phase 4 of 5)</vt:lpstr>
      <vt:lpstr>Traffic Control (Phase 4 of 5)</vt:lpstr>
      <vt:lpstr>Traffic Control (Phase 5 of 5)</vt:lpstr>
      <vt:lpstr>Traffic Control (Phase 5 of 5)</vt:lpstr>
      <vt:lpstr>THANK YOU</vt:lpstr>
    </vt:vector>
  </TitlesOfParts>
  <Company>State of Tennessee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MEETING FOR  STATE ROUTE 373  (Mooresville Highway)  From I-65 To Hopkins Ave. in Lewisburg  Marshall County</dc:title>
  <dc:creator>jj01556</dc:creator>
  <cp:lastModifiedBy>Jamie Waller</cp:lastModifiedBy>
  <cp:revision>210</cp:revision>
  <cp:lastPrinted>2017-09-28T14:45:00Z</cp:lastPrinted>
  <dcterms:created xsi:type="dcterms:W3CDTF">2004-01-23T19:11:20Z</dcterms:created>
  <dcterms:modified xsi:type="dcterms:W3CDTF">2021-04-20T22:02:24Z</dcterms:modified>
</cp:coreProperties>
</file>