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7" r:id="rId1"/>
  </p:sldMasterIdLst>
  <p:notesMasterIdLst>
    <p:notesMasterId r:id="rId33"/>
  </p:notesMasterIdLst>
  <p:handoutMasterIdLst>
    <p:handoutMasterId r:id="rId34"/>
  </p:handoutMasterIdLst>
  <p:sldIdLst>
    <p:sldId id="256" r:id="rId2"/>
    <p:sldId id="365" r:id="rId3"/>
    <p:sldId id="367" r:id="rId4"/>
    <p:sldId id="366" r:id="rId5"/>
    <p:sldId id="368" r:id="rId6"/>
    <p:sldId id="386" r:id="rId7"/>
    <p:sldId id="389" r:id="rId8"/>
    <p:sldId id="387" r:id="rId9"/>
    <p:sldId id="388" r:id="rId10"/>
    <p:sldId id="257" r:id="rId11"/>
    <p:sldId id="266" r:id="rId12"/>
    <p:sldId id="268" r:id="rId13"/>
    <p:sldId id="372" r:id="rId14"/>
    <p:sldId id="373" r:id="rId15"/>
    <p:sldId id="369" r:id="rId16"/>
    <p:sldId id="374" r:id="rId17"/>
    <p:sldId id="375" r:id="rId18"/>
    <p:sldId id="376" r:id="rId19"/>
    <p:sldId id="377" r:id="rId20"/>
    <p:sldId id="370" r:id="rId21"/>
    <p:sldId id="385" r:id="rId22"/>
    <p:sldId id="382" r:id="rId23"/>
    <p:sldId id="378" r:id="rId24"/>
    <p:sldId id="379" r:id="rId25"/>
    <p:sldId id="380" r:id="rId26"/>
    <p:sldId id="381" r:id="rId27"/>
    <p:sldId id="383" r:id="rId28"/>
    <p:sldId id="384" r:id="rId29"/>
    <p:sldId id="371" r:id="rId30"/>
    <p:sldId id="359" r:id="rId31"/>
    <p:sldId id="364" r:id="rId32"/>
  </p:sldIdLst>
  <p:sldSz cx="9144000" cy="6858000" type="screen4x3"/>
  <p:notesSz cx="6858000" cy="9199563"/>
  <p:custDataLst>
    <p:tags r:id="rId35"/>
  </p:custDataLst>
  <p:defaultTextStyle>
    <a:defPPr>
      <a:defRPr lang="en-US"/>
    </a:defPPr>
    <a:lvl1pPr algn="l" rtl="0" eaLnBrk="0" fontAlgn="base" hangingPunct="0">
      <a:spcBef>
        <a:spcPct val="0"/>
      </a:spcBef>
      <a:spcAft>
        <a:spcPct val="0"/>
      </a:spcAft>
      <a:defRPr kumimoji="1" sz="3200" b="1" kern="1200">
        <a:solidFill>
          <a:schemeClr val="tx1"/>
        </a:solidFill>
        <a:latin typeface="Times New Roman" charset="0"/>
        <a:ea typeface="+mn-ea"/>
        <a:cs typeface="+mn-cs"/>
      </a:defRPr>
    </a:lvl1pPr>
    <a:lvl2pPr marL="457200" algn="l" rtl="0" eaLnBrk="0" fontAlgn="base" hangingPunct="0">
      <a:spcBef>
        <a:spcPct val="0"/>
      </a:spcBef>
      <a:spcAft>
        <a:spcPct val="0"/>
      </a:spcAft>
      <a:defRPr kumimoji="1" sz="3200" b="1" kern="1200">
        <a:solidFill>
          <a:schemeClr val="tx1"/>
        </a:solidFill>
        <a:latin typeface="Times New Roman" charset="0"/>
        <a:ea typeface="+mn-ea"/>
        <a:cs typeface="+mn-cs"/>
      </a:defRPr>
    </a:lvl2pPr>
    <a:lvl3pPr marL="914400" algn="l" rtl="0" eaLnBrk="0" fontAlgn="base" hangingPunct="0">
      <a:spcBef>
        <a:spcPct val="0"/>
      </a:spcBef>
      <a:spcAft>
        <a:spcPct val="0"/>
      </a:spcAft>
      <a:defRPr kumimoji="1" sz="3200" b="1" kern="1200">
        <a:solidFill>
          <a:schemeClr val="tx1"/>
        </a:solidFill>
        <a:latin typeface="Times New Roman" charset="0"/>
        <a:ea typeface="+mn-ea"/>
        <a:cs typeface="+mn-cs"/>
      </a:defRPr>
    </a:lvl3pPr>
    <a:lvl4pPr marL="1371600" algn="l" rtl="0" eaLnBrk="0" fontAlgn="base" hangingPunct="0">
      <a:spcBef>
        <a:spcPct val="0"/>
      </a:spcBef>
      <a:spcAft>
        <a:spcPct val="0"/>
      </a:spcAft>
      <a:defRPr kumimoji="1" sz="3200" b="1" kern="1200">
        <a:solidFill>
          <a:schemeClr val="tx1"/>
        </a:solidFill>
        <a:latin typeface="Times New Roman" charset="0"/>
        <a:ea typeface="+mn-ea"/>
        <a:cs typeface="+mn-cs"/>
      </a:defRPr>
    </a:lvl4pPr>
    <a:lvl5pPr marL="1828800" algn="l" rtl="0" eaLnBrk="0" fontAlgn="base" hangingPunct="0">
      <a:spcBef>
        <a:spcPct val="0"/>
      </a:spcBef>
      <a:spcAft>
        <a:spcPct val="0"/>
      </a:spcAft>
      <a:defRPr kumimoji="1" sz="3200" b="1" kern="1200">
        <a:solidFill>
          <a:schemeClr val="tx1"/>
        </a:solidFill>
        <a:latin typeface="Times New Roman" charset="0"/>
        <a:ea typeface="+mn-ea"/>
        <a:cs typeface="+mn-cs"/>
      </a:defRPr>
    </a:lvl5pPr>
    <a:lvl6pPr marL="2286000" algn="l" defTabSz="914400" rtl="0" eaLnBrk="1" latinLnBrk="0" hangingPunct="1">
      <a:defRPr kumimoji="1" sz="3200" b="1" kern="1200">
        <a:solidFill>
          <a:schemeClr val="tx1"/>
        </a:solidFill>
        <a:latin typeface="Times New Roman" charset="0"/>
        <a:ea typeface="+mn-ea"/>
        <a:cs typeface="+mn-cs"/>
      </a:defRPr>
    </a:lvl6pPr>
    <a:lvl7pPr marL="2743200" algn="l" defTabSz="914400" rtl="0" eaLnBrk="1" latinLnBrk="0" hangingPunct="1">
      <a:defRPr kumimoji="1" sz="3200" b="1" kern="1200">
        <a:solidFill>
          <a:schemeClr val="tx1"/>
        </a:solidFill>
        <a:latin typeface="Times New Roman" charset="0"/>
        <a:ea typeface="+mn-ea"/>
        <a:cs typeface="+mn-cs"/>
      </a:defRPr>
    </a:lvl7pPr>
    <a:lvl8pPr marL="3200400" algn="l" defTabSz="914400" rtl="0" eaLnBrk="1" latinLnBrk="0" hangingPunct="1">
      <a:defRPr kumimoji="1" sz="3200" b="1" kern="1200">
        <a:solidFill>
          <a:schemeClr val="tx1"/>
        </a:solidFill>
        <a:latin typeface="Times New Roman" charset="0"/>
        <a:ea typeface="+mn-ea"/>
        <a:cs typeface="+mn-cs"/>
      </a:defRPr>
    </a:lvl8pPr>
    <a:lvl9pPr marL="3657600" algn="l" defTabSz="914400" rtl="0" eaLnBrk="1" latinLnBrk="0" hangingPunct="1">
      <a:defRPr kumimoji="1" sz="3200" b="1" kern="1200">
        <a:solidFill>
          <a:schemeClr val="tx1"/>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97">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CC"/>
    <a:srgbClr val="005776"/>
    <a:srgbClr val="FFFF00"/>
    <a:srgbClr val="000000"/>
    <a:srgbClr val="FCF6F7"/>
    <a:srgbClr val="0066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56" autoAdjust="0"/>
    <p:restoredTop sz="94660" autoAdjust="0"/>
  </p:normalViewPr>
  <p:slideViewPr>
    <p:cSldViewPr>
      <p:cViewPr varScale="1">
        <p:scale>
          <a:sx n="67" d="100"/>
          <a:sy n="67" d="100"/>
        </p:scale>
        <p:origin x="134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1842" y="-96"/>
      </p:cViewPr>
      <p:guideLst>
        <p:guide orient="horz" pos="2897"/>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9" name="Rectangle 3"/>
          <p:cNvSpPr>
            <a:spLocks noGrp="1" noChangeArrowheads="1"/>
          </p:cNvSpPr>
          <p:nvPr>
            <p:ph type="dt" sz="quarter" idx="1"/>
          </p:nvPr>
        </p:nvSpPr>
        <p:spPr bwMode="auto">
          <a:xfrm>
            <a:off x="3886200" y="0"/>
            <a:ext cx="2971800" cy="455613"/>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kumimoji="0" sz="1200" b="0"/>
            </a:lvl1pPr>
          </a:lstStyle>
          <a:p>
            <a:endParaRPr lang="en-US" dirty="0"/>
          </a:p>
        </p:txBody>
      </p:sp>
      <p:sp>
        <p:nvSpPr>
          <p:cNvPr id="14341" name="Rectangle 5"/>
          <p:cNvSpPr>
            <a:spLocks noGrp="1" noChangeArrowheads="1"/>
          </p:cNvSpPr>
          <p:nvPr>
            <p:ph type="sldNum" sz="quarter" idx="3"/>
          </p:nvPr>
        </p:nvSpPr>
        <p:spPr bwMode="auto">
          <a:xfrm>
            <a:off x="3886200" y="8743950"/>
            <a:ext cx="2971800" cy="455613"/>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b="0"/>
            </a:lvl1pPr>
          </a:lstStyle>
          <a:p>
            <a:fld id="{5F566221-33D2-4144-9FB9-BE296286C971}" type="slidenum">
              <a:rPr lang="en-US"/>
              <a:pPr/>
              <a:t>‹#›</a:t>
            </a:fld>
            <a:endParaRPr lang="en-US"/>
          </a:p>
        </p:txBody>
      </p:sp>
    </p:spTree>
    <p:extLst>
      <p:ext uri="{BB962C8B-B14F-4D97-AF65-F5344CB8AC3E}">
        <p14:creationId xmlns:p14="http://schemas.microsoft.com/office/powerpoint/2010/main" val="2138922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5613"/>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kumimoji="0" sz="1200"/>
            </a:lvl1pPr>
          </a:lstStyle>
          <a:p>
            <a:endParaRPr lang="en-US"/>
          </a:p>
        </p:txBody>
      </p:sp>
      <p:sp>
        <p:nvSpPr>
          <p:cNvPr id="18435" name="Rectangle 3"/>
          <p:cNvSpPr>
            <a:spLocks noGrp="1" noChangeArrowheads="1"/>
          </p:cNvSpPr>
          <p:nvPr>
            <p:ph type="dt" idx="1"/>
          </p:nvPr>
        </p:nvSpPr>
        <p:spPr bwMode="auto">
          <a:xfrm>
            <a:off x="3886200" y="0"/>
            <a:ext cx="2971800" cy="455613"/>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kumimoji="0" sz="1200"/>
            </a:lvl1pPr>
          </a:lstStyle>
          <a:p>
            <a:endParaRPr lang="en-US"/>
          </a:p>
        </p:txBody>
      </p:sp>
      <p:sp>
        <p:nvSpPr>
          <p:cNvPr id="18436" name="Rectangle 4"/>
          <p:cNvSpPr>
            <a:spLocks noGrp="1" noRot="1" noChangeAspect="1" noChangeArrowheads="1" noTextEdit="1"/>
          </p:cNvSpPr>
          <p:nvPr>
            <p:ph type="sldImg" idx="2"/>
          </p:nvPr>
        </p:nvSpPr>
        <p:spPr bwMode="auto">
          <a:xfrm>
            <a:off x="1149350" y="684213"/>
            <a:ext cx="4560888" cy="3421062"/>
          </a:xfrm>
          <a:prstGeom prst="rect">
            <a:avLst/>
          </a:prstGeom>
          <a:noFill/>
          <a:ln w="9525">
            <a:solidFill>
              <a:srgbClr val="000000"/>
            </a:solidFill>
            <a:miter lim="800000"/>
            <a:headEnd/>
            <a:tailEnd/>
          </a:ln>
          <a:effectLst/>
        </p:spPr>
      </p:sp>
      <p:sp>
        <p:nvSpPr>
          <p:cNvPr id="18437" name="Rectangle 5"/>
          <p:cNvSpPr>
            <a:spLocks noGrp="1" noChangeArrowheads="1"/>
          </p:cNvSpPr>
          <p:nvPr>
            <p:ph type="body" sz="quarter" idx="3"/>
          </p:nvPr>
        </p:nvSpPr>
        <p:spPr bwMode="auto">
          <a:xfrm>
            <a:off x="914400" y="4333875"/>
            <a:ext cx="5029200" cy="4181475"/>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438" name="Rectangle 6"/>
          <p:cNvSpPr>
            <a:spLocks noGrp="1" noChangeArrowheads="1"/>
          </p:cNvSpPr>
          <p:nvPr>
            <p:ph type="ftr" sz="quarter" idx="4"/>
          </p:nvPr>
        </p:nvSpPr>
        <p:spPr bwMode="auto">
          <a:xfrm>
            <a:off x="0" y="8743950"/>
            <a:ext cx="2971800" cy="455613"/>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kumimoji="0" sz="1200"/>
            </a:lvl1pPr>
          </a:lstStyle>
          <a:p>
            <a:endParaRPr lang="en-US"/>
          </a:p>
        </p:txBody>
      </p:sp>
      <p:sp>
        <p:nvSpPr>
          <p:cNvPr id="18439" name="Rectangle 7"/>
          <p:cNvSpPr>
            <a:spLocks noGrp="1" noChangeArrowheads="1"/>
          </p:cNvSpPr>
          <p:nvPr>
            <p:ph type="sldNum" sz="quarter" idx="5"/>
          </p:nvPr>
        </p:nvSpPr>
        <p:spPr bwMode="auto">
          <a:xfrm>
            <a:off x="3886200" y="8743950"/>
            <a:ext cx="2971800" cy="455613"/>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lvl1pPr>
          </a:lstStyle>
          <a:p>
            <a:fld id="{D4F1B957-81CE-4A7D-A141-76DF87113357}" type="slidenum">
              <a:rPr lang="en-US"/>
              <a:pPr/>
              <a:t>‹#›</a:t>
            </a:fld>
            <a:endParaRPr lang="en-US"/>
          </a:p>
        </p:txBody>
      </p:sp>
    </p:spTree>
    <p:extLst>
      <p:ext uri="{BB962C8B-B14F-4D97-AF65-F5344CB8AC3E}">
        <p14:creationId xmlns:p14="http://schemas.microsoft.com/office/powerpoint/2010/main" val="32258374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a:t>
            </a:fld>
            <a:endParaRPr lang="en-US"/>
          </a:p>
        </p:txBody>
      </p:sp>
    </p:spTree>
    <p:extLst>
      <p:ext uri="{BB962C8B-B14F-4D97-AF65-F5344CB8AC3E}">
        <p14:creationId xmlns:p14="http://schemas.microsoft.com/office/powerpoint/2010/main" val="3195877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a:t>
            </a:fld>
            <a:endParaRPr lang="en-US"/>
          </a:p>
        </p:txBody>
      </p:sp>
    </p:spTree>
    <p:extLst>
      <p:ext uri="{BB962C8B-B14F-4D97-AF65-F5344CB8AC3E}">
        <p14:creationId xmlns:p14="http://schemas.microsoft.com/office/powerpoint/2010/main" val="3966172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3</a:t>
            </a:fld>
            <a:endParaRPr lang="en-US"/>
          </a:p>
        </p:txBody>
      </p:sp>
    </p:spTree>
    <p:extLst>
      <p:ext uri="{BB962C8B-B14F-4D97-AF65-F5344CB8AC3E}">
        <p14:creationId xmlns:p14="http://schemas.microsoft.com/office/powerpoint/2010/main" val="1340910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4</a:t>
            </a:fld>
            <a:endParaRPr lang="en-US"/>
          </a:p>
        </p:txBody>
      </p:sp>
    </p:spTree>
    <p:extLst>
      <p:ext uri="{BB962C8B-B14F-4D97-AF65-F5344CB8AC3E}">
        <p14:creationId xmlns:p14="http://schemas.microsoft.com/office/powerpoint/2010/main" val="4106739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5</a:t>
            </a:fld>
            <a:endParaRPr lang="en-US"/>
          </a:p>
        </p:txBody>
      </p:sp>
    </p:spTree>
    <p:extLst>
      <p:ext uri="{BB962C8B-B14F-4D97-AF65-F5344CB8AC3E}">
        <p14:creationId xmlns:p14="http://schemas.microsoft.com/office/powerpoint/2010/main" val="3444753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6</a:t>
            </a:fld>
            <a:endParaRPr lang="en-US"/>
          </a:p>
        </p:txBody>
      </p:sp>
    </p:spTree>
    <p:extLst>
      <p:ext uri="{BB962C8B-B14F-4D97-AF65-F5344CB8AC3E}">
        <p14:creationId xmlns:p14="http://schemas.microsoft.com/office/powerpoint/2010/main" val="1114084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7</a:t>
            </a:fld>
            <a:endParaRPr lang="en-US"/>
          </a:p>
        </p:txBody>
      </p:sp>
    </p:spTree>
    <p:extLst>
      <p:ext uri="{BB962C8B-B14F-4D97-AF65-F5344CB8AC3E}">
        <p14:creationId xmlns:p14="http://schemas.microsoft.com/office/powerpoint/2010/main" val="775106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8</a:t>
            </a:fld>
            <a:endParaRPr lang="en-US"/>
          </a:p>
        </p:txBody>
      </p:sp>
    </p:spTree>
    <p:extLst>
      <p:ext uri="{BB962C8B-B14F-4D97-AF65-F5344CB8AC3E}">
        <p14:creationId xmlns:p14="http://schemas.microsoft.com/office/powerpoint/2010/main" val="155230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9</a:t>
            </a:fld>
            <a:endParaRPr lang="en-US"/>
          </a:p>
        </p:txBody>
      </p:sp>
    </p:spTree>
    <p:extLst>
      <p:ext uri="{BB962C8B-B14F-4D97-AF65-F5344CB8AC3E}">
        <p14:creationId xmlns:p14="http://schemas.microsoft.com/office/powerpoint/2010/main" val="2613905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11</a:t>
            </a:fld>
            <a:endParaRPr lang="en-US"/>
          </a:p>
        </p:txBody>
      </p:sp>
    </p:spTree>
    <p:extLst>
      <p:ext uri="{BB962C8B-B14F-4D97-AF65-F5344CB8AC3E}">
        <p14:creationId xmlns:p14="http://schemas.microsoft.com/office/powerpoint/2010/main" val="4069763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12</a:t>
            </a:fld>
            <a:endParaRPr lang="en-US"/>
          </a:p>
        </p:txBody>
      </p:sp>
    </p:spTree>
    <p:extLst>
      <p:ext uri="{BB962C8B-B14F-4D97-AF65-F5344CB8AC3E}">
        <p14:creationId xmlns:p14="http://schemas.microsoft.com/office/powerpoint/2010/main" val="253449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13</a:t>
            </a:fld>
            <a:endParaRPr lang="en-US"/>
          </a:p>
        </p:txBody>
      </p:sp>
    </p:spTree>
    <p:extLst>
      <p:ext uri="{BB962C8B-B14F-4D97-AF65-F5344CB8AC3E}">
        <p14:creationId xmlns:p14="http://schemas.microsoft.com/office/powerpoint/2010/main" val="2545894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14</a:t>
            </a:fld>
            <a:endParaRPr lang="en-US"/>
          </a:p>
        </p:txBody>
      </p:sp>
    </p:spTree>
    <p:extLst>
      <p:ext uri="{BB962C8B-B14F-4D97-AF65-F5344CB8AC3E}">
        <p14:creationId xmlns:p14="http://schemas.microsoft.com/office/powerpoint/2010/main" val="3397279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15</a:t>
            </a:fld>
            <a:endParaRPr lang="en-US"/>
          </a:p>
        </p:txBody>
      </p:sp>
    </p:spTree>
    <p:extLst>
      <p:ext uri="{BB962C8B-B14F-4D97-AF65-F5344CB8AC3E}">
        <p14:creationId xmlns:p14="http://schemas.microsoft.com/office/powerpoint/2010/main" val="1834033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16</a:t>
            </a:fld>
            <a:endParaRPr lang="en-US"/>
          </a:p>
        </p:txBody>
      </p:sp>
    </p:spTree>
    <p:extLst>
      <p:ext uri="{BB962C8B-B14F-4D97-AF65-F5344CB8AC3E}">
        <p14:creationId xmlns:p14="http://schemas.microsoft.com/office/powerpoint/2010/main" val="1754940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17</a:t>
            </a:fld>
            <a:endParaRPr lang="en-US"/>
          </a:p>
        </p:txBody>
      </p:sp>
    </p:spTree>
    <p:extLst>
      <p:ext uri="{BB962C8B-B14F-4D97-AF65-F5344CB8AC3E}">
        <p14:creationId xmlns:p14="http://schemas.microsoft.com/office/powerpoint/2010/main" val="3490496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18</a:t>
            </a:fld>
            <a:endParaRPr lang="en-US"/>
          </a:p>
        </p:txBody>
      </p:sp>
    </p:spTree>
    <p:extLst>
      <p:ext uri="{BB962C8B-B14F-4D97-AF65-F5344CB8AC3E}">
        <p14:creationId xmlns:p14="http://schemas.microsoft.com/office/powerpoint/2010/main" val="3469022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19</a:t>
            </a:fld>
            <a:endParaRPr lang="en-US"/>
          </a:p>
        </p:txBody>
      </p:sp>
    </p:spTree>
    <p:extLst>
      <p:ext uri="{BB962C8B-B14F-4D97-AF65-F5344CB8AC3E}">
        <p14:creationId xmlns:p14="http://schemas.microsoft.com/office/powerpoint/2010/main" val="3470329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20</a:t>
            </a:fld>
            <a:endParaRPr lang="en-US"/>
          </a:p>
        </p:txBody>
      </p:sp>
    </p:spTree>
    <p:extLst>
      <p:ext uri="{BB962C8B-B14F-4D97-AF65-F5344CB8AC3E}">
        <p14:creationId xmlns:p14="http://schemas.microsoft.com/office/powerpoint/2010/main" val="2897881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21</a:t>
            </a:fld>
            <a:endParaRPr lang="en-US"/>
          </a:p>
        </p:txBody>
      </p:sp>
    </p:spTree>
    <p:extLst>
      <p:ext uri="{BB962C8B-B14F-4D97-AF65-F5344CB8AC3E}">
        <p14:creationId xmlns:p14="http://schemas.microsoft.com/office/powerpoint/2010/main" val="14785517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22</a:t>
            </a:fld>
            <a:endParaRPr lang="en-US"/>
          </a:p>
        </p:txBody>
      </p:sp>
    </p:spTree>
    <p:extLst>
      <p:ext uri="{BB962C8B-B14F-4D97-AF65-F5344CB8AC3E}">
        <p14:creationId xmlns:p14="http://schemas.microsoft.com/office/powerpoint/2010/main" val="120551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23</a:t>
            </a:fld>
            <a:endParaRPr lang="en-US"/>
          </a:p>
        </p:txBody>
      </p:sp>
    </p:spTree>
    <p:extLst>
      <p:ext uri="{BB962C8B-B14F-4D97-AF65-F5344CB8AC3E}">
        <p14:creationId xmlns:p14="http://schemas.microsoft.com/office/powerpoint/2010/main" val="12336112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24</a:t>
            </a:fld>
            <a:endParaRPr lang="en-US"/>
          </a:p>
        </p:txBody>
      </p:sp>
    </p:spTree>
    <p:extLst>
      <p:ext uri="{BB962C8B-B14F-4D97-AF65-F5344CB8AC3E}">
        <p14:creationId xmlns:p14="http://schemas.microsoft.com/office/powerpoint/2010/main" val="178881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25</a:t>
            </a:fld>
            <a:endParaRPr lang="en-US"/>
          </a:p>
        </p:txBody>
      </p:sp>
    </p:spTree>
    <p:extLst>
      <p:ext uri="{BB962C8B-B14F-4D97-AF65-F5344CB8AC3E}">
        <p14:creationId xmlns:p14="http://schemas.microsoft.com/office/powerpoint/2010/main" val="3726488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26</a:t>
            </a:fld>
            <a:endParaRPr lang="en-US"/>
          </a:p>
        </p:txBody>
      </p:sp>
    </p:spTree>
    <p:extLst>
      <p:ext uri="{BB962C8B-B14F-4D97-AF65-F5344CB8AC3E}">
        <p14:creationId xmlns:p14="http://schemas.microsoft.com/office/powerpoint/2010/main" val="4521944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27</a:t>
            </a:fld>
            <a:endParaRPr lang="en-US"/>
          </a:p>
        </p:txBody>
      </p:sp>
    </p:spTree>
    <p:extLst>
      <p:ext uri="{BB962C8B-B14F-4D97-AF65-F5344CB8AC3E}">
        <p14:creationId xmlns:p14="http://schemas.microsoft.com/office/powerpoint/2010/main" val="24422186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28</a:t>
            </a:fld>
            <a:endParaRPr lang="en-US"/>
          </a:p>
        </p:txBody>
      </p:sp>
    </p:spTree>
    <p:extLst>
      <p:ext uri="{BB962C8B-B14F-4D97-AF65-F5344CB8AC3E}">
        <p14:creationId xmlns:p14="http://schemas.microsoft.com/office/powerpoint/2010/main" val="1480210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29</a:t>
            </a:fld>
            <a:endParaRPr lang="en-US"/>
          </a:p>
        </p:txBody>
      </p:sp>
    </p:spTree>
    <p:extLst>
      <p:ext uri="{BB962C8B-B14F-4D97-AF65-F5344CB8AC3E}">
        <p14:creationId xmlns:p14="http://schemas.microsoft.com/office/powerpoint/2010/main" val="3104655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30</a:t>
            </a:fld>
            <a:endParaRPr lang="en-US"/>
          </a:p>
        </p:txBody>
      </p:sp>
    </p:spTree>
    <p:extLst>
      <p:ext uri="{BB962C8B-B14F-4D97-AF65-F5344CB8AC3E}">
        <p14:creationId xmlns:p14="http://schemas.microsoft.com/office/powerpoint/2010/main" val="2337147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F1B957-81CE-4A7D-A141-76DF87113357}" type="slidenum">
              <a:rPr lang="en-US" smtClean="0"/>
              <a:pPr/>
              <a:t>31</a:t>
            </a:fld>
            <a:endParaRPr lang="en-US"/>
          </a:p>
        </p:txBody>
      </p:sp>
    </p:spTree>
    <p:extLst>
      <p:ext uri="{BB962C8B-B14F-4D97-AF65-F5344CB8AC3E}">
        <p14:creationId xmlns:p14="http://schemas.microsoft.com/office/powerpoint/2010/main" val="3281663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A867C338-EAE3-4582-BFD5-9994FD9B83D0}"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3086E-850F-4536-890F-DCB5649B850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4AAB092F-9AED-4A16-BE37-7BF4F339E7C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042A3D-C5E4-4885-8CCF-62D91CEA8DC2}"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0A6318-DCB8-4B2A-8CD4-0AB14E34E9D1}"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AD74FE-BCF2-47DE-9EFC-8D05B55D378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2A3E16-66BE-4812-8FEC-5F3A1132DF0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520037-01D8-470B-92FE-426B592867AF}"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A2E711-5AED-4B5E-AD97-0283B6170270}"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F13DDF-0BA2-4C17-8BF9-E0E4D87D78D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212DC8-8A34-4FE2-8AFE-3CF79BA546F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schemeClr val="bg2">
                <a:shade val="3000"/>
                <a:satMod val="110000"/>
              </a:schemeClr>
              <a:schemeClr val="bg2">
                <a:tint val="60000"/>
                <a:satMod val="425000"/>
              </a:schemeClr>
            </a:duotone>
            <a:extLst>
              <a:ext uri="{BEBA8EAE-BF5A-486C-A8C5-ECC9F3942E4B}">
                <a14:imgProps xmlns:a14="http://schemas.microsoft.com/office/drawing/2010/main">
                  <a14:imgLayer r:embed="rId14">
                    <a14:imgEffect>
                      <a14:artisticGlowEdges/>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6429D2F-863F-45E1-836B-58AA62FD46C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Layout" Target="../slideLayouts/slideLayout1.xml"/><Relationship Id="rId7" Type="http://schemas.openxmlformats.org/officeDocument/2006/relationships/slide" Target="slide14.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slide" Target="slide5.xml"/><Relationship Id="rId5" Type="http://schemas.openxmlformats.org/officeDocument/2006/relationships/slide" Target="slide12.xml"/><Relationship Id="rId10" Type="http://schemas.openxmlformats.org/officeDocument/2006/relationships/image" Target="../media/image4.png"/><Relationship Id="rId4" Type="http://schemas.openxmlformats.org/officeDocument/2006/relationships/notesSlide" Target="../notesSlides/notesSlide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7.png"/><Relationship Id="rId2" Type="http://schemas.microsoft.com/office/2007/relationships/media" Target="../media/media3.wmv"/><Relationship Id="rId1" Type="http://schemas.openxmlformats.org/officeDocument/2006/relationships/video" Target="NULL" TargetMode="Externa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audio" Target="../media/media4.wav"/><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6.wav"/><Relationship Id="rId7" Type="http://schemas.openxmlformats.org/officeDocument/2006/relationships/image" Target="../media/image9.png"/><Relationship Id="rId2" Type="http://schemas.openxmlformats.org/officeDocument/2006/relationships/video" Target="../media/media5.wmv"/><Relationship Id="rId1" Type="http://schemas.microsoft.com/office/2007/relationships/media" Target="../media/media5.wmv"/><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audio" Target="../media/media6.wav"/><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8.wav"/><Relationship Id="rId7" Type="http://schemas.openxmlformats.org/officeDocument/2006/relationships/image" Target="../media/image10.png"/><Relationship Id="rId2" Type="http://schemas.openxmlformats.org/officeDocument/2006/relationships/video" Target="../media/media7.wmv"/><Relationship Id="rId1" Type="http://schemas.microsoft.com/office/2007/relationships/media" Target="../media/media7.wmv"/><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8.wav"/><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5.png"/><Relationship Id="rId5" Type="http://schemas.openxmlformats.org/officeDocument/2006/relationships/image" Target="../media/image1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3.png"/><Relationship Id="rId5" Type="http://schemas.openxmlformats.org/officeDocument/2006/relationships/image" Target="../media/image12.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5.png"/><Relationship Id="rId5" Type="http://schemas.openxmlformats.org/officeDocument/2006/relationships/image" Target="../media/image13.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14.png"/><Relationship Id="rId5" Type="http://schemas.openxmlformats.org/officeDocument/2006/relationships/image" Target="../media/image17.jpe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14.png"/><Relationship Id="rId5" Type="http://schemas.openxmlformats.org/officeDocument/2006/relationships/image" Target="../media/image18.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25.wav"/><Relationship Id="rId1" Type="http://schemas.microsoft.com/office/2007/relationships/media" Target="../media/media25.wav"/><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28.wav"/><Relationship Id="rId7" Type="http://schemas.openxmlformats.org/officeDocument/2006/relationships/image" Target="../media/image26.png"/><Relationship Id="rId2" Type="http://schemas.microsoft.com/office/2007/relationships/media" Target="../media/media27.wmv"/><Relationship Id="rId1" Type="http://schemas.openxmlformats.org/officeDocument/2006/relationships/video" Target="NULL" TargetMode="External"/><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audio" Target="../media/media28.wav"/><Relationship Id="rId9"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30.wav"/><Relationship Id="rId7" Type="http://schemas.openxmlformats.org/officeDocument/2006/relationships/image" Target="../media/image27.png"/><Relationship Id="rId2" Type="http://schemas.microsoft.com/office/2007/relationships/media" Target="../media/media29.wmv"/><Relationship Id="rId1" Type="http://schemas.openxmlformats.org/officeDocument/2006/relationships/video" Target="NULL" TargetMode="Externa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audio" Target="../media/media30.wav"/><Relationship Id="rId9" Type="http://schemas.openxmlformats.org/officeDocument/2006/relationships/image" Target="../media/image6.png"/></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NULL" TargetMode="External"/><Relationship Id="rId7" Type="http://schemas.openxmlformats.org/officeDocument/2006/relationships/image" Target="../media/image28.png"/><Relationship Id="rId2" Type="http://schemas.openxmlformats.org/officeDocument/2006/relationships/video" Target="../media/media31.wmv"/><Relationship Id="rId1" Type="http://schemas.microsoft.com/office/2007/relationships/media" Target="../media/media31.wmv"/><Relationship Id="rId6" Type="http://schemas.openxmlformats.org/officeDocument/2006/relationships/notesSlide" Target="../notesSlides/notesSlide26.xml"/><Relationship Id="rId5" Type="http://schemas.openxmlformats.org/officeDocument/2006/relationships/slideLayout" Target="../slideLayouts/slideLayout2.xml"/><Relationship Id="rId4" Type="http://schemas.microsoft.com/office/2007/relationships/media" Target="../media/media32.wav"/><Relationship Id="rId9"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04800" y="3429000"/>
            <a:ext cx="8534400" cy="1676400"/>
          </a:xfrm>
          <a:noFill/>
          <a:ln/>
        </p:spPr>
        <p:txBody>
          <a:bodyPr>
            <a:normAutofit fontScale="90000"/>
          </a:bodyPr>
          <a:lstStyle/>
          <a:p>
            <a:pPr algn="ctr"/>
            <a:r>
              <a:rPr lang="en-US" b="1" dirty="0"/>
              <a:t>Information for</a:t>
            </a:r>
            <a:br>
              <a:rPr lang="en-US" b="1" dirty="0"/>
            </a:br>
            <a:r>
              <a:rPr lang="en-US" b="1" dirty="0"/>
              <a:t>First Responder Activities</a:t>
            </a:r>
          </a:p>
        </p:txBody>
      </p:sp>
      <p:sp>
        <p:nvSpPr>
          <p:cNvPr id="4099" name="Rectangle 3"/>
          <p:cNvSpPr>
            <a:spLocks noGrp="1" noChangeArrowheads="1"/>
          </p:cNvSpPr>
          <p:nvPr>
            <p:ph type="subTitle" idx="1"/>
          </p:nvPr>
        </p:nvSpPr>
        <p:spPr>
          <a:xfrm>
            <a:off x="4572000" y="685800"/>
            <a:ext cx="4267200" cy="1219200"/>
          </a:xfrm>
          <a:noFill/>
          <a:ln/>
        </p:spPr>
        <p:txBody>
          <a:bodyPr/>
          <a:lstStyle/>
          <a:p>
            <a:r>
              <a:rPr lang="en-US" b="1" dirty="0">
                <a:latin typeface="Arial" charset="0"/>
              </a:rPr>
              <a:t>     </a:t>
            </a:r>
            <a:r>
              <a:rPr lang="en-US" b="1" i="1" dirty="0"/>
              <a:t>Tennessee DOT Median Cable Barrier</a:t>
            </a:r>
            <a:endParaRPr lang="en-US" dirty="0"/>
          </a:p>
        </p:txBody>
      </p:sp>
      <p:sp>
        <p:nvSpPr>
          <p:cNvPr id="4102" name="Rectangle 6">
            <a:hlinkClick r:id="rId5" action="ppaction://hlinksldjump"/>
          </p:cNvPr>
          <p:cNvSpPr>
            <a:spLocks noChangeArrowheads="1"/>
          </p:cNvSpPr>
          <p:nvPr/>
        </p:nvSpPr>
        <p:spPr bwMode="auto">
          <a:xfrm>
            <a:off x="228600" y="5334000"/>
            <a:ext cx="4038600" cy="38100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noFill/>
            <a:miter lim="800000"/>
            <a:headEnd/>
            <a:tailEnd/>
          </a:ln>
          <a:effectLst/>
        </p:spPr>
        <p:txBody>
          <a:bodyPr wrap="none" lIns="92075" tIns="46038" rIns="92075" bIns="46038" anchor="ctr"/>
          <a:lstStyle/>
          <a:p>
            <a:pPr algn="ctr"/>
            <a:r>
              <a:rPr lang="en-US" sz="2400" dirty="0"/>
              <a:t>Don’t Cut the Cable</a:t>
            </a:r>
          </a:p>
        </p:txBody>
      </p:sp>
      <p:sp>
        <p:nvSpPr>
          <p:cNvPr id="4103" name="Rectangle 7">
            <a:hlinkClick r:id="rId6" action="ppaction://hlinksldjump"/>
          </p:cNvPr>
          <p:cNvSpPr>
            <a:spLocks noChangeArrowheads="1"/>
          </p:cNvSpPr>
          <p:nvPr/>
        </p:nvSpPr>
        <p:spPr bwMode="auto">
          <a:xfrm>
            <a:off x="228600" y="6019800"/>
            <a:ext cx="4038600" cy="38100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noFill/>
            <a:miter lim="800000"/>
            <a:headEnd/>
            <a:tailEnd/>
          </a:ln>
          <a:effectLst/>
        </p:spPr>
        <p:txBody>
          <a:bodyPr wrap="none" lIns="92075" tIns="46038" rIns="92075" bIns="46038" anchor="ctr"/>
          <a:lstStyle/>
          <a:p>
            <a:pPr algn="ctr"/>
            <a:r>
              <a:rPr lang="en-US" sz="2400" dirty="0"/>
              <a:t>Options for Vehicle Removal</a:t>
            </a:r>
          </a:p>
        </p:txBody>
      </p:sp>
      <p:sp>
        <p:nvSpPr>
          <p:cNvPr id="4106" name="Rectangle 10">
            <a:hlinkClick r:id="rId7" action="ppaction://hlinksldjump"/>
          </p:cNvPr>
          <p:cNvSpPr>
            <a:spLocks noChangeArrowheads="1"/>
          </p:cNvSpPr>
          <p:nvPr/>
        </p:nvSpPr>
        <p:spPr bwMode="auto">
          <a:xfrm>
            <a:off x="4724400" y="5334000"/>
            <a:ext cx="4038600" cy="38100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noFill/>
            <a:miter lim="800000"/>
            <a:headEnd/>
            <a:tailEnd/>
          </a:ln>
          <a:effectLst/>
        </p:spPr>
        <p:txBody>
          <a:bodyPr wrap="none" lIns="92075" tIns="46038" rIns="92075" bIns="46038" anchor="ctr"/>
          <a:lstStyle/>
          <a:p>
            <a:pPr algn="ctr"/>
            <a:r>
              <a:rPr lang="en-US" sz="2400" dirty="0"/>
              <a:t>Contact TEMA &amp; TDOT</a:t>
            </a:r>
          </a:p>
        </p:txBody>
      </p:sp>
      <p:sp>
        <p:nvSpPr>
          <p:cNvPr id="4107" name="Rectangle 11">
            <a:hlinkClick r:id="rId8" action="ppaction://hlinksldjump"/>
          </p:cNvPr>
          <p:cNvSpPr>
            <a:spLocks noChangeArrowheads="1"/>
          </p:cNvSpPr>
          <p:nvPr/>
        </p:nvSpPr>
        <p:spPr bwMode="auto">
          <a:xfrm>
            <a:off x="4724400" y="6019800"/>
            <a:ext cx="4038600" cy="381000"/>
          </a:xfrm>
          <a:prstGeom prst="rect">
            <a:avLst/>
          </a:prstGeom>
          <a:gradFill rotWithShape="0">
            <a:gsLst>
              <a:gs pos="0">
                <a:schemeClr val="bg1">
                  <a:gamma/>
                  <a:shade val="46275"/>
                  <a:invGamma/>
                </a:schemeClr>
              </a:gs>
              <a:gs pos="50000">
                <a:schemeClr val="bg1"/>
              </a:gs>
              <a:gs pos="100000">
                <a:schemeClr val="bg1">
                  <a:gamma/>
                  <a:shade val="46275"/>
                  <a:invGamma/>
                </a:schemeClr>
              </a:gs>
            </a:gsLst>
            <a:lin ang="0" scaled="1"/>
          </a:gradFill>
          <a:ln w="9525">
            <a:noFill/>
            <a:miter lim="800000"/>
            <a:headEnd/>
            <a:tailEnd/>
          </a:ln>
          <a:effectLst/>
        </p:spPr>
        <p:txBody>
          <a:bodyPr wrap="none" lIns="92075" tIns="46038" rIns="92075" bIns="46038" anchor="ctr"/>
          <a:lstStyle/>
          <a:p>
            <a:pPr algn="ctr"/>
            <a:r>
              <a:rPr lang="en-US" sz="2400" dirty="0"/>
              <a:t>Safely Reducing Cable Tension</a:t>
            </a:r>
          </a:p>
        </p:txBody>
      </p:sp>
      <p:sp>
        <p:nvSpPr>
          <p:cNvPr id="4109" name="Text Box 13"/>
          <p:cNvSpPr txBox="1">
            <a:spLocks noChangeArrowheads="1"/>
          </p:cNvSpPr>
          <p:nvPr/>
        </p:nvSpPr>
        <p:spPr bwMode="auto">
          <a:xfrm>
            <a:off x="990600" y="1524000"/>
            <a:ext cx="184150" cy="457200"/>
          </a:xfrm>
          <a:prstGeom prst="rect">
            <a:avLst/>
          </a:prstGeom>
          <a:noFill/>
          <a:ln w="12700" cap="sq">
            <a:noFill/>
            <a:miter lim="800000"/>
            <a:headEnd type="none" w="sm" len="sm"/>
            <a:tailEnd type="none" w="sm" len="sm"/>
          </a:ln>
          <a:effectLst/>
        </p:spPr>
        <p:txBody>
          <a:bodyPr wrap="none">
            <a:spAutoFit/>
          </a:bodyPr>
          <a:lstStyle/>
          <a:p>
            <a:endParaRPr kumimoji="0" lang="en-US" sz="2400" b="0" dirty="0"/>
          </a:p>
        </p:txBody>
      </p:sp>
      <p:sp>
        <p:nvSpPr>
          <p:cNvPr id="4111" name="Text Box 15"/>
          <p:cNvSpPr txBox="1">
            <a:spLocks noChangeArrowheads="1"/>
          </p:cNvSpPr>
          <p:nvPr/>
        </p:nvSpPr>
        <p:spPr bwMode="auto">
          <a:xfrm>
            <a:off x="304800" y="457200"/>
            <a:ext cx="2667000" cy="457200"/>
          </a:xfrm>
          <a:prstGeom prst="rect">
            <a:avLst/>
          </a:prstGeom>
          <a:noFill/>
          <a:ln w="12700" cap="sq">
            <a:noFill/>
            <a:miter lim="800000"/>
            <a:headEnd type="none" w="sm" len="sm"/>
            <a:tailEnd type="none" w="sm" len="sm"/>
          </a:ln>
          <a:effectLst/>
        </p:spPr>
        <p:txBody>
          <a:bodyPr>
            <a:spAutoFit/>
          </a:bodyPr>
          <a:lstStyle/>
          <a:p>
            <a:pPr>
              <a:spcBef>
                <a:spcPct val="50000"/>
              </a:spcBef>
            </a:pPr>
            <a:endParaRPr kumimoji="0" lang="en-US" sz="2400" b="0" dirty="0"/>
          </a:p>
        </p:txBody>
      </p:sp>
      <p:pic>
        <p:nvPicPr>
          <p:cNvPr id="2" name="0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pic>
        <p:nvPicPr>
          <p:cNvPr id="13" name="Picture 12"/>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648551" y="685799"/>
            <a:ext cx="2440813" cy="10668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186" fill="hold"/>
                                        <p:tgtEl>
                                          <p:spTgt spid="2"/>
                                        </p:tgtEl>
                                      </p:cBhvr>
                                    </p:cmd>
                                  </p:childTnLst>
                                </p:cTn>
                              </p:par>
                              <p:par>
                                <p:cTn id="7" presetID="10" presetClass="entr" presetSubtype="0" fill="hold" nodeType="withEffect">
                                  <p:stCondLst>
                                    <p:cond delay="19500"/>
                                  </p:stCondLst>
                                  <p:childTnLst>
                                    <p:set>
                                      <p:cBhvr>
                                        <p:cTn id="8" dur="1" fill="hold">
                                          <p:stCondLst>
                                            <p:cond delay="0"/>
                                          </p:stCondLst>
                                        </p:cTn>
                                        <p:tgtEl>
                                          <p:spTgt spid="4102">
                                            <p:txEl>
                                              <p:pRg st="0" end="0"/>
                                            </p:txEl>
                                          </p:spTgt>
                                        </p:tgtEl>
                                        <p:attrNameLst>
                                          <p:attrName>style.visibility</p:attrName>
                                        </p:attrNameLst>
                                      </p:cBhvr>
                                      <p:to>
                                        <p:strVal val="visible"/>
                                      </p:to>
                                    </p:set>
                                    <p:animEffect transition="in" filter="fade">
                                      <p:cBhvr>
                                        <p:cTn id="9" dur="500"/>
                                        <p:tgtEl>
                                          <p:spTgt spid="4102">
                                            <p:txEl>
                                              <p:pRg st="0" end="0"/>
                                            </p:txEl>
                                          </p:spTgt>
                                        </p:tgtEl>
                                      </p:cBhvr>
                                    </p:animEffect>
                                  </p:childTnLst>
                                </p:cTn>
                              </p:par>
                              <p:par>
                                <p:cTn id="10" presetID="10" presetClass="entr" presetSubtype="0" fill="hold" nodeType="withEffect">
                                  <p:stCondLst>
                                    <p:cond delay="22250"/>
                                  </p:stCondLst>
                                  <p:childTnLst>
                                    <p:set>
                                      <p:cBhvr>
                                        <p:cTn id="11" dur="1" fill="hold">
                                          <p:stCondLst>
                                            <p:cond delay="0"/>
                                          </p:stCondLst>
                                        </p:cTn>
                                        <p:tgtEl>
                                          <p:spTgt spid="4103">
                                            <p:txEl>
                                              <p:pRg st="0" end="0"/>
                                            </p:txEl>
                                          </p:spTgt>
                                        </p:tgtEl>
                                        <p:attrNameLst>
                                          <p:attrName>style.visibility</p:attrName>
                                        </p:attrNameLst>
                                      </p:cBhvr>
                                      <p:to>
                                        <p:strVal val="visible"/>
                                      </p:to>
                                    </p:set>
                                    <p:animEffect transition="in" filter="fade">
                                      <p:cBhvr>
                                        <p:cTn id="12" dur="500"/>
                                        <p:tgtEl>
                                          <p:spTgt spid="4103">
                                            <p:txEl>
                                              <p:pRg st="0" end="0"/>
                                            </p:txEl>
                                          </p:spTgt>
                                        </p:tgtEl>
                                      </p:cBhvr>
                                    </p:animEffect>
                                  </p:childTnLst>
                                </p:cTn>
                              </p:par>
                              <p:par>
                                <p:cTn id="13" presetID="10" presetClass="entr" presetSubtype="0" fill="hold" nodeType="withEffect">
                                  <p:stCondLst>
                                    <p:cond delay="27000"/>
                                  </p:stCondLst>
                                  <p:childTnLst>
                                    <p:set>
                                      <p:cBhvr>
                                        <p:cTn id="14" dur="1" fill="hold">
                                          <p:stCondLst>
                                            <p:cond delay="0"/>
                                          </p:stCondLst>
                                        </p:cTn>
                                        <p:tgtEl>
                                          <p:spTgt spid="4106">
                                            <p:txEl>
                                              <p:pRg st="0" end="0"/>
                                            </p:txEl>
                                          </p:spTgt>
                                        </p:tgtEl>
                                        <p:attrNameLst>
                                          <p:attrName>style.visibility</p:attrName>
                                        </p:attrNameLst>
                                      </p:cBhvr>
                                      <p:to>
                                        <p:strVal val="visible"/>
                                      </p:to>
                                    </p:set>
                                    <p:animEffect transition="in" filter="fade">
                                      <p:cBhvr>
                                        <p:cTn id="15" dur="500"/>
                                        <p:tgtEl>
                                          <p:spTgt spid="4106">
                                            <p:txEl>
                                              <p:pRg st="0" end="0"/>
                                            </p:txEl>
                                          </p:spTgt>
                                        </p:tgtEl>
                                      </p:cBhvr>
                                    </p:animEffect>
                                  </p:childTnLst>
                                </p:cTn>
                              </p:par>
                              <p:par>
                                <p:cTn id="16" presetID="10" presetClass="entr" presetSubtype="0" fill="hold" nodeType="withEffect">
                                  <p:stCondLst>
                                    <p:cond delay="32000"/>
                                  </p:stCondLst>
                                  <p:childTnLst>
                                    <p:set>
                                      <p:cBhvr>
                                        <p:cTn id="17" dur="1" fill="hold">
                                          <p:stCondLst>
                                            <p:cond delay="0"/>
                                          </p:stCondLst>
                                        </p:cTn>
                                        <p:tgtEl>
                                          <p:spTgt spid="4107">
                                            <p:txEl>
                                              <p:pRg st="0" end="0"/>
                                            </p:txEl>
                                          </p:spTgt>
                                        </p:tgtEl>
                                        <p:attrNameLst>
                                          <p:attrName>style.visibility</p:attrName>
                                        </p:attrNameLst>
                                      </p:cBhvr>
                                      <p:to>
                                        <p:strVal val="visible"/>
                                      </p:to>
                                    </p:set>
                                    <p:animEffect transition="in" filter="fade">
                                      <p:cBhvr>
                                        <p:cTn id="18" dur="500"/>
                                        <p:tgtEl>
                                          <p:spTgt spid="41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763000" cy="762000"/>
          </a:xfrm>
        </p:spPr>
        <p:txBody>
          <a:bodyPr>
            <a:normAutofit fontScale="90000"/>
          </a:bodyPr>
          <a:lstStyle/>
          <a:p>
            <a:pPr algn="ctr"/>
            <a:r>
              <a:rPr lang="en-US" sz="4000" b="1" dirty="0"/>
              <a:t>Why Use Median Cable Barrier (MCB)</a:t>
            </a:r>
          </a:p>
        </p:txBody>
      </p:sp>
      <p:sp>
        <p:nvSpPr>
          <p:cNvPr id="3" name="Content Placeholder 2"/>
          <p:cNvSpPr>
            <a:spLocks noGrp="1"/>
          </p:cNvSpPr>
          <p:nvPr>
            <p:ph idx="1"/>
          </p:nvPr>
        </p:nvSpPr>
        <p:spPr/>
        <p:txBody>
          <a:bodyPr/>
          <a:lstStyle/>
          <a:p>
            <a:pPr marL="463550" indent="-463550">
              <a:spcBef>
                <a:spcPts val="600"/>
              </a:spcBef>
              <a:spcAft>
                <a:spcPts val="1200"/>
              </a:spcAft>
              <a:buFont typeface="Wingdings" pitchFamily="2" charset="2"/>
              <a:buChar char="Ø"/>
            </a:pPr>
            <a:r>
              <a:rPr lang="en-US" b="0" dirty="0">
                <a:cs typeface="Tahoma" pitchFamily="34" charset="0"/>
              </a:rPr>
              <a:t>Prevent median cross-over crashes</a:t>
            </a:r>
          </a:p>
          <a:p>
            <a:pPr marL="463550" indent="-463550">
              <a:spcBef>
                <a:spcPts val="600"/>
              </a:spcBef>
              <a:spcAft>
                <a:spcPts val="1200"/>
              </a:spcAft>
              <a:buFont typeface="Wingdings" pitchFamily="2" charset="2"/>
              <a:buChar char="Ø"/>
            </a:pPr>
            <a:r>
              <a:rPr lang="en-US" b="0" dirty="0">
                <a:cs typeface="Tahoma" pitchFamily="34" charset="0"/>
              </a:rPr>
              <a:t>MCB is more forgiving than other barrier types (concrete, steel beam)</a:t>
            </a:r>
          </a:p>
          <a:p>
            <a:pPr marL="463550" indent="-463550">
              <a:spcBef>
                <a:spcPts val="600"/>
              </a:spcBef>
              <a:spcAft>
                <a:spcPts val="1200"/>
              </a:spcAft>
              <a:buFont typeface="Wingdings" pitchFamily="2" charset="2"/>
              <a:buChar char="Ø"/>
            </a:pPr>
            <a:r>
              <a:rPr lang="en-US" b="0" dirty="0">
                <a:cs typeface="Tahoma" pitchFamily="34" charset="0"/>
              </a:rPr>
              <a:t>MCB is cheaper to install and repair</a:t>
            </a:r>
          </a:p>
          <a:p>
            <a:pPr marL="463550" indent="-463550">
              <a:spcBef>
                <a:spcPts val="600"/>
              </a:spcBef>
              <a:spcAft>
                <a:spcPts val="1200"/>
              </a:spcAft>
              <a:buFont typeface="Wingdings" pitchFamily="2" charset="2"/>
              <a:buChar char="Ø"/>
            </a:pPr>
            <a:r>
              <a:rPr lang="en-US" b="0" dirty="0">
                <a:cs typeface="Tahoma" pitchFamily="34" charset="0"/>
              </a:rPr>
              <a:t>Median cross-over crashes are many times catastrophic</a:t>
            </a:r>
          </a:p>
          <a:p>
            <a:pPr>
              <a:buNone/>
            </a:pPr>
            <a:endParaRPr lang="en-US" dirty="0"/>
          </a:p>
        </p:txBody>
      </p:sp>
      <p:pic>
        <p:nvPicPr>
          <p:cNvPr id="5" name="0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5259" fill="hold"/>
                                        <p:tgtEl>
                                          <p:spTgt spid="5"/>
                                        </p:tgtEl>
                                      </p:cBhvr>
                                    </p:cmd>
                                  </p:childTnLst>
                                </p:cTn>
                              </p:par>
                              <p:par>
                                <p:cTn id="7" presetID="22" presetClass="entr" presetSubtype="8" fill="hold" nodeType="withEffect">
                                  <p:stCondLst>
                                    <p:cond delay="800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500"/>
                                        <p:tgtEl>
                                          <p:spTgt spid="3">
                                            <p:txEl>
                                              <p:pRg st="0" end="0"/>
                                            </p:txEl>
                                          </p:spTgt>
                                        </p:tgtEl>
                                      </p:cBhvr>
                                    </p:animEffect>
                                  </p:childTnLst>
                                </p:cTn>
                              </p:par>
                              <p:par>
                                <p:cTn id="10" presetID="22" presetClass="entr" presetSubtype="8" fill="hold" nodeType="withEffect">
                                  <p:stCondLst>
                                    <p:cond delay="1100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4" fill="hold" nodeType="withEffect">
                                  <p:stCondLst>
                                    <p:cond delay="27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8" fill="hold" nodeType="withEffect">
                                  <p:stCondLst>
                                    <p:cond delay="3600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62000"/>
          </a:xfrm>
        </p:spPr>
        <p:txBody>
          <a:bodyPr/>
          <a:lstStyle/>
          <a:p>
            <a:pPr algn="ctr"/>
            <a:r>
              <a:rPr lang="en-US" sz="4000" b="1" dirty="0"/>
              <a:t>No MCB</a:t>
            </a:r>
          </a:p>
        </p:txBody>
      </p:sp>
      <p:pic>
        <p:nvPicPr>
          <p:cNvPr id="6" name="061108 2036 W94 CR81 jacknife semi crossover 50sec.wmv">
            <a:hlinkClick r:id="" action="ppaction://media"/>
          </p:cNvPr>
          <p:cNvPicPr>
            <a:picLocks noGrp="1" noChangeAspect="1"/>
          </p:cNvPicPr>
          <p:nvPr>
            <p:ph idx="1"/>
            <a:videoFile r:link="rId1"/>
            <p:extLst>
              <p:ext uri="{DAA4B4D4-6D71-4841-9C94-3DE7FCFB9230}">
                <p14:media xmlns:p14="http://schemas.microsoft.com/office/powerpoint/2010/main" r:embed="rId2">
                  <p14:trim end="12037"/>
                  <p14:fade out="1500"/>
                </p14:media>
              </p:ext>
            </p:extLst>
          </p:nvPr>
        </p:nvPicPr>
        <p:blipFill>
          <a:blip r:embed="rId7" cstate="print"/>
          <a:stretch>
            <a:fillRect/>
          </a:stretch>
        </p:blipFill>
        <p:spPr>
          <a:xfrm>
            <a:off x="1433513" y="1600200"/>
            <a:ext cx="6276975" cy="4708525"/>
          </a:xfrm>
          <a:prstGeom prst="rect">
            <a:avLst/>
          </a:prstGeom>
        </p:spPr>
      </p:pic>
      <p:pic>
        <p:nvPicPr>
          <p:cNvPr id="3" name="03.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267200" y="3124200"/>
            <a:ext cx="609600" cy="609600"/>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078" fill="hold"/>
                                        <p:tgtEl>
                                          <p:spTgt spid="3"/>
                                        </p:tgtEl>
                                      </p:cBhvr>
                                    </p:cmd>
                                  </p:childTnLst>
                                </p:cTn>
                              </p:par>
                              <p:par>
                                <p:cTn id="7" presetID="1" presetClass="mediacall" presetSubtype="0" fill="hold" nodeType="withEffect">
                                  <p:stCondLst>
                                    <p:cond delay="10000"/>
                                  </p:stCondLst>
                                  <p:childTnLst>
                                    <p:cmd type="call" cmd="playFrom(0.0)">
                                      <p:cBhvr>
                                        <p:cTn id="8" dur="4002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3"/>
                </p:tgtEl>
              </p:cMediaNode>
            </p:audio>
            <p:video>
              <p:cMediaNode>
                <p:cTn id="10"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62000"/>
          </a:xfrm>
        </p:spPr>
        <p:txBody>
          <a:bodyPr/>
          <a:lstStyle/>
          <a:p>
            <a:pPr algn="ctr"/>
            <a:r>
              <a:rPr lang="en-US" sz="4000" b="1" dirty="0"/>
              <a:t>MCB at Work</a:t>
            </a:r>
          </a:p>
        </p:txBody>
      </p:sp>
      <p:pic>
        <p:nvPicPr>
          <p:cNvPr id="7" name="022609 1615 E94-Weaver cable barrier hit 24sec.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7" cstate="print"/>
          <a:stretch>
            <a:fillRect/>
          </a:stretch>
        </p:blipFill>
        <p:spPr>
          <a:xfrm>
            <a:off x="1039813" y="1600200"/>
            <a:ext cx="7062787" cy="4708525"/>
          </a:xfrm>
          <a:prstGeom prst="rect">
            <a:avLst/>
          </a:prstGeom>
        </p:spPr>
      </p:pic>
      <p:pic>
        <p:nvPicPr>
          <p:cNvPr id="3" name="04.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3F859481-11CF-22E1-64FD-7709DEBE511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019" fill="hold"/>
                                        <p:tgtEl>
                                          <p:spTgt spid="3"/>
                                        </p:tgtEl>
                                      </p:cBhvr>
                                    </p:cmd>
                                  </p:childTnLst>
                                </p:cTn>
                              </p:par>
                              <p:par>
                                <p:cTn id="7" presetID="2" presetClass="mediacall" presetSubtype="0" fill="hold" nodeType="withEffect">
                                  <p:stCondLst>
                                    <p:cond delay="1000"/>
                                  </p:stCondLst>
                                  <p:childTnLst>
                                    <p:cmd type="call" cmd="togglePause">
                                      <p:cBhvr>
                                        <p:cTn id="8"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9" fill="hold" display="0">
                  <p:stCondLst>
                    <p:cond delay="indefinite"/>
                  </p:stCondLst>
                  <p:endCondLst>
                    <p:cond evt="onNext" delay="0">
                      <p:tgtEl>
                        <p:sldTgt/>
                      </p:tgtEl>
                    </p:cond>
                    <p:cond evt="onPrev" delay="0">
                      <p:tgtEl>
                        <p:sldTgt/>
                      </p:tgtEl>
                    </p:cond>
                  </p:endCondLst>
                </p:cTn>
                <p:tgtEl>
                  <p:spTgt spid="7"/>
                </p:tgtEl>
              </p:cMediaNode>
            </p:video>
            <p:audio>
              <p:cMediaNode vol="80000" showWhenStopped="0">
                <p:cTn id="10"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772400" cy="762000"/>
          </a:xfrm>
        </p:spPr>
        <p:txBody>
          <a:bodyPr/>
          <a:lstStyle/>
          <a:p>
            <a:pPr algn="ctr"/>
            <a:r>
              <a:rPr lang="en-US" sz="4000" b="1" dirty="0"/>
              <a:t>MCB at Work</a:t>
            </a:r>
          </a:p>
        </p:txBody>
      </p:sp>
      <p:pic>
        <p:nvPicPr>
          <p:cNvPr id="7" name="121708 1448 W494-Pieper multicar-cable barrier.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7" cstate="print"/>
          <a:stretch>
            <a:fillRect/>
          </a:stretch>
        </p:blipFill>
        <p:spPr>
          <a:xfrm>
            <a:off x="838200" y="1676400"/>
            <a:ext cx="7461504" cy="4974336"/>
          </a:xfrm>
          <a:prstGeom prst="rect">
            <a:avLst/>
          </a:prstGeom>
        </p:spPr>
      </p:pic>
      <p:pic>
        <p:nvPicPr>
          <p:cNvPr id="3" name="05.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267200" y="3124200"/>
            <a:ext cx="609600" cy="609600"/>
          </a:xfrm>
          <a:prstGeom prst="rect">
            <a:avLst/>
          </a:prstGeom>
        </p:spPr>
      </p:pic>
      <p:sp>
        <p:nvSpPr>
          <p:cNvPr id="4" name="Down Arrow 3"/>
          <p:cNvSpPr/>
          <p:nvPr/>
        </p:nvSpPr>
        <p:spPr bwMode="auto">
          <a:xfrm rot="20271636">
            <a:off x="3620380" y="3344391"/>
            <a:ext cx="381000" cy="685800"/>
          </a:xfrm>
          <a:prstGeom prst="downArrow">
            <a:avLst>
              <a:gd name="adj1" fmla="val 50000"/>
              <a:gd name="adj2" fmla="val 80422"/>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3200" b="1" i="0" u="none" strike="noStrike" cap="none" normalizeH="0" baseline="0">
              <a:ln>
                <a:noFill/>
              </a:ln>
              <a:solidFill>
                <a:schemeClr val="tx1"/>
              </a:solidFill>
              <a:effectLst/>
              <a:latin typeface="Times New Roman" charset="0"/>
            </a:endParaRPr>
          </a:p>
        </p:txBody>
      </p:sp>
      <p:sp>
        <p:nvSpPr>
          <p:cNvPr id="6" name="Oval 5"/>
          <p:cNvSpPr/>
          <p:nvPr/>
        </p:nvSpPr>
        <p:spPr bwMode="auto">
          <a:xfrm>
            <a:off x="1066800" y="3733800"/>
            <a:ext cx="1981200" cy="1752600"/>
          </a:xfrm>
          <a:prstGeom prst="ellipse">
            <a:avLst/>
          </a:prstGeom>
          <a:noFill/>
          <a:ln w="38100" cap="sq"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3200" b="1" i="0" u="none" strike="noStrike" cap="none" normalizeH="0" baseline="0">
              <a:ln>
                <a:noFill/>
              </a:ln>
              <a:solidFill>
                <a:schemeClr val="tx1"/>
              </a:solidFill>
              <a:effectLst/>
              <a:latin typeface="Times New Roman" charset="0"/>
            </a:endParaRPr>
          </a:p>
        </p:txBody>
      </p:sp>
      <p:pic>
        <p:nvPicPr>
          <p:cNvPr id="5" name="Picture 4">
            <a:extLst>
              <a:ext uri="{FF2B5EF4-FFF2-40B4-BE49-F238E27FC236}">
                <a16:creationId xmlns:a16="http://schemas.microsoft.com/office/drawing/2014/main" id="{E1A39433-0CFD-0425-42BD-4C882A6DFCF7}"/>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615" fill="hold"/>
                                        <p:tgtEl>
                                          <p:spTgt spid="3"/>
                                        </p:tgtEl>
                                      </p:cBhvr>
                                    </p:cmd>
                                  </p:childTnLst>
                                </p:cTn>
                              </p:par>
                              <p:par>
                                <p:cTn id="7" presetID="22" presetClass="entr" presetSubtype="1" fill="hold" grpId="0" nodeType="withEffect">
                                  <p:stCondLst>
                                    <p:cond delay="7500"/>
                                  </p:stCondLst>
                                  <p:childTnLst>
                                    <p:set>
                                      <p:cBhvr>
                                        <p:cTn id="8" dur="1" fill="hold">
                                          <p:stCondLst>
                                            <p:cond delay="0"/>
                                          </p:stCondLst>
                                        </p:cTn>
                                        <p:tgtEl>
                                          <p:spTgt spid="6"/>
                                        </p:tgtEl>
                                        <p:attrNameLst>
                                          <p:attrName>style.visibility</p:attrName>
                                        </p:attrNameLst>
                                      </p:cBhvr>
                                      <p:to>
                                        <p:strVal val="visible"/>
                                      </p:to>
                                    </p:set>
                                    <p:animEffect transition="in" filter="wipe(up)">
                                      <p:cBhvr>
                                        <p:cTn id="9" dur="500"/>
                                        <p:tgtEl>
                                          <p:spTgt spid="6"/>
                                        </p:tgtEl>
                                      </p:cBhvr>
                                    </p:animEffect>
                                  </p:childTnLst>
                                </p:cTn>
                              </p:par>
                              <p:par>
                                <p:cTn id="10" presetID="10" presetClass="entr" presetSubtype="0" fill="hold" grpId="0" nodeType="withEffect">
                                  <p:stCondLst>
                                    <p:cond delay="8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xit" presetSubtype="0" fill="hold" grpId="1" nodeType="withEffect">
                                  <p:stCondLst>
                                    <p:cond delay="17000"/>
                                  </p:stCondLst>
                                  <p:childTnLst>
                                    <p:animEffect transition="out" filter="fade">
                                      <p:cBhvr>
                                        <p:cTn id="14" dur="500"/>
                                        <p:tgtEl>
                                          <p:spTgt spid="6"/>
                                        </p:tgtEl>
                                      </p:cBhvr>
                                    </p:animEffect>
                                    <p:set>
                                      <p:cBhvr>
                                        <p:cTn id="15" dur="1" fill="hold">
                                          <p:stCondLst>
                                            <p:cond delay="499"/>
                                          </p:stCondLst>
                                        </p:cTn>
                                        <p:tgtEl>
                                          <p:spTgt spid="6"/>
                                        </p:tgtEl>
                                        <p:attrNameLst>
                                          <p:attrName>style.visibility</p:attrName>
                                        </p:attrNameLst>
                                      </p:cBhvr>
                                      <p:to>
                                        <p:strVal val="hidden"/>
                                      </p:to>
                                    </p:set>
                                  </p:childTnLst>
                                </p:cTn>
                              </p:par>
                              <p:par>
                                <p:cTn id="16" presetID="10" presetClass="exit" presetSubtype="0" fill="hold" grpId="1" nodeType="withEffect">
                                  <p:stCondLst>
                                    <p:cond delay="17000"/>
                                  </p:stCondLst>
                                  <p:childTnLst>
                                    <p:animEffect transition="out" filter="fade">
                                      <p:cBhvr>
                                        <p:cTn id="17" dur="500"/>
                                        <p:tgtEl>
                                          <p:spTgt spid="4"/>
                                        </p:tgtEl>
                                      </p:cBhvr>
                                    </p:animEffect>
                                    <p:set>
                                      <p:cBhvr>
                                        <p:cTn id="18" dur="1" fill="hold">
                                          <p:stCondLst>
                                            <p:cond delay="499"/>
                                          </p:stCondLst>
                                        </p:cTn>
                                        <p:tgtEl>
                                          <p:spTgt spid="4"/>
                                        </p:tgtEl>
                                        <p:attrNameLst>
                                          <p:attrName>style.visibility</p:attrName>
                                        </p:attrNameLst>
                                      </p:cBhvr>
                                      <p:to>
                                        <p:strVal val="hidden"/>
                                      </p:to>
                                    </p:set>
                                  </p:childTnLst>
                                </p:cTn>
                              </p:par>
                              <p:par>
                                <p:cTn id="19" presetID="2" presetClass="mediacall" presetSubtype="0" fill="hold" nodeType="withEffect">
                                  <p:stCondLst>
                                    <p:cond delay="15000"/>
                                  </p:stCondLst>
                                  <p:childTnLst>
                                    <p:cmd type="call" cmd="togglePause">
                                      <p:cBhvr>
                                        <p:cTn id="20"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21" fill="hold" display="0">
                  <p:stCondLst>
                    <p:cond delay="indefinite"/>
                  </p:stCondLst>
                  <p:endCondLst>
                    <p:cond evt="onNext" delay="0">
                      <p:tgtEl>
                        <p:sldTgt/>
                      </p:tgtEl>
                    </p:cond>
                    <p:cond evt="onPrev" delay="0">
                      <p:tgtEl>
                        <p:sldTgt/>
                      </p:tgtEl>
                    </p:cond>
                  </p:endCondLst>
                </p:cTn>
                <p:tgtEl>
                  <p:spTgt spid="7"/>
                </p:tgtEl>
              </p:cMediaNode>
            </p:video>
            <p:audio>
              <p:cMediaNode vol="80000" showWhenStopped="0">
                <p:cTn id="22" fill="hold" display="0">
                  <p:stCondLst>
                    <p:cond delay="indefinite"/>
                  </p:stCondLst>
                  <p:endCondLst>
                    <p:cond evt="onStopAudio" delay="0">
                      <p:tgtEl>
                        <p:sldTgt/>
                      </p:tgtEl>
                    </p:cond>
                  </p:endCondLst>
                </p:cTn>
                <p:tgtEl>
                  <p:spTgt spid="3"/>
                </p:tgtEl>
              </p:cMediaNode>
            </p:audio>
          </p:childTnLst>
        </p:cTn>
      </p:par>
    </p:tnLst>
    <p:bldLst>
      <p:bldP spid="4" grpId="0" animBg="1"/>
      <p:bldP spid="4" grpId="1" animBg="1"/>
      <p:bldP spid="6" grpId="0" animBg="1"/>
      <p:bldP spid="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normAutofit fontScale="90000"/>
          </a:bodyPr>
          <a:lstStyle/>
          <a:p>
            <a:pPr algn="ctr"/>
            <a:r>
              <a:rPr lang="en-US" sz="4000" b="1" dirty="0"/>
              <a:t>Email from Robert </a:t>
            </a:r>
            <a:r>
              <a:rPr lang="en-US" sz="4000" b="1" dirty="0" err="1"/>
              <a:t>VanHorn</a:t>
            </a:r>
            <a:br>
              <a:rPr lang="en-US" sz="4000" b="1" dirty="0"/>
            </a:br>
            <a:r>
              <a:rPr lang="en-US" sz="4000" b="1" dirty="0"/>
              <a:t>Region 2 HELP Coordinator</a:t>
            </a:r>
          </a:p>
        </p:txBody>
      </p:sp>
      <p:sp>
        <p:nvSpPr>
          <p:cNvPr id="3" name="Content Placeholder 2"/>
          <p:cNvSpPr>
            <a:spLocks noGrp="1"/>
          </p:cNvSpPr>
          <p:nvPr>
            <p:ph idx="1"/>
          </p:nvPr>
        </p:nvSpPr>
        <p:spPr>
          <a:xfrm>
            <a:off x="685800" y="1981200"/>
            <a:ext cx="7772400" cy="4495800"/>
          </a:xfrm>
        </p:spPr>
        <p:txBody>
          <a:bodyPr/>
          <a:lstStyle/>
          <a:p>
            <a:pPr indent="-1588">
              <a:buNone/>
            </a:pPr>
            <a:r>
              <a:rPr lang="en-US" sz="2200" dirty="0"/>
              <a:t>…occurred during morning rush hour 9-8-2010 on I-24 at MM 78. The Comcast truck was traveling EB when the driver had a medical emergency, became incapacitated and went into the median. The truck struck the cable rail on the WB side and was stopped.  …The traffic was fast and heavy &amp; had it not been for the cable rail, I feel a tragedy would certainly have occurred, with almost certain loss of life.  …Please note there is no evidence of braking and the rear wheels actually dug into the ground even after the rail stopped the truck. I truly believe that had it not been for the rail, the truck would have entered oncoming WB traffic under power and at speed.</a:t>
            </a:r>
          </a:p>
        </p:txBody>
      </p:sp>
      <p:pic>
        <p:nvPicPr>
          <p:cNvPr id="4" name="0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9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68096"/>
          </a:xfrm>
        </p:spPr>
        <p:txBody>
          <a:bodyPr/>
          <a:lstStyle/>
          <a:p>
            <a:pPr algn="ctr"/>
            <a:r>
              <a:rPr lang="en-US" b="1" dirty="0"/>
              <a:t>Trajectory of Vehicle</a:t>
            </a:r>
          </a:p>
        </p:txBody>
      </p:sp>
      <p:pic>
        <p:nvPicPr>
          <p:cNvPr id="4" name="Content Placeholder 3" descr="I-24 9-8-2010 Cable Rail Strike (2).JPG"/>
          <p:cNvPicPr>
            <a:picLocks noGrp="1" noChangeAspect="1"/>
          </p:cNvPicPr>
          <p:nvPr>
            <p:ph idx="1"/>
          </p:nvPr>
        </p:nvPicPr>
        <p:blipFill>
          <a:blip r:embed="rId5" cstate="print"/>
          <a:stretch>
            <a:fillRect/>
          </a:stretch>
        </p:blipFill>
        <p:spPr>
          <a:xfrm>
            <a:off x="1432983" y="1600200"/>
            <a:ext cx="6278033" cy="4708525"/>
          </a:xfrm>
        </p:spPr>
      </p:pic>
      <p:pic>
        <p:nvPicPr>
          <p:cNvPr id="3" name="07.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pic>
        <p:nvPicPr>
          <p:cNvPr id="5" name="Picture 4">
            <a:extLst>
              <a:ext uri="{FF2B5EF4-FFF2-40B4-BE49-F238E27FC236}">
                <a16:creationId xmlns:a16="http://schemas.microsoft.com/office/drawing/2014/main" id="{EAA9E0C9-2C80-7319-D6F4-8C001B748E5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9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62000"/>
          </a:xfrm>
        </p:spPr>
        <p:txBody>
          <a:bodyPr/>
          <a:lstStyle/>
          <a:p>
            <a:pPr algn="ctr"/>
            <a:r>
              <a:rPr lang="en-US" b="1" dirty="0"/>
              <a:t>Trajectory of Vehicle</a:t>
            </a:r>
          </a:p>
        </p:txBody>
      </p:sp>
      <p:pic>
        <p:nvPicPr>
          <p:cNvPr id="6" name="Content Placeholder 5" descr="Trajectory Without Cable Rail.JPG"/>
          <p:cNvPicPr>
            <a:picLocks noGrp="1" noChangeAspect="1"/>
          </p:cNvPicPr>
          <p:nvPr>
            <p:ph idx="1"/>
          </p:nvPr>
        </p:nvPicPr>
        <p:blipFill>
          <a:blip r:embed="rId5" cstate="print"/>
          <a:stretch>
            <a:fillRect/>
          </a:stretch>
        </p:blipFill>
        <p:spPr>
          <a:xfrm>
            <a:off x="1432983" y="1600200"/>
            <a:ext cx="6278033" cy="4708525"/>
          </a:xfrm>
        </p:spPr>
      </p:pic>
      <p:pic>
        <p:nvPicPr>
          <p:cNvPr id="8" name="08-A.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pic>
        <p:nvPicPr>
          <p:cNvPr id="3" name="Picture 2">
            <a:extLst>
              <a:ext uri="{FF2B5EF4-FFF2-40B4-BE49-F238E27FC236}">
                <a16:creationId xmlns:a16="http://schemas.microsoft.com/office/drawing/2014/main" id="{C850677A-D06F-193F-ABE3-DD43A13BC4E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56057" y="152400"/>
            <a:ext cx="1701344" cy="7334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5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85800"/>
          </a:xfrm>
        </p:spPr>
        <p:txBody>
          <a:bodyPr>
            <a:normAutofit fontScale="90000"/>
          </a:bodyPr>
          <a:lstStyle/>
          <a:p>
            <a:pPr algn="ctr"/>
            <a:r>
              <a:rPr lang="en-US" b="1" dirty="0"/>
              <a:t>Final Position of Vehicle</a:t>
            </a:r>
          </a:p>
        </p:txBody>
      </p:sp>
      <p:pic>
        <p:nvPicPr>
          <p:cNvPr id="4" name="Content Placeholder 3" descr="I-24 9-8-2010 Cable Rail Strike (6).JPG"/>
          <p:cNvPicPr>
            <a:picLocks noGrp="1" noChangeAspect="1"/>
          </p:cNvPicPr>
          <p:nvPr>
            <p:ph idx="1"/>
          </p:nvPr>
        </p:nvPicPr>
        <p:blipFill>
          <a:blip r:embed="rId5" cstate="print"/>
          <a:stretch>
            <a:fillRect/>
          </a:stretch>
        </p:blipFill>
        <p:spPr>
          <a:xfrm>
            <a:off x="1432983" y="1600200"/>
            <a:ext cx="6278033" cy="4708525"/>
          </a:xfrm>
        </p:spPr>
      </p:pic>
      <p:pic>
        <p:nvPicPr>
          <p:cNvPr id="3" name="08-B.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
        <p:nvSpPr>
          <p:cNvPr id="6" name="Right Arrow 5"/>
          <p:cNvSpPr/>
          <p:nvPr/>
        </p:nvSpPr>
        <p:spPr>
          <a:xfrm>
            <a:off x="4267200" y="5463250"/>
            <a:ext cx="1143000" cy="466432"/>
          </a:xfrm>
          <a:prstGeom prst="rightArrow">
            <a:avLst>
              <a:gd name="adj1" fmla="val 50000"/>
              <a:gd name="adj2" fmla="val 828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nut 7"/>
          <p:cNvSpPr/>
          <p:nvPr/>
        </p:nvSpPr>
        <p:spPr>
          <a:xfrm>
            <a:off x="5410200" y="4800600"/>
            <a:ext cx="2286000" cy="1828800"/>
          </a:xfrm>
          <a:prstGeom prst="donut">
            <a:avLst>
              <a:gd name="adj" fmla="val 39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Picture 4">
            <a:extLst>
              <a:ext uri="{FF2B5EF4-FFF2-40B4-BE49-F238E27FC236}">
                <a16:creationId xmlns:a16="http://schemas.microsoft.com/office/drawing/2014/main" id="{E2C60C22-E2A5-75AA-81A6-C1383BDEBA9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90" fill="hold"/>
                                        <p:tgtEl>
                                          <p:spTgt spid="3"/>
                                        </p:tgtEl>
                                      </p:cBhvr>
                                    </p:cmd>
                                  </p:childTnLst>
                                </p:cTn>
                              </p:par>
                              <p:par>
                                <p:cTn id="7" presetID="2" presetClass="entr" presetSubtype="8" fill="hold" grpId="0" nodeType="withEffect">
                                  <p:stCondLst>
                                    <p:cond delay="2250"/>
                                  </p:stCondLst>
                                  <p:childTnLst>
                                    <p:set>
                                      <p:cBhvr>
                                        <p:cTn id="8" dur="1" fill="hold">
                                          <p:stCondLst>
                                            <p:cond delay="0"/>
                                          </p:stCondLst>
                                        </p:cTn>
                                        <p:tgtEl>
                                          <p:spTgt spid="6"/>
                                        </p:tgtEl>
                                        <p:attrNameLst>
                                          <p:attrName>style.visibility</p:attrName>
                                        </p:attrNameLst>
                                      </p:cBhvr>
                                      <p:to>
                                        <p:strVal val="visible"/>
                                      </p:to>
                                    </p:set>
                                    <p:anim calcmode="lin" valueType="num">
                                      <p:cBhvr additive="base">
                                        <p:cTn id="9" dur="500" fill="hold"/>
                                        <p:tgtEl>
                                          <p:spTgt spid="6"/>
                                        </p:tgtEl>
                                        <p:attrNameLst>
                                          <p:attrName>ppt_x</p:attrName>
                                        </p:attrNameLst>
                                      </p:cBhvr>
                                      <p:tavLst>
                                        <p:tav tm="0">
                                          <p:val>
                                            <p:strVal val="0-#ppt_w/2"/>
                                          </p:val>
                                        </p:tav>
                                        <p:tav tm="100000">
                                          <p:val>
                                            <p:strVal val="#ppt_x"/>
                                          </p:val>
                                        </p:tav>
                                      </p:tavLst>
                                    </p:anim>
                                    <p:anim calcmode="lin" valueType="num">
                                      <p:cBhvr additive="base">
                                        <p:cTn id="10" dur="500" fill="hold"/>
                                        <p:tgtEl>
                                          <p:spTgt spid="6"/>
                                        </p:tgtEl>
                                        <p:attrNameLst>
                                          <p:attrName>ppt_y</p:attrName>
                                        </p:attrNameLst>
                                      </p:cBhvr>
                                      <p:tavLst>
                                        <p:tav tm="0">
                                          <p:val>
                                            <p:strVal val="#ppt_y"/>
                                          </p:val>
                                        </p:tav>
                                        <p:tav tm="100000">
                                          <p:val>
                                            <p:strVal val="#ppt_y"/>
                                          </p:val>
                                        </p:tav>
                                      </p:tavLst>
                                    </p:anim>
                                  </p:childTnLst>
                                </p:cTn>
                              </p:par>
                              <p:par>
                                <p:cTn id="11" presetID="22" presetClass="entr" presetSubtype="8" fill="hold" grpId="0" nodeType="withEffect">
                                  <p:stCondLst>
                                    <p:cond delay="275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xit" presetSubtype="8" fill="hold" grpId="1" nodeType="withEffect">
                                  <p:stCondLst>
                                    <p:cond delay="2750"/>
                                  </p:stCondLst>
                                  <p:childTnLst>
                                    <p:animEffect transition="out" filter="wipe(left)">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3"/>
                </p:tgtEl>
              </p:cMediaNode>
            </p:audio>
          </p:childTnLst>
        </p:cTn>
      </p:par>
    </p:tnLst>
    <p:bldLst>
      <p:bldP spid="6" grpId="0" animBg="1"/>
      <p:bldP spid="6" grpId="1"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762000"/>
            <a:ext cx="7772400" cy="758952"/>
          </a:xfrm>
          <a:noFill/>
          <a:ln/>
        </p:spPr>
        <p:txBody>
          <a:bodyPr>
            <a:normAutofit fontScale="90000"/>
          </a:bodyPr>
          <a:lstStyle/>
          <a:p>
            <a:pPr algn="ctr"/>
            <a:r>
              <a:rPr lang="en-US" sz="4000" b="1" dirty="0"/>
              <a:t>Training for Emergency Response</a:t>
            </a:r>
            <a:endParaRPr lang="en-US" sz="4000" dirty="0"/>
          </a:p>
        </p:txBody>
      </p:sp>
      <p:sp>
        <p:nvSpPr>
          <p:cNvPr id="5123" name="Rectangle 3"/>
          <p:cNvSpPr>
            <a:spLocks noGrp="1" noChangeArrowheads="1"/>
          </p:cNvSpPr>
          <p:nvPr>
            <p:ph idx="1"/>
          </p:nvPr>
        </p:nvSpPr>
        <p:spPr>
          <a:xfrm>
            <a:off x="609600" y="2057400"/>
            <a:ext cx="7696200" cy="4114800"/>
          </a:xfrm>
          <a:noFill/>
          <a:ln/>
        </p:spPr>
        <p:txBody>
          <a:bodyPr/>
          <a:lstStyle/>
          <a:p>
            <a:pPr marL="463550" indent="-463550">
              <a:spcBef>
                <a:spcPts val="600"/>
              </a:spcBef>
              <a:spcAft>
                <a:spcPts val="1200"/>
              </a:spcAft>
              <a:buFont typeface="Wingdings" pitchFamily="2" charset="2"/>
              <a:buChar char="Ø"/>
            </a:pPr>
            <a:r>
              <a:rPr lang="en-US" b="0" dirty="0"/>
              <a:t>To provide emergency responders with best practices in dealing with vehicles engaged with median cable barriers</a:t>
            </a:r>
          </a:p>
          <a:p>
            <a:pPr marL="463550" indent="-463550">
              <a:spcBef>
                <a:spcPts val="600"/>
              </a:spcBef>
              <a:spcAft>
                <a:spcPts val="1200"/>
              </a:spcAft>
              <a:buFont typeface="Wingdings" pitchFamily="2" charset="2"/>
              <a:buChar char="Ø"/>
            </a:pPr>
            <a:r>
              <a:rPr lang="en-US" b="0" dirty="0"/>
              <a:t>Provide safety to public and responders</a:t>
            </a:r>
          </a:p>
          <a:p>
            <a:pPr marL="463550" indent="-463550">
              <a:buFont typeface="Wingdings" pitchFamily="2" charset="2"/>
              <a:buChar char="Ø"/>
            </a:pPr>
            <a:r>
              <a:rPr lang="en-US" b="0" dirty="0"/>
              <a:t>To minimize damage of barrier</a:t>
            </a:r>
          </a:p>
        </p:txBody>
      </p:sp>
      <p:pic>
        <p:nvPicPr>
          <p:cNvPr id="2" name="09.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71C6B8EC-EE1D-7ECF-05D2-9EB4D4DCB4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7" y="152401"/>
            <a:ext cx="141402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731" fill="hold"/>
                                        <p:tgtEl>
                                          <p:spTgt spid="2"/>
                                        </p:tgtEl>
                                      </p:cBhvr>
                                    </p:cmd>
                                  </p:childTnLst>
                                </p:cTn>
                              </p:par>
                              <p:par>
                                <p:cTn id="7" presetID="22" presetClass="entr" presetSubtype="8" fill="hold" nodeType="withEffect">
                                  <p:stCondLst>
                                    <p:cond delay="1000"/>
                                  </p:stCondLst>
                                  <p:childTnLst>
                                    <p:set>
                                      <p:cBhvr>
                                        <p:cTn id="8" dur="1" fill="hold">
                                          <p:stCondLst>
                                            <p:cond delay="0"/>
                                          </p:stCondLst>
                                        </p:cTn>
                                        <p:tgtEl>
                                          <p:spTgt spid="5123">
                                            <p:txEl>
                                              <p:pRg st="0" end="0"/>
                                            </p:txEl>
                                          </p:spTgt>
                                        </p:tgtEl>
                                        <p:attrNameLst>
                                          <p:attrName>style.visibility</p:attrName>
                                        </p:attrNameLst>
                                      </p:cBhvr>
                                      <p:to>
                                        <p:strVal val="visible"/>
                                      </p:to>
                                    </p:set>
                                    <p:animEffect transition="in" filter="wipe(left)">
                                      <p:cBhvr>
                                        <p:cTn id="9" dur="500"/>
                                        <p:tgtEl>
                                          <p:spTgt spid="5123">
                                            <p:txEl>
                                              <p:pRg st="0" end="0"/>
                                            </p:txEl>
                                          </p:spTgt>
                                        </p:tgtEl>
                                      </p:cBhvr>
                                    </p:animEffect>
                                  </p:childTnLst>
                                </p:cTn>
                              </p:par>
                              <p:par>
                                <p:cTn id="10" presetID="22" presetClass="entr" presetSubtype="8" fill="hold" nodeType="withEffect">
                                  <p:stCondLst>
                                    <p:cond delay="1000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left)">
                                      <p:cBhvr>
                                        <p:cTn id="12" dur="500"/>
                                        <p:tgtEl>
                                          <p:spTgt spid="5123">
                                            <p:txEl>
                                              <p:pRg st="1" end="1"/>
                                            </p:txEl>
                                          </p:spTgt>
                                        </p:tgtEl>
                                      </p:cBhvr>
                                    </p:animEffect>
                                  </p:childTnLst>
                                </p:cTn>
                              </p:par>
                              <p:par>
                                <p:cTn id="13" presetID="22" presetClass="entr" presetSubtype="8" fill="hold" nodeType="withEffect">
                                  <p:stCondLst>
                                    <p:cond delay="13000"/>
                                  </p:stCondLst>
                                  <p:childTnLst>
                                    <p:set>
                                      <p:cBhvr>
                                        <p:cTn id="14" dur="1" fill="hold">
                                          <p:stCondLst>
                                            <p:cond delay="0"/>
                                          </p:stCondLst>
                                        </p:cTn>
                                        <p:tgtEl>
                                          <p:spTgt spid="5123">
                                            <p:txEl>
                                              <p:pRg st="2" end="2"/>
                                            </p:txEl>
                                          </p:spTgt>
                                        </p:tgtEl>
                                        <p:attrNameLst>
                                          <p:attrName>style.visibility</p:attrName>
                                        </p:attrNameLst>
                                      </p:cBhvr>
                                      <p:to>
                                        <p:strVal val="visible"/>
                                      </p:to>
                                    </p:set>
                                    <p:animEffect transition="in" filter="wipe(left)">
                                      <p:cBhvr>
                                        <p:cTn id="15"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762000"/>
            <a:ext cx="7772400" cy="758952"/>
          </a:xfrm>
        </p:spPr>
        <p:txBody>
          <a:bodyPr/>
          <a:lstStyle/>
          <a:p>
            <a:pPr algn="ctr"/>
            <a:r>
              <a:rPr lang="en-US" sz="4000" b="1" dirty="0">
                <a:solidFill>
                  <a:schemeClr val="tx1"/>
                </a:solidFill>
              </a:rPr>
              <a:t>Don’t Cut the Cable!</a:t>
            </a:r>
          </a:p>
        </p:txBody>
      </p:sp>
      <p:sp>
        <p:nvSpPr>
          <p:cNvPr id="16389" name="Text Box 5"/>
          <p:cNvSpPr txBox="1">
            <a:spLocks noChangeArrowheads="1"/>
          </p:cNvSpPr>
          <p:nvPr/>
        </p:nvSpPr>
        <p:spPr bwMode="auto">
          <a:xfrm>
            <a:off x="457200" y="1981200"/>
            <a:ext cx="8305800" cy="4154984"/>
          </a:xfrm>
          <a:prstGeom prst="rect">
            <a:avLst/>
          </a:prstGeom>
          <a:noFill/>
          <a:ln w="12700" cap="sq">
            <a:noFill/>
            <a:miter lim="800000"/>
            <a:headEnd type="none" w="sm" len="sm"/>
            <a:tailEnd type="none" w="sm" len="sm"/>
          </a:ln>
          <a:effectLst/>
        </p:spPr>
        <p:txBody>
          <a:bodyPr wrap="square">
            <a:spAutoFit/>
          </a:bodyPr>
          <a:lstStyle/>
          <a:p>
            <a:pPr>
              <a:spcBef>
                <a:spcPts val="600"/>
              </a:spcBef>
              <a:spcAft>
                <a:spcPts val="600"/>
              </a:spcAft>
              <a:tabLst>
                <a:tab pos="454025" algn="l"/>
                <a:tab pos="1147763" algn="l"/>
              </a:tabLst>
            </a:pPr>
            <a:r>
              <a:rPr kumimoji="0" lang="en-US" b="0" dirty="0">
                <a:latin typeface="+mn-lt"/>
              </a:rPr>
              <a:t>Cutting cable is life/death decision</a:t>
            </a:r>
          </a:p>
          <a:p>
            <a:pPr marL="463550" indent="-463550">
              <a:spcBef>
                <a:spcPts val="600"/>
              </a:spcBef>
              <a:spcAft>
                <a:spcPts val="1200"/>
              </a:spcAft>
              <a:buFont typeface="Wingdings" pitchFamily="2" charset="2"/>
              <a:buChar char="Ø"/>
              <a:tabLst>
                <a:tab pos="1147763" algn="l"/>
              </a:tabLst>
            </a:pPr>
            <a:r>
              <a:rPr kumimoji="0" lang="en-US" b="0" dirty="0">
                <a:latin typeface="+mn-lt"/>
              </a:rPr>
              <a:t>Cable is difficult to re-splice - sometimes entire section  must be replaced</a:t>
            </a:r>
          </a:p>
          <a:p>
            <a:pPr marL="463550" indent="-463550">
              <a:spcBef>
                <a:spcPts val="600"/>
              </a:spcBef>
              <a:spcAft>
                <a:spcPts val="1200"/>
              </a:spcAft>
              <a:buFont typeface="Wingdings" pitchFamily="2" charset="2"/>
              <a:buChar char="Ø"/>
              <a:tabLst>
                <a:tab pos="519113" algn="l"/>
                <a:tab pos="1147763" algn="l"/>
              </a:tabLst>
            </a:pPr>
            <a:r>
              <a:rPr kumimoji="0" lang="en-US" b="0" dirty="0">
                <a:latin typeface="+mn-lt"/>
              </a:rPr>
              <a:t>Cable repair/replacement can take several weeks</a:t>
            </a:r>
          </a:p>
          <a:p>
            <a:pPr marL="463550" indent="-463550">
              <a:spcBef>
                <a:spcPts val="600"/>
              </a:spcBef>
              <a:spcAft>
                <a:spcPts val="1200"/>
              </a:spcAft>
              <a:buFont typeface="Wingdings" pitchFamily="2" charset="2"/>
              <a:buChar char="Ø"/>
              <a:tabLst>
                <a:tab pos="1147763" algn="l"/>
              </a:tabLst>
            </a:pPr>
            <a:r>
              <a:rPr kumimoji="0" lang="en-US" b="0" dirty="0">
                <a:latin typeface="+mn-lt"/>
              </a:rPr>
              <a:t>During that time the entire section of barrier between anchors is not functioning</a:t>
            </a:r>
          </a:p>
        </p:txBody>
      </p:sp>
      <p:pic>
        <p:nvPicPr>
          <p:cNvPr id="3" name="1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2" name="Picture 1">
            <a:extLst>
              <a:ext uri="{FF2B5EF4-FFF2-40B4-BE49-F238E27FC236}">
                <a16:creationId xmlns:a16="http://schemas.microsoft.com/office/drawing/2014/main" id="{65A37D37-6CC9-39E0-82FD-A5887C8718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324" fill="hold"/>
                                        <p:tgtEl>
                                          <p:spTgt spid="3"/>
                                        </p:tgtEl>
                                      </p:cBhvr>
                                    </p:cmd>
                                  </p:childTnLst>
                                </p:cTn>
                              </p:par>
                              <p:par>
                                <p:cTn id="7" presetID="22" presetClass="entr" presetSubtype="8" fill="hold" nodeType="withEffect">
                                  <p:stCondLst>
                                    <p:cond delay="3750"/>
                                  </p:stCondLst>
                                  <p:childTnLst>
                                    <p:set>
                                      <p:cBhvr>
                                        <p:cTn id="8" dur="1" fill="hold">
                                          <p:stCondLst>
                                            <p:cond delay="0"/>
                                          </p:stCondLst>
                                        </p:cTn>
                                        <p:tgtEl>
                                          <p:spTgt spid="16389">
                                            <p:txEl>
                                              <p:pRg st="1" end="1"/>
                                            </p:txEl>
                                          </p:spTgt>
                                        </p:tgtEl>
                                        <p:attrNameLst>
                                          <p:attrName>style.visibility</p:attrName>
                                        </p:attrNameLst>
                                      </p:cBhvr>
                                      <p:to>
                                        <p:strVal val="visible"/>
                                      </p:to>
                                    </p:set>
                                    <p:animEffect transition="in" filter="wipe(left)">
                                      <p:cBhvr>
                                        <p:cTn id="9" dur="500"/>
                                        <p:tgtEl>
                                          <p:spTgt spid="16389">
                                            <p:txEl>
                                              <p:pRg st="1" end="1"/>
                                            </p:txEl>
                                          </p:spTgt>
                                        </p:tgtEl>
                                      </p:cBhvr>
                                    </p:animEffect>
                                  </p:childTnLst>
                                </p:cTn>
                              </p:par>
                              <p:par>
                                <p:cTn id="10" presetID="22" presetClass="entr" presetSubtype="8" fill="hold" nodeType="withEffect">
                                  <p:stCondLst>
                                    <p:cond delay="9000"/>
                                  </p:stCondLst>
                                  <p:childTnLst>
                                    <p:set>
                                      <p:cBhvr>
                                        <p:cTn id="11" dur="1" fill="hold">
                                          <p:stCondLst>
                                            <p:cond delay="0"/>
                                          </p:stCondLst>
                                        </p:cTn>
                                        <p:tgtEl>
                                          <p:spTgt spid="16389">
                                            <p:txEl>
                                              <p:pRg st="2" end="2"/>
                                            </p:txEl>
                                          </p:spTgt>
                                        </p:tgtEl>
                                        <p:attrNameLst>
                                          <p:attrName>style.visibility</p:attrName>
                                        </p:attrNameLst>
                                      </p:cBhvr>
                                      <p:to>
                                        <p:strVal val="visible"/>
                                      </p:to>
                                    </p:set>
                                    <p:animEffect transition="in" filter="wipe(left)">
                                      <p:cBhvr>
                                        <p:cTn id="12" dur="500"/>
                                        <p:tgtEl>
                                          <p:spTgt spid="16389">
                                            <p:txEl>
                                              <p:pRg st="2" end="2"/>
                                            </p:txEl>
                                          </p:spTgt>
                                        </p:tgtEl>
                                      </p:cBhvr>
                                    </p:animEffect>
                                  </p:childTnLst>
                                </p:cTn>
                              </p:par>
                              <p:par>
                                <p:cTn id="13" presetID="22" presetClass="entr" presetSubtype="8" fill="hold" nodeType="withEffect">
                                  <p:stCondLst>
                                    <p:cond delay="12000"/>
                                  </p:stCondLst>
                                  <p:childTnLst>
                                    <p:set>
                                      <p:cBhvr>
                                        <p:cTn id="14" dur="1" fill="hold">
                                          <p:stCondLst>
                                            <p:cond delay="0"/>
                                          </p:stCondLst>
                                        </p:cTn>
                                        <p:tgtEl>
                                          <p:spTgt spid="16389">
                                            <p:txEl>
                                              <p:pRg st="3" end="3"/>
                                            </p:txEl>
                                          </p:spTgt>
                                        </p:tgtEl>
                                        <p:attrNameLst>
                                          <p:attrName>style.visibility</p:attrName>
                                        </p:attrNameLst>
                                      </p:cBhvr>
                                      <p:to>
                                        <p:strVal val="visible"/>
                                      </p:to>
                                    </p:set>
                                    <p:animEffect transition="in" filter="wipe(left)">
                                      <p:cBhvr>
                                        <p:cTn id="15" dur="500"/>
                                        <p:tgtEl>
                                          <p:spTgt spid="1638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762000"/>
            <a:ext cx="7772400" cy="758952"/>
          </a:xfrm>
        </p:spPr>
        <p:txBody>
          <a:bodyPr/>
          <a:lstStyle/>
          <a:p>
            <a:pPr algn="ctr"/>
            <a:r>
              <a:rPr lang="en-US" sz="4000" b="1" dirty="0">
                <a:solidFill>
                  <a:schemeClr val="tx1"/>
                </a:solidFill>
              </a:rPr>
              <a:t>First Choice</a:t>
            </a:r>
          </a:p>
        </p:txBody>
      </p:sp>
      <p:sp>
        <p:nvSpPr>
          <p:cNvPr id="21509" name="Text Box 5"/>
          <p:cNvSpPr txBox="1">
            <a:spLocks noChangeArrowheads="1"/>
          </p:cNvSpPr>
          <p:nvPr/>
        </p:nvSpPr>
        <p:spPr bwMode="auto">
          <a:xfrm>
            <a:off x="685800" y="2133600"/>
            <a:ext cx="7685087" cy="3539430"/>
          </a:xfrm>
          <a:prstGeom prst="rect">
            <a:avLst/>
          </a:prstGeom>
          <a:noFill/>
          <a:ln w="12700" cap="sq">
            <a:noFill/>
            <a:miter lim="800000"/>
            <a:headEnd type="none" w="sm" len="sm"/>
            <a:tailEnd type="none" w="sm" len="sm"/>
          </a:ln>
          <a:effectLst/>
        </p:spPr>
        <p:txBody>
          <a:bodyPr wrap="square">
            <a:spAutoFit/>
          </a:bodyPr>
          <a:lstStyle/>
          <a:p>
            <a:pPr>
              <a:spcBef>
                <a:spcPts val="0"/>
              </a:spcBef>
              <a:tabLst>
                <a:tab pos="454025" algn="l"/>
              </a:tabLst>
            </a:pPr>
            <a:r>
              <a:rPr kumimoji="0" lang="en-US" b="0" dirty="0">
                <a:latin typeface="+mn-lt"/>
              </a:rPr>
              <a:t>If cable is under tension because vehicle has pushed it out of center line try to tow vehicle back the direction it entered the cable to get slack.</a:t>
            </a:r>
          </a:p>
          <a:p>
            <a:pPr>
              <a:spcBef>
                <a:spcPct val="50000"/>
              </a:spcBef>
              <a:tabLst>
                <a:tab pos="454025" algn="l"/>
              </a:tabLst>
            </a:pPr>
            <a:endParaRPr kumimoji="0" lang="en-US" dirty="0"/>
          </a:p>
          <a:p>
            <a:pPr>
              <a:spcBef>
                <a:spcPct val="50000"/>
              </a:spcBef>
              <a:tabLst>
                <a:tab pos="454025" algn="l"/>
              </a:tabLst>
            </a:pPr>
            <a:r>
              <a:rPr kumimoji="0" lang="en-US" dirty="0"/>
              <a:t> 	</a:t>
            </a:r>
          </a:p>
        </p:txBody>
      </p:sp>
      <p:pic>
        <p:nvPicPr>
          <p:cNvPr id="2" name="1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3" name="Picture 2">
            <a:extLst>
              <a:ext uri="{FF2B5EF4-FFF2-40B4-BE49-F238E27FC236}">
                <a16:creationId xmlns:a16="http://schemas.microsoft.com/office/drawing/2014/main" id="{A12A82BF-8758-E4CC-7625-FCFA38EFFCF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9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Second Choice</a:t>
            </a:r>
          </a:p>
        </p:txBody>
      </p:sp>
      <p:sp>
        <p:nvSpPr>
          <p:cNvPr id="3" name="Content Placeholder 2"/>
          <p:cNvSpPr>
            <a:spLocks noGrp="1"/>
          </p:cNvSpPr>
          <p:nvPr>
            <p:ph idx="1"/>
          </p:nvPr>
        </p:nvSpPr>
        <p:spPr>
          <a:xfrm>
            <a:off x="685800" y="1981200"/>
            <a:ext cx="7772400" cy="609600"/>
          </a:xfrm>
        </p:spPr>
        <p:txBody>
          <a:bodyPr>
            <a:normAutofit/>
          </a:bodyPr>
          <a:lstStyle/>
          <a:p>
            <a:pPr>
              <a:buNone/>
            </a:pPr>
            <a:r>
              <a:rPr lang="en-US" b="0" dirty="0"/>
              <a:t>Loosen turnbuckle</a:t>
            </a:r>
          </a:p>
        </p:txBody>
      </p:sp>
      <p:pic>
        <p:nvPicPr>
          <p:cNvPr id="6" name="Picture 5" descr="DSCN1550.JPG"/>
          <p:cNvPicPr>
            <a:picLocks noChangeAspect="1"/>
          </p:cNvPicPr>
          <p:nvPr/>
        </p:nvPicPr>
        <p:blipFill>
          <a:blip r:embed="rId5" cstate="print"/>
          <a:stretch>
            <a:fillRect/>
          </a:stretch>
        </p:blipFill>
        <p:spPr>
          <a:xfrm>
            <a:off x="457201" y="2971800"/>
            <a:ext cx="3962400" cy="2964873"/>
          </a:xfrm>
          <a:prstGeom prst="rect">
            <a:avLst/>
          </a:prstGeom>
        </p:spPr>
      </p:pic>
      <p:pic>
        <p:nvPicPr>
          <p:cNvPr id="7" name="Picture 6" descr="DSCN1545.JPG"/>
          <p:cNvPicPr>
            <a:picLocks noChangeAspect="1"/>
          </p:cNvPicPr>
          <p:nvPr/>
        </p:nvPicPr>
        <p:blipFill>
          <a:blip r:embed="rId6" cstate="print"/>
          <a:stretch>
            <a:fillRect/>
          </a:stretch>
        </p:blipFill>
        <p:spPr>
          <a:xfrm>
            <a:off x="4724400" y="2971800"/>
            <a:ext cx="3962400" cy="2964873"/>
          </a:xfrm>
          <a:prstGeom prst="rect">
            <a:avLst/>
          </a:prstGeom>
        </p:spPr>
      </p:pic>
      <p:pic>
        <p:nvPicPr>
          <p:cNvPr id="4" name="13.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pic>
        <p:nvPicPr>
          <p:cNvPr id="5" name="Picture 4">
            <a:extLst>
              <a:ext uri="{FF2B5EF4-FFF2-40B4-BE49-F238E27FC236}">
                <a16:creationId xmlns:a16="http://schemas.microsoft.com/office/drawing/2014/main" id="{BEDA0497-DBB6-3662-E45C-747D910B2B38}"/>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5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62000"/>
          </a:xfrm>
        </p:spPr>
        <p:txBody>
          <a:bodyPr/>
          <a:lstStyle/>
          <a:p>
            <a:pPr algn="ctr"/>
            <a:r>
              <a:rPr lang="en-US" sz="4000" b="1" dirty="0"/>
              <a:t>Turnbuckle Loosening</a:t>
            </a:r>
          </a:p>
        </p:txBody>
      </p:sp>
      <p:sp>
        <p:nvSpPr>
          <p:cNvPr id="3" name="Content Placeholder 2"/>
          <p:cNvSpPr>
            <a:spLocks noGrp="1"/>
          </p:cNvSpPr>
          <p:nvPr>
            <p:ph idx="1"/>
          </p:nvPr>
        </p:nvSpPr>
        <p:spPr>
          <a:xfrm>
            <a:off x="685800" y="1981200"/>
            <a:ext cx="7772400" cy="4495800"/>
          </a:xfrm>
        </p:spPr>
        <p:txBody>
          <a:bodyPr/>
          <a:lstStyle/>
          <a:p>
            <a:pPr>
              <a:spcBef>
                <a:spcPts val="600"/>
              </a:spcBef>
              <a:spcAft>
                <a:spcPts val="1200"/>
              </a:spcAft>
              <a:buFont typeface="Wingdings" pitchFamily="2" charset="2"/>
              <a:buChar char="Ø"/>
            </a:pPr>
            <a:r>
              <a:rPr lang="en-US" b="0" dirty="0"/>
              <a:t>Find the closest metal turn-buckle which are located every 1,000 feet</a:t>
            </a:r>
          </a:p>
          <a:p>
            <a:pPr>
              <a:spcBef>
                <a:spcPts val="600"/>
              </a:spcBef>
              <a:spcAft>
                <a:spcPts val="1200"/>
              </a:spcAft>
              <a:buFont typeface="Wingdings" pitchFamily="2" charset="2"/>
              <a:buChar char="Ø"/>
            </a:pPr>
            <a:r>
              <a:rPr lang="en-US" b="0" dirty="0"/>
              <a:t>Loosen the turnbuckles with a wrench to release tension</a:t>
            </a:r>
          </a:p>
          <a:p>
            <a:pPr>
              <a:spcBef>
                <a:spcPts val="600"/>
              </a:spcBef>
              <a:spcAft>
                <a:spcPts val="1200"/>
              </a:spcAft>
              <a:buFont typeface="Wingdings" pitchFamily="2" charset="2"/>
              <a:buChar char="Ø"/>
            </a:pPr>
            <a:r>
              <a:rPr lang="en-US" b="0" dirty="0"/>
              <a:t>Take care not to completely disconnect  cable without proper precautions (cable tension could be several thousand psi)</a:t>
            </a:r>
          </a:p>
        </p:txBody>
      </p:sp>
      <p:pic>
        <p:nvPicPr>
          <p:cNvPr id="5" name="14.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352AD2F8-87D0-2C20-A188-CCEE5AB3341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214" fill="hold"/>
                                        <p:tgtEl>
                                          <p:spTgt spid="5"/>
                                        </p:tgtEl>
                                      </p:cBhvr>
                                    </p:cmd>
                                  </p:childTnLst>
                                </p:cTn>
                              </p:par>
                              <p:par>
                                <p:cTn id="7" presetID="22" presetClass="entr" presetSubtype="8" fill="hold" nodeType="withEffect">
                                  <p:stCondLst>
                                    <p:cond delay="200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500"/>
                                        <p:tgtEl>
                                          <p:spTgt spid="3">
                                            <p:txEl>
                                              <p:pRg st="0" end="0"/>
                                            </p:txEl>
                                          </p:spTgt>
                                        </p:tgtEl>
                                      </p:cBhvr>
                                    </p:animEffect>
                                  </p:childTnLst>
                                </p:cTn>
                              </p:par>
                              <p:par>
                                <p:cTn id="10" presetID="22" presetClass="entr" presetSubtype="8" fill="hold" nodeType="withEffect">
                                  <p:stCondLst>
                                    <p:cond delay="800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nodeType="withEffect">
                                  <p:stCondLst>
                                    <p:cond delay="175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Third Choice</a:t>
            </a:r>
          </a:p>
        </p:txBody>
      </p:sp>
      <p:sp>
        <p:nvSpPr>
          <p:cNvPr id="3" name="Content Placeholder 2"/>
          <p:cNvSpPr>
            <a:spLocks noGrp="1"/>
          </p:cNvSpPr>
          <p:nvPr>
            <p:ph idx="1"/>
          </p:nvPr>
        </p:nvSpPr>
        <p:spPr>
          <a:xfrm>
            <a:off x="685800" y="1981200"/>
            <a:ext cx="7772400" cy="4724400"/>
          </a:xfrm>
        </p:spPr>
        <p:txBody>
          <a:bodyPr/>
          <a:lstStyle/>
          <a:p>
            <a:pPr>
              <a:spcBef>
                <a:spcPts val="600"/>
              </a:spcBef>
              <a:spcAft>
                <a:spcPts val="600"/>
              </a:spcAft>
              <a:buNone/>
            </a:pPr>
            <a:r>
              <a:rPr lang="en-US" b="0" dirty="0"/>
              <a:t>Remove posts:</a:t>
            </a:r>
          </a:p>
          <a:p>
            <a:pPr>
              <a:spcBef>
                <a:spcPts val="600"/>
              </a:spcBef>
              <a:spcAft>
                <a:spcPts val="1200"/>
              </a:spcAft>
              <a:buFont typeface="Wingdings" pitchFamily="2" charset="2"/>
              <a:buChar char="Ø"/>
            </a:pPr>
            <a:r>
              <a:rPr lang="en-US" b="0" dirty="0"/>
              <a:t>This may be difficult in woven systems or in icy conditions</a:t>
            </a:r>
          </a:p>
          <a:p>
            <a:pPr>
              <a:spcBef>
                <a:spcPts val="600"/>
              </a:spcBef>
              <a:spcAft>
                <a:spcPts val="1200"/>
              </a:spcAft>
              <a:buFont typeface="Wingdings" pitchFamily="2" charset="2"/>
              <a:buChar char="Ø"/>
            </a:pPr>
            <a:r>
              <a:rPr lang="en-US" b="0" dirty="0"/>
              <a:t>Some crashes may remove enough posts that cable slack is produced</a:t>
            </a:r>
          </a:p>
        </p:txBody>
      </p:sp>
      <p:pic>
        <p:nvPicPr>
          <p:cNvPr id="5" name="15.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EF6C0433-E352-A48E-EB94-138AAFC9A71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64" fill="hold"/>
                                        <p:tgtEl>
                                          <p:spTgt spid="5"/>
                                        </p:tgtEl>
                                      </p:cBhvr>
                                    </p:cmd>
                                  </p:childTnLst>
                                </p:cTn>
                              </p:par>
                              <p:par>
                                <p:cTn id="7" presetID="22" presetClass="entr" presetSubtype="8" fill="hold" nodeType="withEffect">
                                  <p:stCondLst>
                                    <p:cond delay="15500"/>
                                  </p:stCondLst>
                                  <p:childTnLst>
                                    <p:set>
                                      <p:cBhvr>
                                        <p:cTn id="8" dur="1" fill="hold">
                                          <p:stCondLst>
                                            <p:cond delay="0"/>
                                          </p:stCondLst>
                                        </p:cTn>
                                        <p:tgtEl>
                                          <p:spTgt spid="3">
                                            <p:txEl>
                                              <p:pRg st="1" end="1"/>
                                            </p:txEl>
                                          </p:spTgt>
                                        </p:tgtEl>
                                        <p:attrNameLst>
                                          <p:attrName>style.visibility</p:attrName>
                                        </p:attrNameLst>
                                      </p:cBhvr>
                                      <p:to>
                                        <p:strVal val="visible"/>
                                      </p:to>
                                    </p:set>
                                    <p:animEffect transition="in" filter="wipe(left)">
                                      <p:cBhvr>
                                        <p:cTn id="9" dur="500"/>
                                        <p:tgtEl>
                                          <p:spTgt spid="3">
                                            <p:txEl>
                                              <p:pRg st="1" end="1"/>
                                            </p:txEl>
                                          </p:spTgt>
                                        </p:tgtEl>
                                      </p:cBhvr>
                                    </p:animEffect>
                                  </p:childTnLst>
                                </p:cTn>
                              </p:par>
                              <p:par>
                                <p:cTn id="10" presetID="22" presetClass="entr" presetSubtype="8" fill="hold" nodeType="withEffect">
                                  <p:stCondLst>
                                    <p:cond delay="235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Post Types</a:t>
            </a:r>
          </a:p>
        </p:txBody>
      </p:sp>
      <p:sp>
        <p:nvSpPr>
          <p:cNvPr id="3" name="Content Placeholder 2"/>
          <p:cNvSpPr>
            <a:spLocks noGrp="1"/>
          </p:cNvSpPr>
          <p:nvPr>
            <p:ph idx="1"/>
          </p:nvPr>
        </p:nvSpPr>
        <p:spPr>
          <a:xfrm>
            <a:off x="381000" y="1905000"/>
            <a:ext cx="8763000" cy="4800600"/>
          </a:xfrm>
        </p:spPr>
        <p:txBody>
          <a:bodyPr/>
          <a:lstStyle/>
          <a:p>
            <a:pPr>
              <a:spcBef>
                <a:spcPts val="0"/>
              </a:spcBef>
              <a:buNone/>
            </a:pPr>
            <a:r>
              <a:rPr lang="en-US" b="0" dirty="0"/>
              <a:t>Cable Through Posts</a:t>
            </a:r>
          </a:p>
          <a:p>
            <a:pPr>
              <a:buNone/>
            </a:pPr>
            <a:endParaRPr lang="en-US" dirty="0"/>
          </a:p>
        </p:txBody>
      </p:sp>
      <p:pic>
        <p:nvPicPr>
          <p:cNvPr id="4" name="Picture 3" descr="DicksonCO Cablerail 005.jpg"/>
          <p:cNvPicPr>
            <a:picLocks noChangeAspect="1"/>
          </p:cNvPicPr>
          <p:nvPr/>
        </p:nvPicPr>
        <p:blipFill>
          <a:blip r:embed="rId5" cstate="print"/>
          <a:stretch>
            <a:fillRect/>
          </a:stretch>
        </p:blipFill>
        <p:spPr>
          <a:xfrm>
            <a:off x="5105400" y="1752599"/>
            <a:ext cx="3687440" cy="4928075"/>
          </a:xfrm>
          <a:prstGeom prst="rect">
            <a:avLst/>
          </a:prstGeom>
        </p:spPr>
      </p:pic>
      <p:pic>
        <p:nvPicPr>
          <p:cNvPr id="6" name="1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pic>
        <p:nvPicPr>
          <p:cNvPr id="5" name="Picture 4">
            <a:extLst>
              <a:ext uri="{FF2B5EF4-FFF2-40B4-BE49-F238E27FC236}">
                <a16:creationId xmlns:a16="http://schemas.microsoft.com/office/drawing/2014/main" id="{105C6CB8-EA82-6F28-A5FC-D98428AE2BA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Post Types</a:t>
            </a:r>
          </a:p>
        </p:txBody>
      </p:sp>
      <p:sp>
        <p:nvSpPr>
          <p:cNvPr id="3" name="Content Placeholder 2"/>
          <p:cNvSpPr>
            <a:spLocks noGrp="1"/>
          </p:cNvSpPr>
          <p:nvPr>
            <p:ph idx="1"/>
          </p:nvPr>
        </p:nvSpPr>
        <p:spPr>
          <a:xfrm>
            <a:off x="228600" y="1905000"/>
            <a:ext cx="8229600" cy="4648200"/>
          </a:xfrm>
        </p:spPr>
        <p:txBody>
          <a:bodyPr/>
          <a:lstStyle/>
          <a:p>
            <a:pPr>
              <a:spcBef>
                <a:spcPts val="600"/>
              </a:spcBef>
              <a:spcAft>
                <a:spcPts val="1200"/>
              </a:spcAft>
              <a:buNone/>
            </a:pPr>
            <a:r>
              <a:rPr lang="en-US" sz="2900" b="0" dirty="0"/>
              <a:t>Cable Suspended by Hangers</a:t>
            </a:r>
          </a:p>
          <a:p>
            <a:pPr marL="463550" indent="-463550">
              <a:spcBef>
                <a:spcPts val="600"/>
              </a:spcBef>
              <a:spcAft>
                <a:spcPts val="1200"/>
              </a:spcAft>
              <a:buFont typeface="Wingdings" pitchFamily="2" charset="2"/>
              <a:buChar char="Ø"/>
            </a:pPr>
            <a:r>
              <a:rPr lang="en-US" sz="2900" b="0" dirty="0"/>
              <a:t>One Side of Post</a:t>
            </a:r>
          </a:p>
          <a:p>
            <a:pPr>
              <a:buNone/>
            </a:pPr>
            <a:endParaRPr lang="en-US" dirty="0"/>
          </a:p>
        </p:txBody>
      </p:sp>
      <p:pic>
        <p:nvPicPr>
          <p:cNvPr id="5" name="Picture 4" descr="DSCN1546.JPG"/>
          <p:cNvPicPr>
            <a:picLocks noChangeAspect="1"/>
          </p:cNvPicPr>
          <p:nvPr/>
        </p:nvPicPr>
        <p:blipFill>
          <a:blip r:embed="rId5" cstate="print"/>
          <a:stretch>
            <a:fillRect/>
          </a:stretch>
        </p:blipFill>
        <p:spPr>
          <a:xfrm>
            <a:off x="5257800" y="1752600"/>
            <a:ext cx="3687844" cy="4928616"/>
          </a:xfrm>
          <a:prstGeom prst="rect">
            <a:avLst/>
          </a:prstGeom>
        </p:spPr>
      </p:pic>
      <p:pic>
        <p:nvPicPr>
          <p:cNvPr id="4" name="17.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pic>
        <p:nvPicPr>
          <p:cNvPr id="6" name="Picture 5">
            <a:extLst>
              <a:ext uri="{FF2B5EF4-FFF2-40B4-BE49-F238E27FC236}">
                <a16:creationId xmlns:a16="http://schemas.microsoft.com/office/drawing/2014/main" id="{56703C5B-0254-B34C-9B0F-D11E63C8F47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Post Types</a:t>
            </a:r>
          </a:p>
        </p:txBody>
      </p:sp>
      <p:sp>
        <p:nvSpPr>
          <p:cNvPr id="3" name="Content Placeholder 2"/>
          <p:cNvSpPr>
            <a:spLocks noGrp="1"/>
          </p:cNvSpPr>
          <p:nvPr>
            <p:ph idx="1"/>
          </p:nvPr>
        </p:nvSpPr>
        <p:spPr>
          <a:xfrm>
            <a:off x="381000" y="1828800"/>
            <a:ext cx="8229600" cy="990600"/>
          </a:xfrm>
        </p:spPr>
        <p:txBody>
          <a:bodyPr>
            <a:normAutofit/>
          </a:bodyPr>
          <a:lstStyle/>
          <a:p>
            <a:pPr>
              <a:spcBef>
                <a:spcPts val="0"/>
              </a:spcBef>
              <a:buNone/>
            </a:pPr>
            <a:r>
              <a:rPr lang="en-US" b="0" dirty="0"/>
              <a:t>Cable Suspended by Hangers</a:t>
            </a:r>
          </a:p>
          <a:p>
            <a:pPr marL="463550" indent="-463550">
              <a:spcBef>
                <a:spcPts val="0"/>
              </a:spcBef>
              <a:buFont typeface="Wingdings" pitchFamily="2" charset="2"/>
              <a:buChar char="Ø"/>
            </a:pPr>
            <a:r>
              <a:rPr lang="en-US" b="0" dirty="0"/>
              <a:t>Both Sides of Post</a:t>
            </a:r>
          </a:p>
          <a:p>
            <a:pPr>
              <a:buNone/>
            </a:pPr>
            <a:endParaRPr lang="en-US" dirty="0"/>
          </a:p>
        </p:txBody>
      </p:sp>
      <p:pic>
        <p:nvPicPr>
          <p:cNvPr id="7" name="Picture 58" descr="D:\CrossMedian\Maintenance\BrianThomasI-85Pics\100_0788-.JPG"/>
          <p:cNvPicPr>
            <a:picLocks noChangeAspect="1" noChangeArrowheads="1"/>
          </p:cNvPicPr>
          <p:nvPr/>
        </p:nvPicPr>
        <p:blipFill>
          <a:blip r:embed="rId5" cstate="print"/>
          <a:srcRect/>
          <a:stretch>
            <a:fillRect/>
          </a:stretch>
        </p:blipFill>
        <p:spPr bwMode="auto">
          <a:xfrm>
            <a:off x="457200" y="3276600"/>
            <a:ext cx="4578625" cy="3048000"/>
          </a:xfrm>
          <a:prstGeom prst="rect">
            <a:avLst/>
          </a:prstGeom>
          <a:noFill/>
          <a:ln w="12700">
            <a:solidFill>
              <a:srgbClr val="000000"/>
            </a:solidFill>
            <a:miter lim="800000"/>
            <a:headEnd/>
            <a:tailEnd/>
          </a:ln>
        </p:spPr>
      </p:pic>
      <p:pic>
        <p:nvPicPr>
          <p:cNvPr id="6" name="Picture 5" descr="DSCN1847.JPG"/>
          <p:cNvPicPr>
            <a:picLocks noChangeAspect="1"/>
          </p:cNvPicPr>
          <p:nvPr/>
        </p:nvPicPr>
        <p:blipFill>
          <a:blip r:embed="rId6" cstate="print"/>
          <a:stretch>
            <a:fillRect/>
          </a:stretch>
        </p:blipFill>
        <p:spPr>
          <a:xfrm rot="5400000">
            <a:off x="4894375" y="2979150"/>
            <a:ext cx="4097937" cy="3066288"/>
          </a:xfrm>
          <a:prstGeom prst="rect">
            <a:avLst/>
          </a:prstGeom>
        </p:spPr>
      </p:pic>
      <p:pic>
        <p:nvPicPr>
          <p:cNvPr id="4" name="1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pic>
        <p:nvPicPr>
          <p:cNvPr id="5" name="Picture 4">
            <a:extLst>
              <a:ext uri="{FF2B5EF4-FFF2-40B4-BE49-F238E27FC236}">
                <a16:creationId xmlns:a16="http://schemas.microsoft.com/office/drawing/2014/main" id="{4F7C5BC3-7F60-07C2-8D36-85F823189F7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9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38200"/>
            <a:ext cx="7772400" cy="758952"/>
          </a:xfrm>
        </p:spPr>
        <p:txBody>
          <a:bodyPr/>
          <a:lstStyle/>
          <a:p>
            <a:pPr algn="ctr"/>
            <a:r>
              <a:rPr lang="en-US" sz="4000" b="1" dirty="0"/>
              <a:t>Post Types</a:t>
            </a:r>
          </a:p>
        </p:txBody>
      </p:sp>
      <p:sp>
        <p:nvSpPr>
          <p:cNvPr id="3" name="Content Placeholder 2"/>
          <p:cNvSpPr>
            <a:spLocks noGrp="1"/>
          </p:cNvSpPr>
          <p:nvPr>
            <p:ph idx="1"/>
          </p:nvPr>
        </p:nvSpPr>
        <p:spPr>
          <a:xfrm>
            <a:off x="685800" y="1905000"/>
            <a:ext cx="8229600" cy="4572000"/>
          </a:xfrm>
        </p:spPr>
        <p:txBody>
          <a:bodyPr/>
          <a:lstStyle/>
          <a:p>
            <a:pPr>
              <a:spcBef>
                <a:spcPts val="0"/>
              </a:spcBef>
              <a:buNone/>
            </a:pPr>
            <a:r>
              <a:rPr lang="en-US" b="0" dirty="0"/>
              <a:t>Cable Suspended by Studs</a:t>
            </a:r>
          </a:p>
          <a:p>
            <a:pPr marL="463550" indent="-463550">
              <a:spcBef>
                <a:spcPts val="0"/>
              </a:spcBef>
              <a:buFont typeface="Wingdings" pitchFamily="2" charset="2"/>
              <a:buChar char="Ø"/>
            </a:pPr>
            <a:r>
              <a:rPr lang="en-US" b="0" dirty="0"/>
              <a:t>Two Cable Weave</a:t>
            </a:r>
          </a:p>
          <a:p>
            <a:pPr marL="463550" indent="-463550">
              <a:spcBef>
                <a:spcPts val="0"/>
              </a:spcBef>
              <a:buFont typeface="Wingdings" pitchFamily="2" charset="2"/>
              <a:buChar char="Ø"/>
            </a:pPr>
            <a:endParaRPr lang="en-US" b="0" dirty="0"/>
          </a:p>
          <a:p>
            <a:pPr>
              <a:buNone/>
            </a:pPr>
            <a:endParaRPr lang="en-US" dirty="0"/>
          </a:p>
        </p:txBody>
      </p:sp>
      <p:pic>
        <p:nvPicPr>
          <p:cNvPr id="5" name="Picture 4" descr="Picture 001.jpg"/>
          <p:cNvPicPr>
            <a:picLocks noChangeAspect="1"/>
          </p:cNvPicPr>
          <p:nvPr/>
        </p:nvPicPr>
        <p:blipFill>
          <a:blip r:embed="rId5" cstate="print"/>
          <a:stretch>
            <a:fillRect/>
          </a:stretch>
        </p:blipFill>
        <p:spPr>
          <a:xfrm>
            <a:off x="304800" y="3352800"/>
            <a:ext cx="4169664" cy="3127248"/>
          </a:xfrm>
          <a:prstGeom prst="rect">
            <a:avLst/>
          </a:prstGeom>
        </p:spPr>
      </p:pic>
      <p:pic>
        <p:nvPicPr>
          <p:cNvPr id="6" name="Picture 5" descr="Picture 003.jpg"/>
          <p:cNvPicPr>
            <a:picLocks noChangeAspect="1"/>
          </p:cNvPicPr>
          <p:nvPr/>
        </p:nvPicPr>
        <p:blipFill>
          <a:blip r:embed="rId6" cstate="print"/>
          <a:stretch>
            <a:fillRect/>
          </a:stretch>
        </p:blipFill>
        <p:spPr>
          <a:xfrm>
            <a:off x="4648200" y="3352800"/>
            <a:ext cx="4165600" cy="3124200"/>
          </a:xfrm>
          <a:prstGeom prst="rect">
            <a:avLst/>
          </a:prstGeom>
        </p:spPr>
      </p:pic>
      <p:pic>
        <p:nvPicPr>
          <p:cNvPr id="8" name="19.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C786E31E-9E38-1E27-90B1-926FE932DCD7}"/>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Fourth Choice</a:t>
            </a:r>
            <a:endParaRPr lang="en-US" b="1" dirty="0"/>
          </a:p>
        </p:txBody>
      </p:sp>
      <p:sp>
        <p:nvSpPr>
          <p:cNvPr id="3" name="Content Placeholder 2"/>
          <p:cNvSpPr>
            <a:spLocks noGrp="1"/>
          </p:cNvSpPr>
          <p:nvPr>
            <p:ph idx="1"/>
          </p:nvPr>
        </p:nvSpPr>
        <p:spPr/>
        <p:txBody>
          <a:bodyPr/>
          <a:lstStyle/>
          <a:p>
            <a:pPr>
              <a:spcBef>
                <a:spcPts val="600"/>
              </a:spcBef>
              <a:spcAft>
                <a:spcPts val="600"/>
              </a:spcAft>
              <a:buNone/>
            </a:pPr>
            <a:r>
              <a:rPr lang="en-US" b="0" dirty="0"/>
              <a:t>Cutting posts:</a:t>
            </a:r>
          </a:p>
          <a:p>
            <a:pPr>
              <a:spcBef>
                <a:spcPts val="600"/>
              </a:spcBef>
              <a:spcAft>
                <a:spcPts val="1200"/>
              </a:spcAft>
              <a:buFont typeface="Wingdings" pitchFamily="2" charset="2"/>
              <a:buChar char="Ø"/>
            </a:pPr>
            <a:r>
              <a:rPr lang="en-US" b="0" dirty="0"/>
              <a:t>Any suitable cutting tool is fine</a:t>
            </a:r>
          </a:p>
          <a:p>
            <a:pPr>
              <a:spcBef>
                <a:spcPts val="600"/>
              </a:spcBef>
              <a:spcAft>
                <a:spcPts val="1200"/>
              </a:spcAft>
              <a:buFont typeface="Wingdings" pitchFamily="2" charset="2"/>
              <a:buChar char="Ø"/>
            </a:pPr>
            <a:r>
              <a:rPr lang="en-US" b="0" dirty="0"/>
              <a:t>Don’t cut posts flush with ground, leave enough post protruding to be removed by maintenance</a:t>
            </a:r>
          </a:p>
          <a:p>
            <a:pPr>
              <a:spcBef>
                <a:spcPts val="600"/>
              </a:spcBef>
              <a:spcAft>
                <a:spcPts val="1200"/>
              </a:spcAft>
              <a:buFont typeface="Wingdings" pitchFamily="2" charset="2"/>
              <a:buChar char="Ø"/>
            </a:pPr>
            <a:r>
              <a:rPr lang="en-US" b="0" dirty="0"/>
              <a:t>If removing posts be aware of vertical, as well as lateral forces</a:t>
            </a:r>
          </a:p>
        </p:txBody>
      </p:sp>
      <p:pic>
        <p:nvPicPr>
          <p:cNvPr id="6" name="20.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31CDD0D9-5ACD-4EDC-4FD2-DE615E9B1F1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094" fill="hold"/>
                                        <p:tgtEl>
                                          <p:spTgt spid="6"/>
                                        </p:tgtEl>
                                      </p:cBhvr>
                                    </p:cmd>
                                  </p:childTnLst>
                                </p:cTn>
                              </p:par>
                              <p:par>
                                <p:cTn id="7" presetID="22" presetClass="entr" presetSubtype="8" fill="hold" nodeType="withEffect">
                                  <p:stCondLst>
                                    <p:cond delay="5750"/>
                                  </p:stCondLst>
                                  <p:childTnLst>
                                    <p:set>
                                      <p:cBhvr>
                                        <p:cTn id="8" dur="1" fill="hold">
                                          <p:stCondLst>
                                            <p:cond delay="0"/>
                                          </p:stCondLst>
                                        </p:cTn>
                                        <p:tgtEl>
                                          <p:spTgt spid="3">
                                            <p:txEl>
                                              <p:pRg st="1" end="1"/>
                                            </p:txEl>
                                          </p:spTgt>
                                        </p:tgtEl>
                                        <p:attrNameLst>
                                          <p:attrName>style.visibility</p:attrName>
                                        </p:attrNameLst>
                                      </p:cBhvr>
                                      <p:to>
                                        <p:strVal val="visible"/>
                                      </p:to>
                                    </p:set>
                                    <p:animEffect transition="in" filter="wipe(left)">
                                      <p:cBhvr>
                                        <p:cTn id="9" dur="500"/>
                                        <p:tgtEl>
                                          <p:spTgt spid="3">
                                            <p:txEl>
                                              <p:pRg st="1" end="1"/>
                                            </p:txEl>
                                          </p:spTgt>
                                        </p:tgtEl>
                                      </p:cBhvr>
                                    </p:animEffect>
                                  </p:childTnLst>
                                </p:cTn>
                              </p:par>
                              <p:par>
                                <p:cTn id="10" presetID="22" presetClass="entr" presetSubtype="8" fill="hold" nodeType="withEffect">
                                  <p:stCondLst>
                                    <p:cond delay="1550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par>
                                <p:cTn id="13" presetID="22" presetClass="entr" presetSubtype="8" fill="hold" nodeType="withEffect">
                                  <p:stCondLst>
                                    <p:cond delay="2525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Fifth Choice</a:t>
            </a:r>
          </a:p>
        </p:txBody>
      </p:sp>
      <p:sp>
        <p:nvSpPr>
          <p:cNvPr id="3" name="Content Placeholder 2"/>
          <p:cNvSpPr>
            <a:spLocks noGrp="1"/>
          </p:cNvSpPr>
          <p:nvPr>
            <p:ph idx="1"/>
          </p:nvPr>
        </p:nvSpPr>
        <p:spPr/>
        <p:txBody>
          <a:bodyPr/>
          <a:lstStyle/>
          <a:p>
            <a:pPr marL="0" indent="0">
              <a:buNone/>
            </a:pPr>
            <a:r>
              <a:rPr lang="en-US" b="0" dirty="0"/>
              <a:t>Cut Turnbuckle – They are located about every thousand feet.  Required personal protective equipment </a:t>
            </a:r>
            <a:r>
              <a:rPr lang="en-US" b="0" u="sng" dirty="0"/>
              <a:t>MUST</a:t>
            </a:r>
            <a:r>
              <a:rPr lang="en-US" b="0" dirty="0"/>
              <a:t> be used.</a:t>
            </a:r>
          </a:p>
        </p:txBody>
      </p:sp>
      <p:pic>
        <p:nvPicPr>
          <p:cNvPr id="4" name="2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5" name="Picture 4">
            <a:extLst>
              <a:ext uri="{FF2B5EF4-FFF2-40B4-BE49-F238E27FC236}">
                <a16:creationId xmlns:a16="http://schemas.microsoft.com/office/drawing/2014/main" id="{395BDDC6-B800-B047-BF68-32E9F910286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767" fill="hold"/>
                                        <p:tgtEl>
                                          <p:spTgt spid="4"/>
                                        </p:tgtEl>
                                      </p:cBhvr>
                                    </p:cmd>
                                  </p:childTnLst>
                                </p:cTn>
                              </p:par>
                              <p:par>
                                <p:cTn id="7" presetID="22" presetClass="entr" presetSubtype="8" fill="hold" nodeType="withEffect">
                                  <p:stCondLst>
                                    <p:cond delay="550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685800"/>
          </a:xfrm>
        </p:spPr>
        <p:txBody>
          <a:bodyPr>
            <a:normAutofit fontScale="90000"/>
          </a:bodyPr>
          <a:lstStyle/>
          <a:p>
            <a:pPr algn="ctr"/>
            <a:r>
              <a:rPr lang="en-US" sz="4000" b="1" dirty="0"/>
              <a:t>Next to Last Resort</a:t>
            </a:r>
          </a:p>
        </p:txBody>
      </p:sp>
      <p:sp>
        <p:nvSpPr>
          <p:cNvPr id="3" name="Content Placeholder 2"/>
          <p:cNvSpPr>
            <a:spLocks noGrp="1"/>
          </p:cNvSpPr>
          <p:nvPr>
            <p:ph idx="1"/>
          </p:nvPr>
        </p:nvSpPr>
        <p:spPr>
          <a:xfrm>
            <a:off x="381000" y="1905000"/>
            <a:ext cx="8458200" cy="4953000"/>
          </a:xfrm>
        </p:spPr>
        <p:txBody>
          <a:bodyPr/>
          <a:lstStyle/>
          <a:p>
            <a:pPr marL="0" indent="0">
              <a:spcBef>
                <a:spcPts val="600"/>
              </a:spcBef>
              <a:spcAft>
                <a:spcPts val="600"/>
              </a:spcAft>
              <a:buNone/>
            </a:pPr>
            <a:r>
              <a:rPr lang="en-US" sz="2900" b="0" dirty="0"/>
              <a:t>Cut or shear bolted cable connections at anchor.  (This may render entire section of cable inoperable until reconnected by maintenance.)</a:t>
            </a:r>
          </a:p>
        </p:txBody>
      </p:sp>
      <p:pic>
        <p:nvPicPr>
          <p:cNvPr id="4" name="Picture 3" descr="DicksonCO Cablerail 004.jpg"/>
          <p:cNvPicPr>
            <a:picLocks noChangeAspect="1"/>
          </p:cNvPicPr>
          <p:nvPr/>
        </p:nvPicPr>
        <p:blipFill>
          <a:blip r:embed="rId5" cstate="print"/>
          <a:srcRect b="22500"/>
          <a:stretch>
            <a:fillRect/>
          </a:stretch>
        </p:blipFill>
        <p:spPr>
          <a:xfrm>
            <a:off x="5562600" y="3505200"/>
            <a:ext cx="2942788" cy="3048000"/>
          </a:xfrm>
          <a:prstGeom prst="rect">
            <a:avLst/>
          </a:prstGeom>
        </p:spPr>
      </p:pic>
      <p:pic>
        <p:nvPicPr>
          <p:cNvPr id="5" name="Picture 4" descr="Cable Barrier SR 386 012.jpg"/>
          <p:cNvPicPr>
            <a:picLocks noChangeAspect="1"/>
          </p:cNvPicPr>
          <p:nvPr/>
        </p:nvPicPr>
        <p:blipFill>
          <a:blip r:embed="rId6" cstate="print"/>
          <a:stretch>
            <a:fillRect/>
          </a:stretch>
        </p:blipFill>
        <p:spPr>
          <a:xfrm>
            <a:off x="533400" y="3505200"/>
            <a:ext cx="3999307" cy="2992488"/>
          </a:xfrm>
          <a:prstGeom prst="rect">
            <a:avLst/>
          </a:prstGeom>
        </p:spPr>
      </p:pic>
      <p:pic>
        <p:nvPicPr>
          <p:cNvPr id="7" name="2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pic>
        <p:nvPicPr>
          <p:cNvPr id="6" name="Picture 5">
            <a:extLst>
              <a:ext uri="{FF2B5EF4-FFF2-40B4-BE49-F238E27FC236}">
                <a16:creationId xmlns:a16="http://schemas.microsoft.com/office/drawing/2014/main" id="{9374281E-553D-5D66-E9E9-300F79DB325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2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Last Resort</a:t>
            </a:r>
          </a:p>
        </p:txBody>
      </p:sp>
      <p:sp>
        <p:nvSpPr>
          <p:cNvPr id="3" name="Content Placeholder 2"/>
          <p:cNvSpPr>
            <a:spLocks noGrp="1"/>
          </p:cNvSpPr>
          <p:nvPr>
            <p:ph idx="1"/>
          </p:nvPr>
        </p:nvSpPr>
        <p:spPr>
          <a:xfrm>
            <a:off x="685800" y="1981200"/>
            <a:ext cx="7772400" cy="4648200"/>
          </a:xfrm>
        </p:spPr>
        <p:txBody>
          <a:bodyPr/>
          <a:lstStyle/>
          <a:p>
            <a:pPr marL="1588" indent="-1588">
              <a:spcAft>
                <a:spcPts val="1200"/>
              </a:spcAft>
              <a:buNone/>
            </a:pPr>
            <a:r>
              <a:rPr lang="en-US" b="0" dirty="0"/>
              <a:t>If it is a matter of life and death cable may be cut.  This is dangerous and will render the entire section of barrier inoperable until the cable can be replaced – usually several weeks.</a:t>
            </a:r>
          </a:p>
          <a:p>
            <a:pPr marL="1588" indent="-1588">
              <a:buNone/>
            </a:pPr>
            <a:r>
              <a:rPr lang="en-US" b="0" dirty="0"/>
              <a:t>Go to an area between two undamaged posts and wrap cable on either side of proposed cut with tape.</a:t>
            </a:r>
          </a:p>
        </p:txBody>
      </p:sp>
      <p:pic>
        <p:nvPicPr>
          <p:cNvPr id="5" name="23.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02AFDF69-C153-FEC5-FB19-05FE1D94FA3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337" fill="hold"/>
                                        <p:tgtEl>
                                          <p:spTgt spid="5"/>
                                        </p:tgtEl>
                                      </p:cBhvr>
                                    </p:cmd>
                                  </p:childTnLst>
                                </p:cTn>
                              </p:par>
                              <p:par>
                                <p:cTn id="7" presetID="22" presetClass="entr" presetSubtype="8" fill="hold" nodeType="withEffect">
                                  <p:stCondLst>
                                    <p:cond delay="175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500"/>
                                        <p:tgtEl>
                                          <p:spTgt spid="3">
                                            <p:txEl>
                                              <p:pRg st="0" end="0"/>
                                            </p:txEl>
                                          </p:spTgt>
                                        </p:tgtEl>
                                      </p:cBhvr>
                                    </p:animEffect>
                                  </p:childTnLst>
                                </p:cTn>
                              </p:par>
                              <p:par>
                                <p:cTn id="10" presetID="22" presetClass="entr" presetSubtype="8" fill="hold" nodeType="withEffect">
                                  <p:stCondLst>
                                    <p:cond delay="1225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Cable Cutting Demo</a:t>
            </a:r>
          </a:p>
        </p:txBody>
      </p:sp>
      <p:pic>
        <p:nvPicPr>
          <p:cNvPr id="7" name="video-cut1-with slomo.wmv">
            <a:hlinkClick r:id="" action="ppaction://media"/>
          </p:cNvPr>
          <p:cNvPicPr>
            <a:picLocks noGrp="1" noChangeAspect="1"/>
          </p:cNvPicPr>
          <p:nvPr>
            <p:ph idx="1"/>
            <a:videoFile r:link="rId1"/>
            <p:extLst>
              <p:ext uri="{DAA4B4D4-6D71-4841-9C94-3DE7FCFB9230}">
                <p14:media xmlns:p14="http://schemas.microsoft.com/office/powerpoint/2010/main" r:embed="rId2">
                  <p14:trim end="1463.7648"/>
                </p14:media>
              </p:ext>
            </p:extLst>
          </p:nvPr>
        </p:nvPicPr>
        <p:blipFill>
          <a:blip r:embed="rId7" cstate="print"/>
          <a:stretch>
            <a:fillRect/>
          </a:stretch>
        </p:blipFill>
        <p:spPr>
          <a:xfrm>
            <a:off x="1433513" y="1600200"/>
            <a:ext cx="6276975" cy="4708525"/>
          </a:xfrm>
          <a:prstGeom prst="rect">
            <a:avLst/>
          </a:prstGeom>
        </p:spPr>
      </p:pic>
      <p:pic>
        <p:nvPicPr>
          <p:cNvPr id="5" name="24.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267200" y="3124200"/>
            <a:ext cx="609600" cy="609600"/>
          </a:xfrm>
          <a:prstGeom prst="rect">
            <a:avLst/>
          </a:prstGeom>
        </p:spPr>
      </p:pic>
      <p:pic>
        <p:nvPicPr>
          <p:cNvPr id="3" name="Picture 2">
            <a:extLst>
              <a:ext uri="{FF2B5EF4-FFF2-40B4-BE49-F238E27FC236}">
                <a16:creationId xmlns:a16="http://schemas.microsoft.com/office/drawing/2014/main" id="{8F0E936B-1082-6A90-1E4D-683AB6C875F9}"/>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415" fill="hold"/>
                                        <p:tgtEl>
                                          <p:spTgt spid="5"/>
                                        </p:tgtEl>
                                      </p:cBhvr>
                                    </p:cmd>
                                  </p:childTnLst>
                                </p:cTn>
                              </p:par>
                              <p:par>
                                <p:cTn id="7" presetID="2" presetClass="mediacall" presetSubtype="0" fill="hold" nodeType="withEffect">
                                  <p:stCondLst>
                                    <p:cond delay="500"/>
                                  </p:stCondLst>
                                  <p:childTnLst>
                                    <p:cmd type="call" cmd="togglePause">
                                      <p:cBhvr>
                                        <p:cTn id="8"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0000" mute="1">
                <p:cTn id="9" fill="hold" display="0">
                  <p:stCondLst>
                    <p:cond delay="indefinite"/>
                  </p:stCondLst>
                  <p:endCondLst>
                    <p:cond evt="onNext" delay="0">
                      <p:tgtEl>
                        <p:sldTgt/>
                      </p:tgtEl>
                    </p:cond>
                    <p:cond evt="onPrev" delay="0">
                      <p:tgtEl>
                        <p:sldTgt/>
                      </p:tgtEl>
                    </p:cond>
                  </p:endCondLst>
                </p:cTn>
                <p:tgtEl>
                  <p:spTgt spid="7"/>
                </p:tgtEl>
              </p:cMediaNode>
            </p:video>
            <p:audio>
              <p:cMediaNode vol="80000" showWhenStopped="0">
                <p:cTn id="10"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Cable Cutting Demo</a:t>
            </a:r>
            <a:endParaRPr lang="en-US" sz="4000" dirty="0"/>
          </a:p>
        </p:txBody>
      </p:sp>
      <p:pic>
        <p:nvPicPr>
          <p:cNvPr id="7" name="video-cut2-with slo mo.wmv">
            <a:hlinkClick r:id="" action="ppaction://media"/>
          </p:cNvPr>
          <p:cNvPicPr>
            <a:picLocks noGrp="1" noChangeAspect="1"/>
          </p:cNvPicPr>
          <p:nvPr>
            <p:ph idx="1"/>
            <a:videoFile r:link="rId1"/>
            <p:extLst>
              <p:ext uri="{DAA4B4D4-6D71-4841-9C94-3DE7FCFB9230}">
                <p14:media xmlns:p14="http://schemas.microsoft.com/office/powerpoint/2010/main" r:embed="rId2">
                  <p14:trim end="13783"/>
                </p14:media>
              </p:ext>
            </p:extLst>
          </p:nvPr>
        </p:nvPicPr>
        <p:blipFill>
          <a:blip r:embed="rId7" cstate="print"/>
          <a:stretch>
            <a:fillRect/>
          </a:stretch>
        </p:blipFill>
        <p:spPr>
          <a:xfrm>
            <a:off x="1219200" y="1600200"/>
            <a:ext cx="6630988" cy="4973638"/>
          </a:xfrm>
          <a:prstGeom prst="rect">
            <a:avLst/>
          </a:prstGeom>
        </p:spPr>
      </p:pic>
      <p:pic>
        <p:nvPicPr>
          <p:cNvPr id="4" name="25.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4267200" y="3124200"/>
            <a:ext cx="609600" cy="609600"/>
          </a:xfrm>
          <a:prstGeom prst="rect">
            <a:avLst/>
          </a:prstGeom>
        </p:spPr>
      </p:pic>
      <p:pic>
        <p:nvPicPr>
          <p:cNvPr id="3" name="Picture 2">
            <a:extLst>
              <a:ext uri="{FF2B5EF4-FFF2-40B4-BE49-F238E27FC236}">
                <a16:creationId xmlns:a16="http://schemas.microsoft.com/office/drawing/2014/main" id="{1818B784-56A6-21F5-B8FA-7BE0CB527D9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50" fill="hold"/>
                                        <p:tgtEl>
                                          <p:spTgt spid="4"/>
                                        </p:tgtEl>
                                      </p:cBhvr>
                                    </p:cmd>
                                  </p:childTnLst>
                                </p:cTn>
                              </p:par>
                              <p:par>
                                <p:cTn id="7" presetID="2" presetClass="mediacall" presetSubtype="0" fill="hold" nodeType="withEffect">
                                  <p:stCondLst>
                                    <p:cond delay="0"/>
                                  </p:stCondLst>
                                  <p:childTnLst>
                                    <p:cmd type="call" cmd="togglePause">
                                      <p:cBhvr>
                                        <p:cTn id="8"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0000">
                <p:cTn id="9" fill="hold" display="0">
                  <p:stCondLst>
                    <p:cond delay="indefinite"/>
                  </p:stCondLst>
                </p:cTn>
                <p:tgtEl>
                  <p:spTgt spid="7"/>
                </p:tgtEl>
              </p:cMediaNode>
            </p:video>
            <p:audio>
              <p:cMediaNode vol="80000" showWhenStopped="0">
                <p:cTn id="10"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58952"/>
          </a:xfrm>
        </p:spPr>
        <p:txBody>
          <a:bodyPr/>
          <a:lstStyle/>
          <a:p>
            <a:pPr algn="ctr"/>
            <a:r>
              <a:rPr lang="en-US" sz="4000" b="1" dirty="0"/>
              <a:t>Cable Cutting Demo</a:t>
            </a:r>
            <a:endParaRPr lang="en-US" sz="4000" dirty="0"/>
          </a:p>
        </p:txBody>
      </p:sp>
      <p:pic>
        <p:nvPicPr>
          <p:cNvPr id="7" name="video-cut3-with slow mo.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7" cstate="print"/>
          <a:stretch>
            <a:fillRect/>
          </a:stretch>
        </p:blipFill>
        <p:spPr>
          <a:xfrm>
            <a:off x="1433513" y="1600200"/>
            <a:ext cx="6276975" cy="4708525"/>
          </a:xfrm>
          <a:prstGeom prst="rect">
            <a:avLst/>
          </a:prstGeom>
        </p:spPr>
      </p:pic>
      <p:pic>
        <p:nvPicPr>
          <p:cNvPr id="3" name="26.wav">
            <a:hlinkClick r:id="" action="ppaction://media"/>
          </p:cNvPr>
          <p:cNvPicPr>
            <a:picLocks noChangeAspect="1"/>
          </p:cNvPicPr>
          <p:nvPr>
            <a:audioFile r:link="rId3"/>
            <p:extLst>
              <p:ext uri="{DAA4B4D4-6D71-4841-9C94-3DE7FCFB9230}">
                <p14:media xmlns:p14="http://schemas.microsoft.com/office/powerpoint/2010/main" r:embed="rId4">
                  <p14:trim st="1697.54"/>
                </p14:media>
              </p:ext>
            </p:extLst>
          </p:nvPr>
        </p:nvPicPr>
        <p:blipFill>
          <a:blip r:embed="rId8"/>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161B56F9-1763-1870-823C-7DCA2B92CBB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704" fill="hold"/>
                                        <p:tgtEl>
                                          <p:spTgt spid="3"/>
                                        </p:tgtEl>
                                      </p:cBhvr>
                                    </p:cmd>
                                  </p:childTnLst>
                                </p:cTn>
                              </p:par>
                              <p:par>
                                <p:cTn id="7" presetID="1" presetClass="mediacall" presetSubtype="0" fill="hold" nodeType="withEffect">
                                  <p:stCondLst>
                                    <p:cond delay="1500"/>
                                  </p:stCondLst>
                                  <p:childTnLst>
                                    <p:cmd type="call" cmd="playFrom(0.0)">
                                      <p:cBhvr>
                                        <p:cTn id="8" dur="214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hold" display="0">
                  <p:stCondLst>
                    <p:cond delay="indefinite"/>
                  </p:stCondLst>
                  <p:endCondLst>
                    <p:cond evt="onStopAudio" delay="0">
                      <p:tgtEl>
                        <p:sldTgt/>
                      </p:tgtEl>
                    </p:cond>
                  </p:endCondLst>
                </p:cTn>
                <p:tgtEl>
                  <p:spTgt spid="3"/>
                </p:tgtEl>
              </p:cMediaNode>
            </p:audio>
            <p:video>
              <p:cMediaNode vol="20000">
                <p:cTn id="10" fill="hold" display="0">
                  <p:stCondLst>
                    <p:cond delay="indefinite"/>
                  </p:stCondLst>
                </p:cTn>
                <p:tgtEl>
                  <p:spTgt spid="7"/>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33400"/>
            <a:ext cx="7772400" cy="1143000"/>
          </a:xfrm>
        </p:spPr>
        <p:txBody>
          <a:bodyPr>
            <a:normAutofit fontScale="90000"/>
          </a:bodyPr>
          <a:lstStyle/>
          <a:p>
            <a:pPr algn="ctr"/>
            <a:r>
              <a:rPr lang="en-US" b="1" dirty="0"/>
              <a:t>TDOT Required</a:t>
            </a:r>
            <a:br>
              <a:rPr lang="en-US" b="1" dirty="0"/>
            </a:br>
            <a:r>
              <a:rPr lang="en-US" b="1" dirty="0"/>
              <a:t>Personal Protection Equipment</a:t>
            </a:r>
          </a:p>
        </p:txBody>
      </p:sp>
      <p:sp>
        <p:nvSpPr>
          <p:cNvPr id="3" name="Content Placeholder 2"/>
          <p:cNvSpPr>
            <a:spLocks noGrp="1"/>
          </p:cNvSpPr>
          <p:nvPr>
            <p:ph idx="1"/>
          </p:nvPr>
        </p:nvSpPr>
        <p:spPr/>
        <p:txBody>
          <a:bodyPr/>
          <a:lstStyle/>
          <a:p>
            <a:pPr>
              <a:buFont typeface="Wingdings" pitchFamily="2" charset="2"/>
              <a:buChar char="Ø"/>
            </a:pPr>
            <a:r>
              <a:rPr lang="en-US" b="0" dirty="0"/>
              <a:t>Hardhat</a:t>
            </a:r>
          </a:p>
          <a:p>
            <a:pPr>
              <a:buFont typeface="Wingdings" pitchFamily="2" charset="2"/>
              <a:buChar char="Ø"/>
            </a:pPr>
            <a:r>
              <a:rPr lang="en-US" b="0" dirty="0"/>
              <a:t>Face/Eye Protection</a:t>
            </a:r>
          </a:p>
          <a:p>
            <a:pPr>
              <a:buFont typeface="Wingdings" pitchFamily="2" charset="2"/>
              <a:buChar char="Ø"/>
            </a:pPr>
            <a:r>
              <a:rPr lang="en-US" b="0" dirty="0"/>
              <a:t>Class 3 Vest</a:t>
            </a:r>
          </a:p>
          <a:p>
            <a:pPr>
              <a:buFont typeface="Wingdings" pitchFamily="2" charset="2"/>
              <a:buChar char="Ø"/>
            </a:pPr>
            <a:r>
              <a:rPr lang="en-US" b="0" dirty="0"/>
              <a:t>Welders’ Gloves</a:t>
            </a:r>
          </a:p>
          <a:p>
            <a:pPr>
              <a:buFont typeface="Wingdings" pitchFamily="2" charset="2"/>
              <a:buChar char="Ø"/>
            </a:pPr>
            <a:r>
              <a:rPr lang="en-US" b="0" dirty="0"/>
              <a:t>Chainsaw Chaps</a:t>
            </a:r>
          </a:p>
          <a:p>
            <a:pPr>
              <a:buFont typeface="Wingdings" pitchFamily="2" charset="2"/>
              <a:buChar char="Ø"/>
            </a:pPr>
            <a:r>
              <a:rPr lang="en-US" b="0" dirty="0"/>
              <a:t>Steel-Toed Boots</a:t>
            </a:r>
          </a:p>
          <a:p>
            <a:pPr>
              <a:buFont typeface="Wingdings" pitchFamily="2" charset="2"/>
              <a:buChar char="Ø"/>
            </a:pPr>
            <a:r>
              <a:rPr lang="en-US" b="0" dirty="0"/>
              <a:t>Turnout Gear if Available</a:t>
            </a:r>
          </a:p>
        </p:txBody>
      </p:sp>
      <p:pic>
        <p:nvPicPr>
          <p:cNvPr id="5" name="27.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82AB732D-5B8B-E4A8-9E1E-9F45A09E5FE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934" fill="hold"/>
                                        <p:tgtEl>
                                          <p:spTgt spid="5"/>
                                        </p:tgtEl>
                                      </p:cBhvr>
                                    </p:cmd>
                                  </p:childTnLst>
                                </p:cTn>
                              </p:par>
                              <p:par>
                                <p:cTn id="7" presetID="22" presetClass="entr" presetSubtype="8" fill="hold" nodeType="withEffect">
                                  <p:stCondLst>
                                    <p:cond delay="450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500"/>
                                        <p:tgtEl>
                                          <p:spTgt spid="3">
                                            <p:txEl>
                                              <p:pRg st="0" end="0"/>
                                            </p:txEl>
                                          </p:spTgt>
                                        </p:tgtEl>
                                      </p:cBhvr>
                                    </p:animEffect>
                                  </p:childTnLst>
                                </p:cTn>
                              </p:par>
                              <p:par>
                                <p:cTn id="10" presetID="22" presetClass="entr" presetSubtype="8" fill="hold" nodeType="withEffect">
                                  <p:stCondLst>
                                    <p:cond delay="525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nodeType="withEffect">
                                  <p:stCondLst>
                                    <p:cond delay="7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nodeType="withEffect">
                                  <p:stCondLst>
                                    <p:cond delay="1050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nodeType="withEffect">
                                  <p:stCondLst>
                                    <p:cond delay="1425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par>
                                <p:cTn id="22" presetID="22" presetClass="entr" presetSubtype="8" fill="hold" nodeType="withEffect">
                                  <p:stCondLst>
                                    <p:cond delay="1875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nodeType="withEffect">
                                  <p:stCondLst>
                                    <p:cond delay="2275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8"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Suggested Tools</a:t>
            </a:r>
          </a:p>
        </p:txBody>
      </p:sp>
      <p:sp>
        <p:nvSpPr>
          <p:cNvPr id="3" name="Content Placeholder 2"/>
          <p:cNvSpPr>
            <a:spLocks noGrp="1"/>
          </p:cNvSpPr>
          <p:nvPr>
            <p:ph idx="1"/>
          </p:nvPr>
        </p:nvSpPr>
        <p:spPr/>
        <p:txBody>
          <a:bodyPr/>
          <a:lstStyle/>
          <a:p>
            <a:pPr>
              <a:buFont typeface="Wingdings" pitchFamily="2" charset="2"/>
              <a:buChar char="Ø"/>
            </a:pPr>
            <a:r>
              <a:rPr lang="en-US" b="0" dirty="0"/>
              <a:t>Pipe Wrenches</a:t>
            </a:r>
          </a:p>
          <a:p>
            <a:pPr>
              <a:buFont typeface="Wingdings" pitchFamily="2" charset="2"/>
              <a:buChar char="Ø"/>
            </a:pPr>
            <a:r>
              <a:rPr lang="en-US" b="0" dirty="0"/>
              <a:t>Friction Saw</a:t>
            </a:r>
          </a:p>
          <a:p>
            <a:pPr>
              <a:buFont typeface="Wingdings" pitchFamily="2" charset="2"/>
              <a:buChar char="Ø"/>
            </a:pPr>
            <a:r>
              <a:rPr lang="en-US" b="0" dirty="0"/>
              <a:t>Hydraulic Cutter</a:t>
            </a:r>
          </a:p>
          <a:p>
            <a:pPr>
              <a:buFont typeface="Wingdings" pitchFamily="2" charset="2"/>
              <a:buChar char="Ø"/>
            </a:pPr>
            <a:r>
              <a:rPr lang="en-US" b="0" dirty="0"/>
              <a:t>Duct Tape</a:t>
            </a:r>
          </a:p>
        </p:txBody>
      </p:sp>
      <p:pic>
        <p:nvPicPr>
          <p:cNvPr id="5" name="28.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9FF3407E-3C70-B86F-DC69-84CB9ACA4A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493" fill="hold"/>
                                        <p:tgtEl>
                                          <p:spTgt spid="5"/>
                                        </p:tgtEl>
                                      </p:cBhvr>
                                    </p:cmd>
                                  </p:childTnLst>
                                </p:cTn>
                              </p:par>
                              <p:par>
                                <p:cTn id="7" presetID="22" presetClass="entr" presetSubtype="8" fill="hold" nodeType="withEffect">
                                  <p:stCondLst>
                                    <p:cond delay="275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500"/>
                                        <p:tgtEl>
                                          <p:spTgt spid="3">
                                            <p:txEl>
                                              <p:pRg st="0" end="0"/>
                                            </p:txEl>
                                          </p:spTgt>
                                        </p:tgtEl>
                                      </p:cBhvr>
                                    </p:animEffect>
                                  </p:childTnLst>
                                </p:cTn>
                              </p:par>
                              <p:par>
                                <p:cTn id="10" presetID="22" presetClass="entr" presetSubtype="8" fill="hold" nodeType="withEffect">
                                  <p:stCondLst>
                                    <p:cond delay="375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nodeType="withEffect">
                                  <p:stCondLst>
                                    <p:cond delay="475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nodeType="withEffect">
                                  <p:stCondLst>
                                    <p:cond delay="575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762000"/>
          </a:xfrm>
        </p:spPr>
        <p:txBody>
          <a:bodyPr/>
          <a:lstStyle/>
          <a:p>
            <a:pPr algn="ctr"/>
            <a:r>
              <a:rPr lang="en-US" sz="4000" b="1" dirty="0"/>
              <a:t>Summary</a:t>
            </a:r>
          </a:p>
        </p:txBody>
      </p:sp>
      <p:sp>
        <p:nvSpPr>
          <p:cNvPr id="3" name="Content Placeholder 2"/>
          <p:cNvSpPr>
            <a:spLocks noGrp="1"/>
          </p:cNvSpPr>
          <p:nvPr>
            <p:ph idx="1"/>
          </p:nvPr>
        </p:nvSpPr>
        <p:spPr>
          <a:xfrm>
            <a:off x="685800" y="1981200"/>
            <a:ext cx="7772400" cy="4724400"/>
          </a:xfrm>
        </p:spPr>
        <p:txBody>
          <a:bodyPr/>
          <a:lstStyle/>
          <a:p>
            <a:pPr marL="463550" indent="-463550">
              <a:spcBef>
                <a:spcPts val="0"/>
              </a:spcBef>
              <a:spcAft>
                <a:spcPts val="0"/>
              </a:spcAft>
              <a:buFont typeface="Wingdings" pitchFamily="2" charset="2"/>
              <a:buChar char="Ø"/>
            </a:pPr>
            <a:r>
              <a:rPr lang="en-US" b="0" dirty="0"/>
              <a:t>Notify TEMA and Local TDOT District</a:t>
            </a:r>
          </a:p>
          <a:p>
            <a:pPr marL="463550" indent="-463550">
              <a:spcBef>
                <a:spcPts val="0"/>
              </a:spcBef>
              <a:spcAft>
                <a:spcPts val="0"/>
              </a:spcAft>
              <a:buFont typeface="Wingdings" pitchFamily="2" charset="2"/>
              <a:buChar char="Ø"/>
            </a:pPr>
            <a:r>
              <a:rPr lang="en-US" b="0" dirty="0"/>
              <a:t>Try and remove vehicle from direction it entered</a:t>
            </a:r>
          </a:p>
          <a:p>
            <a:pPr marL="463550" indent="-463550">
              <a:spcBef>
                <a:spcPts val="0"/>
              </a:spcBef>
              <a:spcAft>
                <a:spcPts val="0"/>
              </a:spcAft>
              <a:buFont typeface="Wingdings" pitchFamily="2" charset="2"/>
              <a:buChar char="Ø"/>
            </a:pPr>
            <a:r>
              <a:rPr lang="en-US" b="0" dirty="0"/>
              <a:t>Loosen Turnbuckles</a:t>
            </a:r>
          </a:p>
          <a:p>
            <a:pPr marL="463550" indent="-463550">
              <a:spcBef>
                <a:spcPts val="0"/>
              </a:spcBef>
              <a:spcAft>
                <a:spcPts val="0"/>
              </a:spcAft>
              <a:buFont typeface="Wingdings" pitchFamily="2" charset="2"/>
              <a:buChar char="Ø"/>
            </a:pPr>
            <a:r>
              <a:rPr lang="en-US" b="0" dirty="0"/>
              <a:t>Remove Posts</a:t>
            </a:r>
          </a:p>
          <a:p>
            <a:pPr marL="463550" indent="-463550">
              <a:spcBef>
                <a:spcPts val="0"/>
              </a:spcBef>
              <a:spcAft>
                <a:spcPts val="0"/>
              </a:spcAft>
              <a:buFont typeface="Wingdings" pitchFamily="2" charset="2"/>
              <a:buChar char="Ø"/>
            </a:pPr>
            <a:r>
              <a:rPr lang="en-US" b="0" dirty="0"/>
              <a:t>Cut Posts</a:t>
            </a:r>
          </a:p>
          <a:p>
            <a:pPr marL="463550" indent="-463550">
              <a:spcBef>
                <a:spcPts val="0"/>
              </a:spcBef>
              <a:spcAft>
                <a:spcPts val="0"/>
              </a:spcAft>
              <a:buFont typeface="Wingdings" pitchFamily="2" charset="2"/>
              <a:buChar char="Ø"/>
            </a:pPr>
            <a:r>
              <a:rPr lang="en-US" b="0" dirty="0"/>
              <a:t>Cut Turnbuckles</a:t>
            </a:r>
          </a:p>
          <a:p>
            <a:pPr marL="463550" indent="-463550">
              <a:spcBef>
                <a:spcPts val="0"/>
              </a:spcBef>
              <a:spcAft>
                <a:spcPts val="0"/>
              </a:spcAft>
              <a:buFont typeface="Wingdings" pitchFamily="2" charset="2"/>
              <a:buChar char="Ø"/>
            </a:pPr>
            <a:r>
              <a:rPr lang="en-US" b="0" dirty="0"/>
              <a:t>Cut Bolts at Anchor Terminal</a:t>
            </a:r>
          </a:p>
          <a:p>
            <a:pPr marL="463550" indent="-463550">
              <a:spcBef>
                <a:spcPts val="0"/>
              </a:spcBef>
              <a:spcAft>
                <a:spcPts val="0"/>
              </a:spcAft>
              <a:buFont typeface="Wingdings" pitchFamily="2" charset="2"/>
              <a:buChar char="Ø"/>
            </a:pPr>
            <a:r>
              <a:rPr lang="en-US" b="0" dirty="0"/>
              <a:t>If LIFE or DEATH – Cut Cable</a:t>
            </a:r>
          </a:p>
        </p:txBody>
      </p:sp>
      <p:pic>
        <p:nvPicPr>
          <p:cNvPr id="5" name="29.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4" name="Picture 3">
            <a:extLst>
              <a:ext uri="{FF2B5EF4-FFF2-40B4-BE49-F238E27FC236}">
                <a16:creationId xmlns:a16="http://schemas.microsoft.com/office/drawing/2014/main" id="{44D59437-D92D-A4C0-7B02-FA69D257FC4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561" fill="hold"/>
                                        <p:tgtEl>
                                          <p:spTgt spid="5"/>
                                        </p:tgtEl>
                                      </p:cBhvr>
                                    </p:cmd>
                                  </p:childTnLst>
                                </p:cTn>
                              </p:par>
                              <p:par>
                                <p:cTn id="7" presetID="22" presetClass="entr" presetSubtype="8" fill="hold" nodeType="withEffect">
                                  <p:stCondLst>
                                    <p:cond delay="175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wipe(left)">
                                      <p:cBhvr>
                                        <p:cTn id="9" dur="500"/>
                                        <p:tgtEl>
                                          <p:spTgt spid="3">
                                            <p:txEl>
                                              <p:pRg st="0" end="0"/>
                                            </p:txEl>
                                          </p:spTgt>
                                        </p:tgtEl>
                                      </p:cBhvr>
                                    </p:animEffect>
                                  </p:childTnLst>
                                </p:cTn>
                              </p:par>
                              <p:par>
                                <p:cTn id="10" presetID="22" presetClass="entr" presetSubtype="8" fill="hold" nodeType="withEffect">
                                  <p:stCondLst>
                                    <p:cond delay="1000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nodeType="withEffect">
                                  <p:stCondLst>
                                    <p:cond delay="1325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nodeType="withEffect">
                                  <p:stCondLst>
                                    <p:cond delay="1675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nodeType="withEffect">
                                  <p:stCondLst>
                                    <p:cond delay="2000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par>
                                <p:cTn id="22" presetID="22" presetClass="entr" presetSubtype="8" fill="hold" nodeType="withEffect">
                                  <p:stCondLst>
                                    <p:cond delay="2250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par>
                                <p:cTn id="25" presetID="22" presetClass="entr" presetSubtype="8" fill="hold" nodeType="withEffect">
                                  <p:stCondLst>
                                    <p:cond delay="2525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500"/>
                                        <p:tgtEl>
                                          <p:spTgt spid="3">
                                            <p:txEl>
                                              <p:pRg st="6" end="6"/>
                                            </p:txEl>
                                          </p:spTgt>
                                        </p:tgtEl>
                                      </p:cBhvr>
                                    </p:animEffect>
                                  </p:childTnLst>
                                </p:cTn>
                              </p:par>
                              <p:par>
                                <p:cTn id="28" presetID="22" presetClass="entr" presetSubtype="8" fill="hold" nodeType="withEffect">
                                  <p:stCondLst>
                                    <p:cond delay="2825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left)">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838200" y="762000"/>
            <a:ext cx="7772400" cy="758952"/>
          </a:xfrm>
        </p:spPr>
        <p:txBody>
          <a:bodyPr/>
          <a:lstStyle/>
          <a:p>
            <a:pPr algn="ctr"/>
            <a:r>
              <a:rPr lang="en-US" sz="4000" b="1" dirty="0">
                <a:solidFill>
                  <a:schemeClr val="accent1"/>
                </a:solidFill>
              </a:rPr>
              <a:t>Thanks!</a:t>
            </a:r>
          </a:p>
        </p:txBody>
      </p:sp>
      <p:sp>
        <p:nvSpPr>
          <p:cNvPr id="132101" name="Text Box 5"/>
          <p:cNvSpPr txBox="1">
            <a:spLocks noChangeArrowheads="1"/>
          </p:cNvSpPr>
          <p:nvPr/>
        </p:nvSpPr>
        <p:spPr bwMode="auto">
          <a:xfrm>
            <a:off x="381000" y="1905000"/>
            <a:ext cx="3200400" cy="579438"/>
          </a:xfrm>
          <a:prstGeom prst="rect">
            <a:avLst/>
          </a:prstGeom>
          <a:noFill/>
          <a:ln w="12700" cap="sq">
            <a:noFill/>
            <a:miter lim="800000"/>
            <a:headEnd type="none" w="sm" len="sm"/>
            <a:tailEnd type="none" w="sm" len="sm"/>
          </a:ln>
          <a:effectLst/>
        </p:spPr>
        <p:txBody>
          <a:bodyPr>
            <a:spAutoFit/>
          </a:bodyPr>
          <a:lstStyle/>
          <a:p>
            <a:pPr lvl="2">
              <a:spcBef>
                <a:spcPct val="50000"/>
              </a:spcBef>
              <a:tabLst>
                <a:tab pos="454025" algn="l"/>
              </a:tabLst>
            </a:pPr>
            <a:endParaRPr kumimoji="0" lang="en-US"/>
          </a:p>
        </p:txBody>
      </p:sp>
      <p:sp>
        <p:nvSpPr>
          <p:cNvPr id="132102" name="Text Box 6"/>
          <p:cNvSpPr txBox="1">
            <a:spLocks noChangeArrowheads="1"/>
          </p:cNvSpPr>
          <p:nvPr/>
        </p:nvSpPr>
        <p:spPr bwMode="auto">
          <a:xfrm>
            <a:off x="609600" y="1905000"/>
            <a:ext cx="7924800" cy="4278094"/>
          </a:xfrm>
          <a:prstGeom prst="rect">
            <a:avLst/>
          </a:prstGeom>
          <a:noFill/>
          <a:ln w="12700" cap="sq">
            <a:noFill/>
            <a:miter lim="800000"/>
            <a:headEnd type="none" w="sm" len="sm"/>
            <a:tailEnd type="none" w="sm" len="sm"/>
          </a:ln>
          <a:effectLst/>
        </p:spPr>
        <p:txBody>
          <a:bodyPr wrap="square">
            <a:spAutoFit/>
          </a:bodyPr>
          <a:lstStyle/>
          <a:p>
            <a:pPr algn="ctr">
              <a:spcBef>
                <a:spcPts val="1200"/>
              </a:spcBef>
            </a:pPr>
            <a:r>
              <a:rPr lang="en-US" sz="3600" dirty="0"/>
              <a:t>Always wear your </a:t>
            </a:r>
          </a:p>
          <a:p>
            <a:pPr algn="ctr">
              <a:spcBef>
                <a:spcPts val="0"/>
              </a:spcBef>
              <a:spcAft>
                <a:spcPts val="1200"/>
              </a:spcAft>
            </a:pPr>
            <a:r>
              <a:rPr lang="en-US" sz="3600" dirty="0"/>
              <a:t>personal protective equipment.</a:t>
            </a:r>
          </a:p>
          <a:p>
            <a:pPr algn="ctr">
              <a:spcBef>
                <a:spcPts val="1200"/>
              </a:spcBef>
            </a:pPr>
            <a:r>
              <a:rPr kumimoji="0" lang="en-US" sz="3600" dirty="0"/>
              <a:t>Thank you for your </a:t>
            </a:r>
          </a:p>
          <a:p>
            <a:pPr algn="ctr">
              <a:spcBef>
                <a:spcPts val="0"/>
              </a:spcBef>
            </a:pPr>
            <a:r>
              <a:rPr kumimoji="0" lang="en-US" sz="3600" dirty="0"/>
              <a:t>attention, participation, and efforts.</a:t>
            </a:r>
          </a:p>
          <a:p>
            <a:pPr algn="ctr">
              <a:spcBef>
                <a:spcPts val="0"/>
              </a:spcBef>
            </a:pPr>
            <a:endParaRPr kumimoji="0" lang="en-US" sz="3600" dirty="0"/>
          </a:p>
          <a:p>
            <a:pPr algn="ctr">
              <a:spcBef>
                <a:spcPts val="0"/>
              </a:spcBef>
            </a:pPr>
            <a:r>
              <a:rPr kumimoji="0" lang="en-US" sz="3600" dirty="0"/>
              <a:t>Thanks to the DOTs of Maine, Michigan, Missouri and Minnesota.</a:t>
            </a:r>
          </a:p>
        </p:txBody>
      </p:sp>
      <p:pic>
        <p:nvPicPr>
          <p:cNvPr id="2" name="30.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3" name="Picture 2">
            <a:extLst>
              <a:ext uri="{FF2B5EF4-FFF2-40B4-BE49-F238E27FC236}">
                <a16:creationId xmlns:a16="http://schemas.microsoft.com/office/drawing/2014/main" id="{A24A72CC-256E-79DD-27B7-1CED8DAF45D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990" fill="hold"/>
                                        <p:tgtEl>
                                          <p:spTgt spid="2"/>
                                        </p:tgtEl>
                                      </p:cBhvr>
                                    </p:cmd>
                                  </p:childTnLst>
                                </p:cTn>
                              </p:par>
                              <p:par>
                                <p:cTn id="7" presetID="22" presetClass="entr" presetSubtype="8" fill="hold" nodeType="withEffect">
                                  <p:stCondLst>
                                    <p:cond delay="1750"/>
                                  </p:stCondLst>
                                  <p:childTnLst>
                                    <p:set>
                                      <p:cBhvr>
                                        <p:cTn id="8" dur="1" fill="hold">
                                          <p:stCondLst>
                                            <p:cond delay="0"/>
                                          </p:stCondLst>
                                        </p:cTn>
                                        <p:tgtEl>
                                          <p:spTgt spid="132102">
                                            <p:txEl>
                                              <p:pRg st="0" end="0"/>
                                            </p:txEl>
                                          </p:spTgt>
                                        </p:tgtEl>
                                        <p:attrNameLst>
                                          <p:attrName>style.visibility</p:attrName>
                                        </p:attrNameLst>
                                      </p:cBhvr>
                                      <p:to>
                                        <p:strVal val="visible"/>
                                      </p:to>
                                    </p:set>
                                    <p:animEffect transition="in" filter="wipe(left)">
                                      <p:cBhvr>
                                        <p:cTn id="9" dur="500"/>
                                        <p:tgtEl>
                                          <p:spTgt spid="132102">
                                            <p:txEl>
                                              <p:pRg st="0" end="0"/>
                                            </p:txEl>
                                          </p:spTgt>
                                        </p:tgtEl>
                                      </p:cBhvr>
                                    </p:animEffect>
                                  </p:childTnLst>
                                </p:cTn>
                              </p:par>
                              <p:par>
                                <p:cTn id="10" presetID="22" presetClass="entr" presetSubtype="8" fill="hold" nodeType="withEffect">
                                  <p:stCondLst>
                                    <p:cond delay="1750"/>
                                  </p:stCondLst>
                                  <p:childTnLst>
                                    <p:set>
                                      <p:cBhvr>
                                        <p:cTn id="11" dur="1" fill="hold">
                                          <p:stCondLst>
                                            <p:cond delay="0"/>
                                          </p:stCondLst>
                                        </p:cTn>
                                        <p:tgtEl>
                                          <p:spTgt spid="132102">
                                            <p:txEl>
                                              <p:pRg st="1" end="1"/>
                                            </p:txEl>
                                          </p:spTgt>
                                        </p:tgtEl>
                                        <p:attrNameLst>
                                          <p:attrName>style.visibility</p:attrName>
                                        </p:attrNameLst>
                                      </p:cBhvr>
                                      <p:to>
                                        <p:strVal val="visible"/>
                                      </p:to>
                                    </p:set>
                                    <p:animEffect transition="in" filter="wipe(left)">
                                      <p:cBhvr>
                                        <p:cTn id="12" dur="500"/>
                                        <p:tgtEl>
                                          <p:spTgt spid="132102">
                                            <p:txEl>
                                              <p:pRg st="1" end="1"/>
                                            </p:txEl>
                                          </p:spTgt>
                                        </p:tgtEl>
                                      </p:cBhvr>
                                    </p:animEffect>
                                  </p:childTnLst>
                                </p:cTn>
                              </p:par>
                              <p:par>
                                <p:cTn id="13" presetID="22" presetClass="entr" presetSubtype="8" fill="hold" nodeType="withEffect">
                                  <p:stCondLst>
                                    <p:cond delay="4750"/>
                                  </p:stCondLst>
                                  <p:childTnLst>
                                    <p:set>
                                      <p:cBhvr>
                                        <p:cTn id="14" dur="1" fill="hold">
                                          <p:stCondLst>
                                            <p:cond delay="0"/>
                                          </p:stCondLst>
                                        </p:cTn>
                                        <p:tgtEl>
                                          <p:spTgt spid="132102">
                                            <p:txEl>
                                              <p:pRg st="2" end="2"/>
                                            </p:txEl>
                                          </p:spTgt>
                                        </p:tgtEl>
                                        <p:attrNameLst>
                                          <p:attrName>style.visibility</p:attrName>
                                        </p:attrNameLst>
                                      </p:cBhvr>
                                      <p:to>
                                        <p:strVal val="visible"/>
                                      </p:to>
                                    </p:set>
                                    <p:animEffect transition="in" filter="wipe(left)">
                                      <p:cBhvr>
                                        <p:cTn id="15" dur="500"/>
                                        <p:tgtEl>
                                          <p:spTgt spid="132102">
                                            <p:txEl>
                                              <p:pRg st="2" end="2"/>
                                            </p:txEl>
                                          </p:spTgt>
                                        </p:tgtEl>
                                      </p:cBhvr>
                                    </p:animEffect>
                                  </p:childTnLst>
                                </p:cTn>
                              </p:par>
                              <p:par>
                                <p:cTn id="16" presetID="22" presetClass="entr" presetSubtype="8" fill="hold" nodeType="withEffect">
                                  <p:stCondLst>
                                    <p:cond delay="4750"/>
                                  </p:stCondLst>
                                  <p:childTnLst>
                                    <p:set>
                                      <p:cBhvr>
                                        <p:cTn id="17" dur="1" fill="hold">
                                          <p:stCondLst>
                                            <p:cond delay="0"/>
                                          </p:stCondLst>
                                        </p:cTn>
                                        <p:tgtEl>
                                          <p:spTgt spid="132102">
                                            <p:txEl>
                                              <p:pRg st="3" end="3"/>
                                            </p:txEl>
                                          </p:spTgt>
                                        </p:tgtEl>
                                        <p:attrNameLst>
                                          <p:attrName>style.visibility</p:attrName>
                                        </p:attrNameLst>
                                      </p:cBhvr>
                                      <p:to>
                                        <p:strVal val="visible"/>
                                      </p:to>
                                    </p:set>
                                    <p:animEffect transition="in" filter="wipe(left)">
                                      <p:cBhvr>
                                        <p:cTn id="18" dur="500"/>
                                        <p:tgtEl>
                                          <p:spTgt spid="132102">
                                            <p:txEl>
                                              <p:pRg st="3" end="3"/>
                                            </p:txEl>
                                          </p:spTgt>
                                        </p:tgtEl>
                                      </p:cBhvr>
                                    </p:animEffect>
                                  </p:childTnLst>
                                </p:cTn>
                              </p:par>
                              <p:par>
                                <p:cTn id="19" presetID="22" presetClass="entr" presetSubtype="8" fill="hold" nodeType="withEffect">
                                  <p:stCondLst>
                                    <p:cond delay="9000"/>
                                  </p:stCondLst>
                                  <p:childTnLst>
                                    <p:set>
                                      <p:cBhvr>
                                        <p:cTn id="20" dur="1" fill="hold">
                                          <p:stCondLst>
                                            <p:cond delay="0"/>
                                          </p:stCondLst>
                                        </p:cTn>
                                        <p:tgtEl>
                                          <p:spTgt spid="132102">
                                            <p:txEl>
                                              <p:pRg st="5" end="5"/>
                                            </p:txEl>
                                          </p:spTgt>
                                        </p:tgtEl>
                                        <p:attrNameLst>
                                          <p:attrName>style.visibility</p:attrName>
                                        </p:attrNameLst>
                                      </p:cBhvr>
                                      <p:to>
                                        <p:strVal val="visible"/>
                                      </p:to>
                                    </p:set>
                                    <p:animEffect transition="in" filter="wipe(left)">
                                      <p:cBhvr>
                                        <p:cTn id="21" dur="500"/>
                                        <p:tgtEl>
                                          <p:spTgt spid="1321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2"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381000" y="902209"/>
            <a:ext cx="8382000" cy="758952"/>
          </a:xfrm>
        </p:spPr>
        <p:txBody>
          <a:bodyPr/>
          <a:lstStyle/>
          <a:p>
            <a:pPr algn="ctr"/>
            <a:r>
              <a:rPr lang="en-US" sz="4000" b="1" dirty="0">
                <a:solidFill>
                  <a:schemeClr val="accent1"/>
                </a:solidFill>
              </a:rPr>
              <a:t>FOR  CONTACT INFORMATION</a:t>
            </a:r>
          </a:p>
        </p:txBody>
      </p:sp>
      <p:sp>
        <p:nvSpPr>
          <p:cNvPr id="156675" name="Text Box 3"/>
          <p:cNvSpPr txBox="1">
            <a:spLocks noChangeArrowheads="1"/>
          </p:cNvSpPr>
          <p:nvPr/>
        </p:nvSpPr>
        <p:spPr bwMode="auto">
          <a:xfrm>
            <a:off x="381000" y="1905000"/>
            <a:ext cx="3200400" cy="579438"/>
          </a:xfrm>
          <a:prstGeom prst="rect">
            <a:avLst/>
          </a:prstGeom>
          <a:noFill/>
          <a:ln w="12700" cap="sq">
            <a:noFill/>
            <a:miter lim="800000"/>
            <a:headEnd type="none" w="sm" len="sm"/>
            <a:tailEnd type="none" w="sm" len="sm"/>
          </a:ln>
          <a:effectLst/>
        </p:spPr>
        <p:txBody>
          <a:bodyPr>
            <a:spAutoFit/>
          </a:bodyPr>
          <a:lstStyle/>
          <a:p>
            <a:pPr lvl="2">
              <a:spcBef>
                <a:spcPct val="50000"/>
              </a:spcBef>
              <a:tabLst>
                <a:tab pos="454025" algn="l"/>
              </a:tabLst>
            </a:pPr>
            <a:endParaRPr kumimoji="0" lang="en-US" dirty="0"/>
          </a:p>
        </p:txBody>
      </p:sp>
      <p:sp>
        <p:nvSpPr>
          <p:cNvPr id="156676" name="Text Box 4"/>
          <p:cNvSpPr txBox="1">
            <a:spLocks noChangeArrowheads="1"/>
          </p:cNvSpPr>
          <p:nvPr/>
        </p:nvSpPr>
        <p:spPr bwMode="auto">
          <a:xfrm>
            <a:off x="1600200" y="1905000"/>
            <a:ext cx="6781800" cy="457200"/>
          </a:xfrm>
          <a:prstGeom prst="rect">
            <a:avLst/>
          </a:prstGeom>
          <a:noFill/>
          <a:ln w="12700" cap="sq">
            <a:noFill/>
            <a:miter lim="800000"/>
            <a:headEnd type="none" w="sm" len="sm"/>
            <a:tailEnd type="none" w="sm" len="sm"/>
          </a:ln>
          <a:effectLst/>
        </p:spPr>
        <p:txBody>
          <a:bodyPr>
            <a:spAutoFit/>
          </a:bodyPr>
          <a:lstStyle/>
          <a:p>
            <a:pPr>
              <a:spcBef>
                <a:spcPct val="50000"/>
              </a:spcBef>
            </a:pPr>
            <a:endParaRPr kumimoji="0" lang="en-US" sz="2400" b="0" dirty="0"/>
          </a:p>
        </p:txBody>
      </p:sp>
      <p:sp>
        <p:nvSpPr>
          <p:cNvPr id="156677" name="Text Box 5"/>
          <p:cNvSpPr txBox="1">
            <a:spLocks noChangeArrowheads="1"/>
          </p:cNvSpPr>
          <p:nvPr/>
        </p:nvSpPr>
        <p:spPr bwMode="auto">
          <a:xfrm>
            <a:off x="1447800" y="1596509"/>
            <a:ext cx="6400800" cy="4616648"/>
          </a:xfrm>
          <a:prstGeom prst="rect">
            <a:avLst/>
          </a:prstGeom>
          <a:noFill/>
          <a:ln w="12700" cap="sq">
            <a:noFill/>
            <a:miter lim="800000"/>
            <a:headEnd type="none" w="sm" len="sm"/>
            <a:tailEnd type="none" w="sm" len="sm"/>
          </a:ln>
          <a:effectLst/>
        </p:spPr>
        <p:txBody>
          <a:bodyPr wrap="square">
            <a:spAutoFit/>
          </a:bodyPr>
          <a:lstStyle/>
          <a:p>
            <a:pPr algn="ctr">
              <a:spcBef>
                <a:spcPts val="1200"/>
              </a:spcBef>
            </a:pPr>
            <a:r>
              <a:rPr kumimoji="0" lang="en-US" sz="2800" b="0" dirty="0">
                <a:latin typeface="+mn-lt"/>
              </a:rPr>
              <a:t>Josh Brown</a:t>
            </a:r>
          </a:p>
          <a:p>
            <a:pPr algn="ctr">
              <a:spcBef>
                <a:spcPts val="1200"/>
              </a:spcBef>
            </a:pPr>
            <a:r>
              <a:rPr kumimoji="0" lang="en-US" sz="2800" b="0" dirty="0">
                <a:latin typeface="+mn-lt"/>
              </a:rPr>
              <a:t>Transportation Manager 2</a:t>
            </a:r>
          </a:p>
          <a:p>
            <a:pPr algn="ctr">
              <a:spcBef>
                <a:spcPts val="1200"/>
              </a:spcBef>
            </a:pPr>
            <a:r>
              <a:rPr kumimoji="0" lang="en-US" sz="2800" b="0" dirty="0">
                <a:latin typeface="+mn-lt"/>
              </a:rPr>
              <a:t>TDOT Traffic Operations</a:t>
            </a:r>
          </a:p>
          <a:p>
            <a:pPr algn="ctr">
              <a:spcBef>
                <a:spcPts val="1200"/>
              </a:spcBef>
            </a:pPr>
            <a:r>
              <a:rPr kumimoji="0" lang="en-US" sz="2800" b="0" dirty="0">
                <a:latin typeface="+mn-lt"/>
              </a:rPr>
              <a:t>James K Polk </a:t>
            </a:r>
            <a:r>
              <a:rPr kumimoji="0" lang="en-US" sz="2800" b="0" dirty="0" err="1">
                <a:latin typeface="+mn-lt"/>
              </a:rPr>
              <a:t>Bldg</a:t>
            </a:r>
            <a:r>
              <a:rPr kumimoji="0" lang="en-US" sz="2800" b="0" dirty="0">
                <a:latin typeface="+mn-lt"/>
              </a:rPr>
              <a:t>, 18</a:t>
            </a:r>
            <a:r>
              <a:rPr kumimoji="0" lang="en-US" sz="2800" b="0" baseline="30000" dirty="0">
                <a:latin typeface="+mn-lt"/>
              </a:rPr>
              <a:t>th</a:t>
            </a:r>
            <a:r>
              <a:rPr kumimoji="0" lang="en-US" sz="2800" b="0" dirty="0">
                <a:latin typeface="+mn-lt"/>
              </a:rPr>
              <a:t> Floor</a:t>
            </a:r>
          </a:p>
          <a:p>
            <a:pPr algn="ctr">
              <a:spcBef>
                <a:spcPts val="1200"/>
              </a:spcBef>
            </a:pPr>
            <a:r>
              <a:rPr kumimoji="0" lang="en-US" sz="2800" b="0" dirty="0">
                <a:latin typeface="+mn-lt"/>
              </a:rPr>
              <a:t>505 Deaderick St.</a:t>
            </a:r>
          </a:p>
          <a:p>
            <a:pPr algn="ctr">
              <a:spcBef>
                <a:spcPts val="1200"/>
              </a:spcBef>
            </a:pPr>
            <a:r>
              <a:rPr kumimoji="0" lang="en-US" sz="2800" b="0" dirty="0">
                <a:latin typeface="+mn-lt"/>
              </a:rPr>
              <a:t>Nashville, TN 37243</a:t>
            </a:r>
          </a:p>
          <a:p>
            <a:pPr algn="ctr">
              <a:spcBef>
                <a:spcPts val="1200"/>
              </a:spcBef>
            </a:pPr>
            <a:r>
              <a:rPr kumimoji="0" lang="en-US" sz="2800" b="0" dirty="0">
                <a:latin typeface="+mn-lt"/>
              </a:rPr>
              <a:t>615-253-4541</a:t>
            </a:r>
          </a:p>
          <a:p>
            <a:pPr algn="ctr">
              <a:spcBef>
                <a:spcPts val="1200"/>
              </a:spcBef>
            </a:pPr>
            <a:r>
              <a:rPr kumimoji="0" lang="en-US" sz="2800" b="0" dirty="0">
                <a:latin typeface="+mn-lt"/>
              </a:rPr>
              <a:t>joshua.brown@tn.gov</a:t>
            </a:r>
          </a:p>
        </p:txBody>
      </p:sp>
      <p:pic>
        <p:nvPicPr>
          <p:cNvPr id="2" name="3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pic>
        <p:nvPicPr>
          <p:cNvPr id="3" name="Picture 2">
            <a:extLst>
              <a:ext uri="{FF2B5EF4-FFF2-40B4-BE49-F238E27FC236}">
                <a16:creationId xmlns:a16="http://schemas.microsoft.com/office/drawing/2014/main" id="{02D0B321-ADB5-9AA4-6505-7F6F592E883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56056" y="152400"/>
            <a:ext cx="1739247" cy="74980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BRANCHTO" val="-3"/>
  <p:tag name="HOTSPOTTYPE" val="EndShow"/>
  <p:tag name="DEFINEDINNAVIGATOR"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1661</TotalTime>
  <Words>768</Words>
  <Application>Microsoft Office PowerPoint</Application>
  <PresentationFormat>On-screen Show (4:3)</PresentationFormat>
  <Paragraphs>137</Paragraphs>
  <Slides>31</Slides>
  <Notes>31</Notes>
  <HiddenSlides>0</HiddenSlides>
  <MMClips>37</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Book Antiqua</vt:lpstr>
      <vt:lpstr>Lucida Sans</vt:lpstr>
      <vt:lpstr>Times New Roman</vt:lpstr>
      <vt:lpstr>Wingdings</vt:lpstr>
      <vt:lpstr>Wingdings 2</vt:lpstr>
      <vt:lpstr>Wingdings 3</vt:lpstr>
      <vt:lpstr>Apex</vt:lpstr>
      <vt:lpstr>Information for First Responder Activities</vt:lpstr>
      <vt:lpstr>Why Use Median Cable Barrier (MCB)</vt:lpstr>
      <vt:lpstr>No MCB</vt:lpstr>
      <vt:lpstr>MCB at Work</vt:lpstr>
      <vt:lpstr>MCB at Work</vt:lpstr>
      <vt:lpstr>Email from Robert VanHorn Region 2 HELP Coordinator</vt:lpstr>
      <vt:lpstr>Trajectory of Vehicle</vt:lpstr>
      <vt:lpstr>Trajectory of Vehicle</vt:lpstr>
      <vt:lpstr>Final Position of Vehicle</vt:lpstr>
      <vt:lpstr>Training for Emergency Response</vt:lpstr>
      <vt:lpstr>Don’t Cut the Cable!</vt:lpstr>
      <vt:lpstr>First Choice</vt:lpstr>
      <vt:lpstr>Second Choice</vt:lpstr>
      <vt:lpstr>Turnbuckle Loosening</vt:lpstr>
      <vt:lpstr>Third Choice</vt:lpstr>
      <vt:lpstr>Post Types</vt:lpstr>
      <vt:lpstr>Post Types</vt:lpstr>
      <vt:lpstr>Post Types</vt:lpstr>
      <vt:lpstr>Post Types</vt:lpstr>
      <vt:lpstr>Fourth Choice</vt:lpstr>
      <vt:lpstr>Fifth Choice</vt:lpstr>
      <vt:lpstr>Next to Last Resort</vt:lpstr>
      <vt:lpstr>Last Resort</vt:lpstr>
      <vt:lpstr>Cable Cutting Demo</vt:lpstr>
      <vt:lpstr>Cable Cutting Demo</vt:lpstr>
      <vt:lpstr>Cable Cutting Demo</vt:lpstr>
      <vt:lpstr>TDOT Required Personal Protection Equipment</vt:lpstr>
      <vt:lpstr>Suggested Tools</vt:lpstr>
      <vt:lpstr>Summary</vt:lpstr>
      <vt:lpstr>Thanks!</vt:lpstr>
      <vt:lpstr>FOR  CONTACT INFORMATION</vt:lpstr>
    </vt:vector>
  </TitlesOfParts>
  <Company>State of Tennessee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Route 33                      from Knox County line to Just                              South of State Route 144 Left</dc:title>
  <dc:creator>Stephanie Stewart</dc:creator>
  <cp:lastModifiedBy>Jinney Settles</cp:lastModifiedBy>
  <cp:revision>124</cp:revision>
  <cp:lastPrinted>2004-03-02T17:28:54Z</cp:lastPrinted>
  <dcterms:created xsi:type="dcterms:W3CDTF">2004-03-02T15:58:47Z</dcterms:created>
  <dcterms:modified xsi:type="dcterms:W3CDTF">2023-04-24T15:31:43Z</dcterms:modified>
</cp:coreProperties>
</file>